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 id="2147483654" r:id="rId2"/>
    <p:sldMasterId id="2147483661" r:id="rId3"/>
    <p:sldMasterId id="2147483673" r:id="rId4"/>
    <p:sldMasterId id="2147483681" r:id="rId5"/>
  </p:sldMasterIdLst>
  <p:notesMasterIdLst>
    <p:notesMasterId r:id="rId52"/>
  </p:notesMasterIdLst>
  <p:sldIdLst>
    <p:sldId id="256" r:id="rId6"/>
    <p:sldId id="257" r:id="rId7"/>
    <p:sldId id="258" r:id="rId8"/>
    <p:sldId id="321" r:id="rId9"/>
    <p:sldId id="322" r:id="rId10"/>
    <p:sldId id="323" r:id="rId11"/>
    <p:sldId id="324" r:id="rId12"/>
    <p:sldId id="260" r:id="rId13"/>
    <p:sldId id="261" r:id="rId14"/>
    <p:sldId id="325" r:id="rId15"/>
    <p:sldId id="326" r:id="rId16"/>
    <p:sldId id="264" r:id="rId17"/>
    <p:sldId id="265" r:id="rId18"/>
    <p:sldId id="327" r:id="rId19"/>
    <p:sldId id="267" r:id="rId20"/>
    <p:sldId id="328" r:id="rId21"/>
    <p:sldId id="269" r:id="rId22"/>
    <p:sldId id="270" r:id="rId23"/>
    <p:sldId id="271" r:id="rId24"/>
    <p:sldId id="259" r:id="rId25"/>
    <p:sldId id="304" r:id="rId26"/>
    <p:sldId id="305" r:id="rId27"/>
    <p:sldId id="289" r:id="rId28"/>
    <p:sldId id="314" r:id="rId29"/>
    <p:sldId id="318" r:id="rId30"/>
    <p:sldId id="315" r:id="rId31"/>
    <p:sldId id="295" r:id="rId32"/>
    <p:sldId id="316" r:id="rId33"/>
    <p:sldId id="307" r:id="rId34"/>
    <p:sldId id="285" r:id="rId35"/>
    <p:sldId id="317" r:id="rId36"/>
    <p:sldId id="263" r:id="rId37"/>
    <p:sldId id="308" r:id="rId38"/>
    <p:sldId id="273" r:id="rId39"/>
    <p:sldId id="274" r:id="rId40"/>
    <p:sldId id="286" r:id="rId41"/>
    <p:sldId id="266" r:id="rId42"/>
    <p:sldId id="268" r:id="rId43"/>
    <p:sldId id="312" r:id="rId44"/>
    <p:sldId id="279" r:id="rId45"/>
    <p:sldId id="303" r:id="rId46"/>
    <p:sldId id="280" r:id="rId47"/>
    <p:sldId id="299" r:id="rId48"/>
    <p:sldId id="319" r:id="rId49"/>
    <p:sldId id="320" r:id="rId50"/>
    <p:sldId id="282" r:id="rId51"/>
  </p:sldIdLst>
  <p:sldSz cx="9144000" cy="6858000" type="screen4x3"/>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77E1C3E5-E620-4A11-BA1A-DABC145BAECA}">
          <p14:sldIdLst>
            <p14:sldId id="256"/>
            <p14:sldId id="257"/>
            <p14:sldId id="258"/>
            <p14:sldId id="321"/>
            <p14:sldId id="322"/>
            <p14:sldId id="323"/>
            <p14:sldId id="324"/>
            <p14:sldId id="260"/>
            <p14:sldId id="261"/>
            <p14:sldId id="325"/>
            <p14:sldId id="326"/>
            <p14:sldId id="264"/>
            <p14:sldId id="265"/>
            <p14:sldId id="327"/>
            <p14:sldId id="267"/>
            <p14:sldId id="328"/>
            <p14:sldId id="269"/>
            <p14:sldId id="270"/>
            <p14:sldId id="271"/>
            <p14:sldId id="259"/>
            <p14:sldId id="304"/>
            <p14:sldId id="305"/>
            <p14:sldId id="289"/>
            <p14:sldId id="314"/>
            <p14:sldId id="318"/>
            <p14:sldId id="315"/>
            <p14:sldId id="295"/>
            <p14:sldId id="316"/>
            <p14:sldId id="307"/>
            <p14:sldId id="285"/>
            <p14:sldId id="317"/>
            <p14:sldId id="263"/>
            <p14:sldId id="308"/>
            <p14:sldId id="273"/>
            <p14:sldId id="274"/>
            <p14:sldId id="286"/>
            <p14:sldId id="266"/>
            <p14:sldId id="268"/>
            <p14:sldId id="312"/>
            <p14:sldId id="279"/>
            <p14:sldId id="303"/>
            <p14:sldId id="280"/>
            <p14:sldId id="299"/>
            <p14:sldId id="319"/>
            <p14:sldId id="320"/>
            <p14:sldId id="282"/>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KFfY2jTA8chUuViYtZgg03ko8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4DB"/>
    <a:srgbClr val="FCF0D0"/>
    <a:srgbClr val="FCEEC8"/>
    <a:srgbClr val="FDF0E9"/>
    <a:srgbClr val="FEF5F0"/>
    <a:srgbClr val="25C6F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E027DF-5E73-4070-A782-FBFE0C9895E2}">
  <a:tblStyle styleId="{EBE027DF-5E73-4070-A782-FBFE0C9895E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94660"/>
  </p:normalViewPr>
  <p:slideViewPr>
    <p:cSldViewPr snapToGrid="0">
      <p:cViewPr varScale="1">
        <p:scale>
          <a:sx n="97" d="100"/>
          <a:sy n="97" d="100"/>
        </p:scale>
        <p:origin x="1938" y="30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customschemas.google.com/relationships/presentationmetadata" Target="metadata"/><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rowanads.rowan.edu\home\boehning\Desktop\Department%20Stuff\GRANT%20STATS\Active%20External%20Neuro%20and%20Cancer%20Grants%20FY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rowanads.rowan.edu\home\boehning\Desktop\Department%20Stuff\GRANT%20STATS\Active%20External%20Neuro%20and%20Cancer%20Grants%20FY2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80927384076992E-2"/>
          <c:y val="0.12541666666666668"/>
          <c:w val="0.90297462817147855"/>
          <c:h val="0.72125801983085447"/>
        </c:manualLayout>
      </c:layout>
      <c:barChart>
        <c:barDir val="col"/>
        <c:grouping val="clustered"/>
        <c:varyColors val="0"/>
        <c:ser>
          <c:idx val="0"/>
          <c:order val="0"/>
          <c:spPr>
            <a:solidFill>
              <a:schemeClr val="accent1"/>
            </a:solidFill>
            <a:ln>
              <a:noFill/>
            </a:ln>
            <a:effectLst/>
          </c:spPr>
          <c:invertIfNegative val="0"/>
          <c:trendline>
            <c:spPr>
              <a:ln w="19050" cap="rnd">
                <a:solidFill>
                  <a:schemeClr val="accent1"/>
                </a:solidFill>
                <a:prstDash val="sysDot"/>
              </a:ln>
              <a:effectLst/>
            </c:spPr>
            <c:trendlineType val="exp"/>
            <c:dispRSqr val="0"/>
            <c:dispEq val="0"/>
          </c:trendline>
          <c:cat>
            <c:numRef>
              <c:f>'Active External Grants'!$A$31:$A$40</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'Active External Grants'!$B$31:$B$40</c:f>
              <c:numCache>
                <c:formatCode>General</c:formatCode>
                <c:ptCount val="10"/>
                <c:pt idx="0">
                  <c:v>17</c:v>
                </c:pt>
                <c:pt idx="1">
                  <c:v>13</c:v>
                </c:pt>
                <c:pt idx="2">
                  <c:v>14</c:v>
                </c:pt>
                <c:pt idx="3">
                  <c:v>14</c:v>
                </c:pt>
                <c:pt idx="4">
                  <c:v>22</c:v>
                </c:pt>
                <c:pt idx="5">
                  <c:v>32</c:v>
                </c:pt>
                <c:pt idx="6">
                  <c:v>46</c:v>
                </c:pt>
                <c:pt idx="7">
                  <c:v>37</c:v>
                </c:pt>
                <c:pt idx="8">
                  <c:v>69</c:v>
                </c:pt>
                <c:pt idx="9">
                  <c:v>81</c:v>
                </c:pt>
              </c:numCache>
            </c:numRef>
          </c:val>
          <c:extLst>
            <c:ext xmlns:c16="http://schemas.microsoft.com/office/drawing/2014/chart" uri="{C3380CC4-5D6E-409C-BE32-E72D297353CC}">
              <c16:uniqueId val="{00000001-636C-4F93-8061-939D8F8B170E}"/>
            </c:ext>
          </c:extLst>
        </c:ser>
        <c:dLbls>
          <c:showLegendKey val="0"/>
          <c:showVal val="0"/>
          <c:showCatName val="0"/>
          <c:showSerName val="0"/>
          <c:showPercent val="0"/>
          <c:showBubbleSize val="0"/>
        </c:dLbls>
        <c:gapWidth val="219"/>
        <c:overlap val="-27"/>
        <c:axId val="97904991"/>
        <c:axId val="97905471"/>
      </c:barChart>
      <c:catAx>
        <c:axId val="97904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905471"/>
        <c:crosses val="autoZero"/>
        <c:auto val="1"/>
        <c:lblAlgn val="ctr"/>
        <c:lblOffset val="100"/>
        <c:noMultiLvlLbl val="0"/>
      </c:catAx>
      <c:valAx>
        <c:axId val="979054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9049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76207255309177"/>
          <c:y val="7.407407407407407E-2"/>
          <c:w val="0.8396412948381452"/>
          <c:h val="0.84204505686789155"/>
        </c:manualLayout>
      </c:layout>
      <c:barChart>
        <c:barDir val="col"/>
        <c:grouping val="clustered"/>
        <c:varyColors val="0"/>
        <c:ser>
          <c:idx val="0"/>
          <c:order val="0"/>
          <c:spPr>
            <a:solidFill>
              <a:schemeClr val="accent1"/>
            </a:solidFill>
            <a:ln>
              <a:noFill/>
            </a:ln>
            <a:effectLst/>
          </c:spPr>
          <c:invertIfNegative val="0"/>
          <c:trendline>
            <c:spPr>
              <a:ln w="19050" cap="rnd">
                <a:solidFill>
                  <a:schemeClr val="accent1"/>
                </a:solidFill>
                <a:prstDash val="sysDot"/>
              </a:ln>
              <a:effectLst/>
            </c:spPr>
            <c:trendlineType val="exp"/>
            <c:dispRSqr val="0"/>
            <c:dispEq val="0"/>
          </c:trendline>
          <c:cat>
            <c:numRef>
              <c:f>'Active External Grants'!$G$34:$G$43</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'Active External Grants'!$H$34:$H$43</c:f>
              <c:numCache>
                <c:formatCode>"$"#,##0.00</c:formatCode>
                <c:ptCount val="10"/>
                <c:pt idx="0">
                  <c:v>50000</c:v>
                </c:pt>
                <c:pt idx="1">
                  <c:v>10000</c:v>
                </c:pt>
                <c:pt idx="2">
                  <c:v>450000</c:v>
                </c:pt>
                <c:pt idx="3">
                  <c:v>550000</c:v>
                </c:pt>
                <c:pt idx="4">
                  <c:v>1550000</c:v>
                </c:pt>
                <c:pt idx="5">
                  <c:v>750000</c:v>
                </c:pt>
                <c:pt idx="6">
                  <c:v>1300000</c:v>
                </c:pt>
                <c:pt idx="7">
                  <c:v>3100000</c:v>
                </c:pt>
                <c:pt idx="8" formatCode="#,##0.00_);[Red]\(#,##0.00\)">
                  <c:v>4482396</c:v>
                </c:pt>
                <c:pt idx="9">
                  <c:v>4263542</c:v>
                </c:pt>
              </c:numCache>
            </c:numRef>
          </c:val>
          <c:extLst>
            <c:ext xmlns:c16="http://schemas.microsoft.com/office/drawing/2014/chart" uri="{C3380CC4-5D6E-409C-BE32-E72D297353CC}">
              <c16:uniqueId val="{00000001-098A-44EC-8725-B1CE4FD1E0D1}"/>
            </c:ext>
          </c:extLst>
        </c:ser>
        <c:dLbls>
          <c:showLegendKey val="0"/>
          <c:showVal val="0"/>
          <c:showCatName val="0"/>
          <c:showSerName val="0"/>
          <c:showPercent val="0"/>
          <c:showBubbleSize val="0"/>
        </c:dLbls>
        <c:gapWidth val="219"/>
        <c:overlap val="-27"/>
        <c:axId val="100397119"/>
        <c:axId val="100396159"/>
      </c:barChart>
      <c:catAx>
        <c:axId val="10039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96159"/>
        <c:crosses val="autoZero"/>
        <c:auto val="1"/>
        <c:lblAlgn val="ctr"/>
        <c:lblOffset val="100"/>
        <c:noMultiLvlLbl val="0"/>
      </c:catAx>
      <c:valAx>
        <c:axId val="100396159"/>
        <c:scaling>
          <c:orientation val="minMax"/>
          <c:max val="6000000"/>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971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1804"/>
          </a:xfrm>
          <a:prstGeom prst="rect">
            <a:avLst/>
          </a:prstGeom>
          <a:noFill/>
          <a:ln>
            <a:noFill/>
          </a:ln>
        </p:spPr>
        <p:txBody>
          <a:bodyPr spcFirstLastPara="1" wrap="square" lIns="92815" tIns="46395" rIns="92815" bIns="46395"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970937" y="0"/>
            <a:ext cx="3037840" cy="461804"/>
          </a:xfrm>
          <a:prstGeom prst="rect">
            <a:avLst/>
          </a:prstGeom>
          <a:noFill/>
          <a:ln>
            <a:noFill/>
          </a:ln>
        </p:spPr>
        <p:txBody>
          <a:bodyPr spcFirstLastPara="1" wrap="square" lIns="92815" tIns="46395" rIns="92815" bIns="46395"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040" y="4387136"/>
            <a:ext cx="5608320" cy="4156234"/>
          </a:xfrm>
          <a:prstGeom prst="rect">
            <a:avLst/>
          </a:prstGeom>
          <a:noFill/>
          <a:ln>
            <a:noFill/>
          </a:ln>
        </p:spPr>
        <p:txBody>
          <a:bodyPr spcFirstLastPara="1" wrap="square" lIns="92815" tIns="46395" rIns="92815" bIns="46395"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772667"/>
            <a:ext cx="3037840" cy="461804"/>
          </a:xfrm>
          <a:prstGeom prst="rect">
            <a:avLst/>
          </a:prstGeom>
          <a:noFill/>
          <a:ln>
            <a:noFill/>
          </a:ln>
        </p:spPr>
        <p:txBody>
          <a:bodyPr spcFirstLastPara="1" wrap="square" lIns="92815" tIns="46395" rIns="92815" bIns="46395"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970937" y="8772667"/>
            <a:ext cx="3037840" cy="461804"/>
          </a:xfrm>
          <a:prstGeom prst="rect">
            <a:avLst/>
          </a:prstGeom>
          <a:noFill/>
          <a:ln>
            <a:noFill/>
          </a:ln>
        </p:spPr>
        <p:txBody>
          <a:bodyPr spcFirstLastPara="1" wrap="square" lIns="92815" tIns="46395" rIns="92815" bIns="46395" anchor="b" anchorCtr="0">
            <a:noAutofit/>
          </a:bodyPr>
          <a:lstStyle/>
          <a:p>
            <a:pPr algn="r">
              <a:buSzPts val="1200"/>
            </a:pPr>
            <a:fld id="{00000000-1234-1234-1234-123412341234}" type="slidenum">
              <a:rPr lang="en-US" sz="1200" smtClean="0">
                <a:latin typeface="Calibri"/>
                <a:ea typeface="Calibri"/>
                <a:cs typeface="Calibri"/>
                <a:sym typeface="Calibri"/>
              </a:rPr>
              <a:pPr algn="r">
                <a:buSzPts val="1200"/>
              </a:pPr>
              <a:t>‹#›</a:t>
            </a:fld>
            <a:endParaRPr lang="en-US"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112" name="Google Shape;112;p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4: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420" name="Google Shape;420;p2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4: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420" name="Google Shape;420;p2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391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5: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427" name="Google Shape;427;p2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6: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435" name="Google Shape;435;p2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170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27917639-A9DD-DC19-A954-36DFCF13AF94}"/>
            </a:ext>
          </a:extLst>
        </p:cNvPr>
        <p:cNvGrpSpPr/>
        <p:nvPr/>
      </p:nvGrpSpPr>
      <p:grpSpPr>
        <a:xfrm>
          <a:off x="0" y="0"/>
          <a:ext cx="0" cy="0"/>
          <a:chOff x="0" y="0"/>
          <a:chExt cx="0" cy="0"/>
        </a:xfrm>
      </p:grpSpPr>
      <p:sp>
        <p:nvSpPr>
          <p:cNvPr id="434" name="Google Shape;434;p26:notes">
            <a:extLst>
              <a:ext uri="{FF2B5EF4-FFF2-40B4-BE49-F238E27FC236}">
                <a16:creationId xmlns:a16="http://schemas.microsoft.com/office/drawing/2014/main" id="{1379E9B6-8D80-D172-FF4A-162372783614}"/>
              </a:ext>
            </a:extLst>
          </p:cNvPr>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435" name="Google Shape;435;p26:notes">
            <a:extLst>
              <a:ext uri="{FF2B5EF4-FFF2-40B4-BE49-F238E27FC236}">
                <a16:creationId xmlns:a16="http://schemas.microsoft.com/office/drawing/2014/main" id="{271F9FB0-C152-B1A5-96FD-FC38BB367AD9}"/>
              </a:ext>
            </a:extLst>
          </p:cNvPr>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06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08BC9D0B-6A49-4012-4DF5-AB7E54AD4E65}"/>
            </a:ext>
          </a:extLst>
        </p:cNvPr>
        <p:cNvGrpSpPr/>
        <p:nvPr/>
      </p:nvGrpSpPr>
      <p:grpSpPr>
        <a:xfrm>
          <a:off x="0" y="0"/>
          <a:ext cx="0" cy="0"/>
          <a:chOff x="0" y="0"/>
          <a:chExt cx="0" cy="0"/>
        </a:xfrm>
      </p:grpSpPr>
      <p:sp>
        <p:nvSpPr>
          <p:cNvPr id="434" name="Google Shape;434;p26:notes">
            <a:extLst>
              <a:ext uri="{FF2B5EF4-FFF2-40B4-BE49-F238E27FC236}">
                <a16:creationId xmlns:a16="http://schemas.microsoft.com/office/drawing/2014/main" id="{6CA0A1F9-9596-7D4C-2D32-17D77CFF569C}"/>
              </a:ext>
            </a:extLst>
          </p:cNvPr>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435" name="Google Shape;435;p26:notes">
            <a:extLst>
              <a:ext uri="{FF2B5EF4-FFF2-40B4-BE49-F238E27FC236}">
                <a16:creationId xmlns:a16="http://schemas.microsoft.com/office/drawing/2014/main" id="{41C8F3DE-35FF-DC15-AC3D-49976219536A}"/>
              </a:ext>
            </a:extLst>
          </p:cNvPr>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0019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442" name="Google Shape;442;p2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118" name="Google Shape;118;p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124" name="Google Shape;124;p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129" name="Google Shape;129;p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EC5A3-48CB-4520-A836-F4A94C9EE20D}" type="slidenum">
              <a:rPr lang="en-US" altLang="en-US" smtClean="0"/>
              <a:pPr/>
              <a:t>29</a:t>
            </a:fld>
            <a:endParaRPr lang="en-US" altLang="en-US" dirty="0"/>
          </a:p>
        </p:txBody>
      </p:sp>
    </p:spTree>
    <p:extLst>
      <p:ext uri="{BB962C8B-B14F-4D97-AF65-F5344CB8AC3E}">
        <p14:creationId xmlns:p14="http://schemas.microsoft.com/office/powerpoint/2010/main" val="49897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76" name="Google Shape;376;p18:notes"/>
          <p:cNvSpPr txBox="1">
            <a:spLocks noGrp="1"/>
          </p:cNvSpPr>
          <p:nvPr>
            <p:ph type="body" idx="1"/>
          </p:nvPr>
        </p:nvSpPr>
        <p:spPr>
          <a:xfrm>
            <a:off x="701040" y="4387136"/>
            <a:ext cx="5608320" cy="4156234"/>
          </a:xfrm>
          <a:prstGeom prst="rect">
            <a:avLst/>
          </a:prstGeom>
          <a:noFill/>
          <a:ln>
            <a:noFill/>
          </a:ln>
        </p:spPr>
        <p:txBody>
          <a:bodyPr spcFirstLastPara="1" wrap="square" lIns="92815" tIns="46395" rIns="92815" bIns="46395" anchor="t" anchorCtr="0">
            <a:noAutofit/>
          </a:bodyPr>
          <a:lstStyle/>
          <a:p>
            <a:pPr marL="0" indent="0"/>
            <a:endParaRPr dirty="0"/>
          </a:p>
        </p:txBody>
      </p:sp>
      <p:sp>
        <p:nvSpPr>
          <p:cNvPr id="377" name="Google Shape;377;p18:notes"/>
          <p:cNvSpPr txBox="1"/>
          <p:nvPr/>
        </p:nvSpPr>
        <p:spPr>
          <a:xfrm>
            <a:off x="3970937" y="8772667"/>
            <a:ext cx="3037840" cy="461804"/>
          </a:xfrm>
          <a:prstGeom prst="rect">
            <a:avLst/>
          </a:prstGeom>
          <a:noFill/>
          <a:ln>
            <a:noFill/>
          </a:ln>
        </p:spPr>
        <p:txBody>
          <a:bodyPr spcFirstLastPara="1" wrap="square" lIns="92815" tIns="46395" rIns="92815" bIns="46395"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33</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83" name="Google Shape;383;p19:notes"/>
          <p:cNvSpPr txBox="1">
            <a:spLocks noGrp="1"/>
          </p:cNvSpPr>
          <p:nvPr>
            <p:ph type="body" idx="1"/>
          </p:nvPr>
        </p:nvSpPr>
        <p:spPr>
          <a:xfrm>
            <a:off x="701040" y="4387136"/>
            <a:ext cx="5608320" cy="4156234"/>
          </a:xfrm>
          <a:prstGeom prst="rect">
            <a:avLst/>
          </a:prstGeom>
          <a:noFill/>
          <a:ln>
            <a:noFill/>
          </a:ln>
        </p:spPr>
        <p:txBody>
          <a:bodyPr spcFirstLastPara="1" wrap="square" lIns="92815" tIns="46395" rIns="92815" bIns="46395" anchor="t" anchorCtr="0">
            <a:noAutofit/>
          </a:bodyPr>
          <a:lstStyle/>
          <a:p>
            <a:pPr marL="0" indent="0"/>
            <a:endParaRPr dirty="0"/>
          </a:p>
        </p:txBody>
      </p:sp>
      <p:sp>
        <p:nvSpPr>
          <p:cNvPr id="384" name="Google Shape;384;p19:notes"/>
          <p:cNvSpPr txBox="1"/>
          <p:nvPr/>
        </p:nvSpPr>
        <p:spPr>
          <a:xfrm>
            <a:off x="3970937" y="8772667"/>
            <a:ext cx="3037840" cy="461804"/>
          </a:xfrm>
          <a:prstGeom prst="rect">
            <a:avLst/>
          </a:prstGeom>
          <a:noFill/>
          <a:ln>
            <a:noFill/>
          </a:ln>
        </p:spPr>
        <p:txBody>
          <a:bodyPr spcFirstLastPara="1" wrap="square" lIns="92815" tIns="46395" rIns="92815" bIns="46395"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34</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txBox="1">
            <a:spLocks noGrp="1"/>
          </p:cNvSpPr>
          <p:nvPr>
            <p:ph type="body" idx="1"/>
          </p:nvPr>
        </p:nvSpPr>
        <p:spPr>
          <a:xfrm>
            <a:off x="701040" y="4387136"/>
            <a:ext cx="5608320" cy="4156234"/>
          </a:xfrm>
          <a:prstGeom prst="rect">
            <a:avLst/>
          </a:prstGeom>
        </p:spPr>
        <p:txBody>
          <a:bodyPr spcFirstLastPara="1" wrap="square" lIns="92815" tIns="46395" rIns="92815" bIns="46395" anchor="t" anchorCtr="0">
            <a:noAutofit/>
          </a:bodyPr>
          <a:lstStyle/>
          <a:p>
            <a:pPr marL="0" indent="0"/>
            <a:endParaRPr dirty="0"/>
          </a:p>
        </p:txBody>
      </p:sp>
      <p:sp>
        <p:nvSpPr>
          <p:cNvPr id="180" name="Google Shape;180;p1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97" name="Google Shape;197;p13:notes"/>
          <p:cNvSpPr txBox="1">
            <a:spLocks noGrp="1"/>
          </p:cNvSpPr>
          <p:nvPr>
            <p:ph type="body" idx="1"/>
          </p:nvPr>
        </p:nvSpPr>
        <p:spPr>
          <a:xfrm>
            <a:off x="701040" y="4387136"/>
            <a:ext cx="5608320" cy="4156234"/>
          </a:xfrm>
          <a:prstGeom prst="rect">
            <a:avLst/>
          </a:prstGeom>
          <a:noFill/>
          <a:ln>
            <a:noFill/>
          </a:ln>
        </p:spPr>
        <p:txBody>
          <a:bodyPr spcFirstLastPara="1" wrap="square" lIns="92815" tIns="46395" rIns="92815" bIns="46395" anchor="t" anchorCtr="0">
            <a:noAutofit/>
          </a:bodyPr>
          <a:lstStyle/>
          <a:p>
            <a:pPr marL="0" indent="0"/>
            <a:endParaRPr dirty="0"/>
          </a:p>
        </p:txBody>
      </p:sp>
      <p:sp>
        <p:nvSpPr>
          <p:cNvPr id="198" name="Google Shape;198;p13:notes"/>
          <p:cNvSpPr txBox="1"/>
          <p:nvPr/>
        </p:nvSpPr>
        <p:spPr>
          <a:xfrm>
            <a:off x="3970937" y="8772667"/>
            <a:ext cx="3037840" cy="461804"/>
          </a:xfrm>
          <a:prstGeom prst="rect">
            <a:avLst/>
          </a:prstGeom>
          <a:noFill/>
          <a:ln>
            <a:noFill/>
          </a:ln>
        </p:spPr>
        <p:txBody>
          <a:bodyPr spcFirstLastPara="1" wrap="square" lIns="92815" tIns="46395" rIns="92815" bIns="46395"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37</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9"/>
          <p:cNvSpPr txBox="1">
            <a:spLocks noGrp="1"/>
          </p:cNvSpPr>
          <p:nvPr>
            <p:ph type="ctrTitle"/>
          </p:nvPr>
        </p:nvSpPr>
        <p:spPr>
          <a:xfrm>
            <a:off x="685800" y="2130425"/>
            <a:ext cx="7772400" cy="1470025"/>
          </a:xfrm>
          <a:prstGeom prst="rect">
            <a:avLst/>
          </a:prstGeom>
          <a:noFill/>
          <a:ln>
            <a:noFill/>
          </a:ln>
        </p:spPr>
        <p:txBody>
          <a:bodyPr spcFirstLastPara="1" wrap="square" lIns="0" tIns="0" rIns="0" bIns="0" anchor="t" anchorCtr="0">
            <a:normAutofit/>
          </a:bodyPr>
          <a:lstStyle>
            <a:lvl1pPr lvl="0" algn="l">
              <a:spcBef>
                <a:spcPts val="0"/>
              </a:spcBef>
              <a:spcAft>
                <a:spcPts val="0"/>
              </a:spcAft>
              <a:buSzPts val="1400"/>
              <a:buNone/>
              <a:defRPr sz="4000" b="1" i="0">
                <a:solidFill>
                  <a:srgbClr val="C2203D"/>
                </a:solidFill>
                <a:latin typeface="Trebuchet MS"/>
                <a:ea typeface="Trebuchet MS"/>
                <a:cs typeface="Trebuchet MS"/>
                <a:sym typeface="Trebuchet M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 name="Google Shape;19;p29"/>
          <p:cNvSpPr txBox="1">
            <a:spLocks noGrp="1"/>
          </p:cNvSpPr>
          <p:nvPr>
            <p:ph type="subTitle" idx="1"/>
          </p:nvPr>
        </p:nvSpPr>
        <p:spPr>
          <a:xfrm>
            <a:off x="762000" y="5334000"/>
            <a:ext cx="7010400" cy="1022350"/>
          </a:xfrm>
          <a:prstGeom prst="rect">
            <a:avLst/>
          </a:prstGeom>
          <a:noFill/>
          <a:ln>
            <a:noFill/>
          </a:ln>
        </p:spPr>
        <p:txBody>
          <a:bodyPr spcFirstLastPara="1" wrap="square" lIns="0" tIns="0" rIns="0" bIns="0" anchor="t" anchorCtr="0">
            <a:noAutofit/>
          </a:bodyPr>
          <a:lstStyle>
            <a:lvl1pPr lvl="0" algn="l">
              <a:spcBef>
                <a:spcPts val="560"/>
              </a:spcBef>
              <a:spcAft>
                <a:spcPts val="0"/>
              </a:spcAft>
              <a:buClr>
                <a:srgbClr val="595959"/>
              </a:buClr>
              <a:buSzPts val="2800"/>
              <a:buNone/>
              <a:defRPr sz="2800" b="0" i="0">
                <a:solidFill>
                  <a:srgbClr val="595959"/>
                </a:solidFill>
                <a:latin typeface="Trebuchet MS"/>
                <a:ea typeface="Trebuchet MS"/>
                <a:cs typeface="Trebuchet MS"/>
                <a:sym typeface="Trebuchet MS"/>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29"/>
          <p:cNvSpPr txBox="1">
            <a:spLocks noGrp="1"/>
          </p:cNvSpPr>
          <p:nvPr>
            <p:ph type="dt" idx="10"/>
          </p:nvPr>
        </p:nvSpPr>
        <p:spPr>
          <a:xfrm>
            <a:off x="7010400" y="6356350"/>
            <a:ext cx="10668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200">
                <a:solidFill>
                  <a:srgbClr val="898989"/>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29"/>
          <p:cNvSpPr txBox="1">
            <a:spLocks noGrp="1"/>
          </p:cNvSpPr>
          <p:nvPr>
            <p:ph type="ftr" idx="11"/>
          </p:nvPr>
        </p:nvSpPr>
        <p:spPr>
          <a:xfrm>
            <a:off x="3810000" y="6356350"/>
            <a:ext cx="30480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2AD53-7527-5C9A-3CBB-ED360E36BEA9}"/>
              </a:ext>
            </a:extLst>
          </p:cNvPr>
          <p:cNvSpPr>
            <a:spLocks noGrp="1"/>
          </p:cNvSpPr>
          <p:nvPr>
            <p:ph type="dt" sz="half" idx="10"/>
          </p:nvPr>
        </p:nvSpPr>
        <p:spPr/>
        <p:txBody>
          <a:bodyPr/>
          <a:lstStyle/>
          <a:p>
            <a:pPr>
              <a:defRPr/>
            </a:pPr>
            <a:fld id="{E96D84B0-917D-4C19-8812-0A3B44CE5144}" type="datetime1">
              <a:rPr lang="en-US" smtClean="0"/>
              <a:pPr>
                <a:defRPr/>
              </a:pPr>
              <a:t>9/17/2025</a:t>
            </a:fld>
            <a:endParaRPr lang="en-US" dirty="0"/>
          </a:p>
        </p:txBody>
      </p:sp>
      <p:sp>
        <p:nvSpPr>
          <p:cNvPr id="3" name="Footer Placeholder 2">
            <a:extLst>
              <a:ext uri="{FF2B5EF4-FFF2-40B4-BE49-F238E27FC236}">
                <a16:creationId xmlns:a16="http://schemas.microsoft.com/office/drawing/2014/main" id="{3A00D58E-AE7B-731B-AD0E-FBC62B6986DA}"/>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59CEA926-5ACB-9226-B866-447B790E2723}"/>
              </a:ext>
            </a:extLst>
          </p:cNvPr>
          <p:cNvSpPr>
            <a:spLocks noGrp="1"/>
          </p:cNvSpPr>
          <p:nvPr>
            <p:ph type="sldNum" sz="quarter" idx="12"/>
          </p:nvPr>
        </p:nvSpPr>
        <p:spPr/>
        <p:txBody>
          <a:bodyPr/>
          <a:lstStyle/>
          <a:p>
            <a:fld id="{BA606241-1683-479F-945F-2DEAAD3847CF}" type="slidenum">
              <a:rPr lang="en-US" altLang="en-US" smtClean="0"/>
              <a:pPr/>
              <a:t>‹#›</a:t>
            </a:fld>
            <a:endParaRPr lang="en-US" altLang="en-US" dirty="0"/>
          </a:p>
        </p:txBody>
      </p:sp>
    </p:spTree>
    <p:extLst>
      <p:ext uri="{BB962C8B-B14F-4D97-AF65-F5344CB8AC3E}">
        <p14:creationId xmlns:p14="http://schemas.microsoft.com/office/powerpoint/2010/main" val="287614005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6887-273C-7B59-371E-587B002D208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A531469-65D8-B4D4-3D9E-E7E1AF3658C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E5C727-FD78-ED1D-E179-5353155055D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88CA2B-EFDA-9A18-0A08-58BB8B7DCAB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31C0BA4-4329-7B83-721A-2629D939BA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633295-2517-6EA3-72CC-CD3B6C24D63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909066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D745-89CF-1003-13A9-94BD6486DF9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95E6F96-C9BC-2A04-B1C7-AB11E57167E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FCC3BA-DE8C-5CF2-5449-62A35919045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6F3222-AE84-7D01-479C-6A2016C8C3C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1201C16-5E60-E2D8-FC17-7AD5311BA7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2F7EFE-2ADF-6212-E9E3-0533E8BECD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5952054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85E1-A1C8-CB46-F498-1575B596AD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87859-CDED-E16F-F802-1F7BA643B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89720-85F5-86BF-0202-FBBEAF85C3F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5D2BCFF-305B-F142-B0ED-BF1062510E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2A0FC4-899D-03D9-216A-34B406629C0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8180829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102A1E-8077-01D6-6C46-3779A703A4A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BC2F5D-A27E-C777-CD45-8A154E65C31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326C1-B0DA-2B9D-9092-60D7F6EED12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07532EF-5A45-F331-E842-E095DD6140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240313-D05B-853B-DA8E-403D67C8AEE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3048894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0E63162-6A68-8640-DF83-4C6C440BD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48A527F-FB87-ABE2-1AE7-41EAF1C04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575" y="-685800"/>
            <a:ext cx="3832225" cy="7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689CE520-ECF8-EDB4-E419-61785AA99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35814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lIns="0" tIns="0" rIns="0" bIns="0" anchor="t">
            <a:normAutofit/>
          </a:bodyPr>
          <a:lstStyle>
            <a:lvl1pPr algn="l">
              <a:defRPr sz="4000" b="1" i="0">
                <a:solidFill>
                  <a:srgbClr val="C2203D"/>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762000" y="5334000"/>
            <a:ext cx="7010400" cy="1022350"/>
          </a:xfrm>
        </p:spPr>
        <p:txBody>
          <a:bodyPr/>
          <a:lstStyle>
            <a:lvl1pPr marL="0" indent="0" algn="l">
              <a:buNone/>
              <a:defRPr sz="2800" b="0" i="0">
                <a:solidFill>
                  <a:schemeClr val="tx1">
                    <a:lumMod val="65000"/>
                    <a:lumOff val="35000"/>
                  </a:schemeClr>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9BEE25AE-B596-783F-15E4-BED00B661F0B}"/>
              </a:ext>
            </a:extLst>
          </p:cNvPr>
          <p:cNvSpPr>
            <a:spLocks noGrp="1"/>
          </p:cNvSpPr>
          <p:nvPr>
            <p:ph type="dt" sz="half" idx="10"/>
          </p:nvPr>
        </p:nvSpPr>
        <p:spPr/>
        <p:txBody>
          <a:bodyPr/>
          <a:lstStyle>
            <a:lvl1pPr algn="r">
              <a:defRPr/>
            </a:lvl1pPr>
          </a:lstStyle>
          <a:p>
            <a:pPr>
              <a:defRPr/>
            </a:pPr>
            <a:fld id="{A4B09F97-60E1-4780-A6AD-73314D9B0F52}" type="datetime1">
              <a:rPr lang="en-US"/>
              <a:pPr>
                <a:defRPr/>
              </a:pPr>
              <a:t>9/17/2025</a:t>
            </a:fld>
            <a:endParaRPr lang="en-US"/>
          </a:p>
        </p:txBody>
      </p:sp>
      <p:sp>
        <p:nvSpPr>
          <p:cNvPr id="8" name="Footer Placeholder 4">
            <a:extLst>
              <a:ext uri="{FF2B5EF4-FFF2-40B4-BE49-F238E27FC236}">
                <a16:creationId xmlns:a16="http://schemas.microsoft.com/office/drawing/2014/main" id="{7B048936-C751-703E-B6B3-9745178A12B0}"/>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26518588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E7C5E2F-B60F-3F1F-A8EE-AACEF335F740}"/>
              </a:ext>
            </a:extLst>
          </p:cNvPr>
          <p:cNvPicPr>
            <a:picLocks noChangeAspect="1" noChangeArrowheads="1"/>
          </p:cNvPicPr>
          <p:nvPr/>
        </p:nvPicPr>
        <p:blipFill>
          <a:blip r:embed="rId2" cstate="screen">
            <a:duotone>
              <a:srgbClr val="FFB900"/>
              <a:srgbClr val="FFF1C1"/>
            </a:duotone>
          </a:blip>
          <a:srcRect/>
          <a:stretch>
            <a:fillRect/>
          </a:stretch>
        </p:blipFill>
        <p:spPr bwMode="auto">
          <a:xfrm>
            <a:off x="6378870" y="-685800"/>
            <a:ext cx="3831930" cy="7934325"/>
          </a:xfrm>
          <a:prstGeom prst="rect">
            <a:avLst/>
          </a:prstGeom>
          <a:noFill/>
          <a:ln w="9525">
            <a:noFill/>
            <a:miter lim="800000"/>
            <a:headEnd/>
            <a:tailEnd/>
          </a:ln>
          <a:effectLst/>
        </p:spPr>
      </p:pic>
      <p:pic>
        <p:nvPicPr>
          <p:cNvPr id="4" name="Picture 2">
            <a:extLst>
              <a:ext uri="{FF2B5EF4-FFF2-40B4-BE49-F238E27FC236}">
                <a16:creationId xmlns:a16="http://schemas.microsoft.com/office/drawing/2014/main" id="{DF1B16AD-8920-9F79-7ADF-E86EAE744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93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85800" y="533400"/>
            <a:ext cx="8001000" cy="5592763"/>
          </a:xfrm>
        </p:spPr>
        <p:txBody>
          <a:bodyPr/>
          <a:lstStyle>
            <a:lvl1pPr>
              <a:defRPr sz="2800">
                <a:latin typeface="Trebuchet MS"/>
                <a:cs typeface="Trebuchet MS"/>
              </a:defRPr>
            </a:lvl1pPr>
            <a:lvl2pPr>
              <a:defRPr sz="2400">
                <a:latin typeface="Trebuchet MS"/>
                <a:cs typeface="Trebuchet MS"/>
              </a:defRPr>
            </a:lvl2pPr>
            <a:lvl3pPr>
              <a:defRPr sz="2000">
                <a:latin typeface="Trebuchet MS"/>
                <a:cs typeface="Trebuchet MS"/>
              </a:defRPr>
            </a:lvl3pPr>
            <a:lvl4pPr>
              <a:defRPr>
                <a:latin typeface="Trebuchet MS"/>
                <a:cs typeface="Trebuchet MS"/>
              </a:defRPr>
            </a:lvl4pPr>
            <a:lvl5pPr>
              <a:defRPr>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09FC8EF-7910-8866-A7B0-6D921BC9A256}"/>
              </a:ext>
            </a:extLst>
          </p:cNvPr>
          <p:cNvSpPr>
            <a:spLocks noGrp="1"/>
          </p:cNvSpPr>
          <p:nvPr>
            <p:ph type="dt" sz="half" idx="10"/>
          </p:nvPr>
        </p:nvSpPr>
        <p:spPr/>
        <p:txBody>
          <a:bodyPr/>
          <a:lstStyle>
            <a:lvl1pPr algn="r">
              <a:defRPr/>
            </a:lvl1pPr>
          </a:lstStyle>
          <a:p>
            <a:pPr>
              <a:defRPr/>
            </a:pPr>
            <a:fld id="{A9650427-E02D-4EEF-AD6E-3DAF36BD9ED7}" type="datetime1">
              <a:rPr lang="en-US"/>
              <a:pPr>
                <a:defRPr/>
              </a:pPr>
              <a:t>9/17/2025</a:t>
            </a:fld>
            <a:endParaRPr lang="en-US"/>
          </a:p>
        </p:txBody>
      </p:sp>
      <p:sp>
        <p:nvSpPr>
          <p:cNvPr id="6" name="Footer Placeholder 4">
            <a:extLst>
              <a:ext uri="{FF2B5EF4-FFF2-40B4-BE49-F238E27FC236}">
                <a16:creationId xmlns:a16="http://schemas.microsoft.com/office/drawing/2014/main" id="{EEDA3A44-FE97-A6F1-1EF8-3DE7E20A7B00}"/>
              </a:ext>
            </a:extLst>
          </p:cNvPr>
          <p:cNvSpPr>
            <a:spLocks noGrp="1"/>
          </p:cNvSpPr>
          <p:nvPr>
            <p:ph type="ftr" sz="quarter" idx="11"/>
          </p:nvPr>
        </p:nvSpPr>
        <p:spPr>
          <a:xfrm>
            <a:off x="2743200" y="6356350"/>
            <a:ext cx="4114800" cy="3651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2DD139-FB37-FC37-F3AB-ABAF596CECAF}"/>
              </a:ext>
            </a:extLst>
          </p:cNvPr>
          <p:cNvSpPr>
            <a:spLocks noGrp="1"/>
          </p:cNvSpPr>
          <p:nvPr>
            <p:ph type="sldNum" sz="quarter" idx="12"/>
          </p:nvPr>
        </p:nvSpPr>
        <p:spPr/>
        <p:txBody>
          <a:bodyPr/>
          <a:lstStyle>
            <a:lvl1pPr>
              <a:defRPr/>
            </a:lvl1pPr>
          </a:lstStyle>
          <a:p>
            <a:fld id="{1B840923-B037-4684-BFE4-F503E3A0080C}" type="slidenum">
              <a:rPr lang="en-US" altLang="en-US"/>
              <a:pPr/>
              <a:t>‹#›</a:t>
            </a:fld>
            <a:endParaRPr lang="en-US" altLang="en-US"/>
          </a:p>
        </p:txBody>
      </p:sp>
    </p:spTree>
    <p:extLst>
      <p:ext uri="{BB962C8B-B14F-4D97-AF65-F5344CB8AC3E}">
        <p14:creationId xmlns:p14="http://schemas.microsoft.com/office/powerpoint/2010/main" val="2989662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CA2132C-6EF5-2D22-F9E5-0DD0AE4C6853}"/>
              </a:ext>
            </a:extLst>
          </p:cNvPr>
          <p:cNvPicPr>
            <a:picLocks noChangeAspect="1" noChangeArrowheads="1"/>
          </p:cNvPicPr>
          <p:nvPr/>
        </p:nvPicPr>
        <p:blipFill>
          <a:blip r:embed="rId2" cstate="screen">
            <a:duotone>
              <a:srgbClr val="FFB900"/>
              <a:srgbClr val="FFF1C1"/>
            </a:duotone>
          </a:blip>
          <a:srcRect/>
          <a:stretch>
            <a:fillRect/>
          </a:stretch>
        </p:blipFill>
        <p:spPr bwMode="auto">
          <a:xfrm>
            <a:off x="6378870" y="-685800"/>
            <a:ext cx="3831930" cy="7934325"/>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id="{0F73861D-DBF0-2A1D-8E6E-0791E6171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93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533400"/>
            <a:ext cx="7885112" cy="533400"/>
          </a:xfrm>
        </p:spPr>
        <p:txBody>
          <a:bodyPr lIns="0" tIns="0" rIns="0" bIns="0" anchor="t">
            <a:normAutofit/>
          </a:bodyPr>
          <a:lstStyle>
            <a:lvl1pPr algn="l">
              <a:defRPr sz="3200" b="1" cap="none">
                <a:latin typeface="Trebuchet MS"/>
                <a:cs typeface="Trebuchet MS"/>
              </a:defRPr>
            </a:lvl1pPr>
          </a:lstStyle>
          <a:p>
            <a:r>
              <a:rPr lang="en-US"/>
              <a:t>Click to edit Master title style</a:t>
            </a:r>
            <a:endParaRPr lang="en-US" dirty="0"/>
          </a:p>
        </p:txBody>
      </p:sp>
      <p:sp>
        <p:nvSpPr>
          <p:cNvPr id="3" name="Text Placeholder 2"/>
          <p:cNvSpPr>
            <a:spLocks noGrp="1"/>
          </p:cNvSpPr>
          <p:nvPr>
            <p:ph type="body" idx="1"/>
          </p:nvPr>
        </p:nvSpPr>
        <p:spPr>
          <a:xfrm>
            <a:off x="685800" y="1219200"/>
            <a:ext cx="7808913" cy="4953001"/>
          </a:xfrm>
        </p:spPr>
        <p:txBody>
          <a:bodyPr/>
          <a:lstStyle>
            <a:lvl1pPr marL="0" indent="0">
              <a:buNone/>
              <a:defRPr sz="2400">
                <a:solidFill>
                  <a:schemeClr val="tx1">
                    <a:lumMod val="65000"/>
                    <a:lumOff val="35000"/>
                  </a:schemeClr>
                </a:solidFill>
                <a:latin typeface="Trebuchet MS"/>
                <a:cs typeface="Trebuchet M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8D9D3209-5BA0-E9DD-7652-420914866C59}"/>
              </a:ext>
            </a:extLst>
          </p:cNvPr>
          <p:cNvSpPr>
            <a:spLocks noGrp="1"/>
          </p:cNvSpPr>
          <p:nvPr>
            <p:ph type="dt" sz="half" idx="10"/>
          </p:nvPr>
        </p:nvSpPr>
        <p:spPr/>
        <p:txBody>
          <a:bodyPr/>
          <a:lstStyle>
            <a:lvl1pPr algn="r">
              <a:defRPr/>
            </a:lvl1pPr>
          </a:lstStyle>
          <a:p>
            <a:pPr>
              <a:defRPr/>
            </a:pPr>
            <a:fld id="{9733B488-ADED-4707-994B-82A967CE6C43}" type="datetime1">
              <a:rPr lang="en-US"/>
              <a:pPr>
                <a:defRPr/>
              </a:pPr>
              <a:t>9/17/2025</a:t>
            </a:fld>
            <a:endParaRPr lang="en-US"/>
          </a:p>
        </p:txBody>
      </p:sp>
      <p:sp>
        <p:nvSpPr>
          <p:cNvPr id="7" name="Footer Placeholder 4">
            <a:extLst>
              <a:ext uri="{FF2B5EF4-FFF2-40B4-BE49-F238E27FC236}">
                <a16:creationId xmlns:a16="http://schemas.microsoft.com/office/drawing/2014/main" id="{BB6CF171-2730-98F9-1682-B0CDA707D9D7}"/>
              </a:ext>
            </a:extLst>
          </p:cNvPr>
          <p:cNvSpPr>
            <a:spLocks noGrp="1"/>
          </p:cNvSpPr>
          <p:nvPr>
            <p:ph type="ftr" sz="quarter" idx="11"/>
          </p:nvPr>
        </p:nvSpPr>
        <p:spPr>
          <a:xfrm>
            <a:off x="2743200" y="6356350"/>
            <a:ext cx="4114800" cy="365125"/>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012EE01F-E8A7-D5A9-627B-28B25AACB775}"/>
              </a:ext>
            </a:extLst>
          </p:cNvPr>
          <p:cNvSpPr>
            <a:spLocks noGrp="1"/>
          </p:cNvSpPr>
          <p:nvPr>
            <p:ph type="sldNum" sz="quarter" idx="12"/>
          </p:nvPr>
        </p:nvSpPr>
        <p:spPr/>
        <p:txBody>
          <a:bodyPr/>
          <a:lstStyle>
            <a:lvl1pPr>
              <a:defRPr/>
            </a:lvl1pPr>
          </a:lstStyle>
          <a:p>
            <a:fld id="{7282CA6D-8F7A-4AA1-9CA4-A50C4077A16A}" type="slidenum">
              <a:rPr lang="en-US" altLang="en-US"/>
              <a:pPr/>
              <a:t>‹#›</a:t>
            </a:fld>
            <a:endParaRPr lang="en-US" altLang="en-US"/>
          </a:p>
        </p:txBody>
      </p:sp>
    </p:spTree>
    <p:extLst>
      <p:ext uri="{BB962C8B-B14F-4D97-AF65-F5344CB8AC3E}">
        <p14:creationId xmlns:p14="http://schemas.microsoft.com/office/powerpoint/2010/main" val="1229250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7BD793-9DC6-E423-0054-D34FC2B0E436}"/>
              </a:ext>
            </a:extLst>
          </p:cNvPr>
          <p:cNvPicPr>
            <a:picLocks noChangeAspect="1" noChangeArrowheads="1"/>
          </p:cNvPicPr>
          <p:nvPr/>
        </p:nvPicPr>
        <p:blipFill>
          <a:blip r:embed="rId2" cstate="screen">
            <a:duotone>
              <a:srgbClr val="FFB900"/>
              <a:srgbClr val="FFF1C1"/>
            </a:duotone>
          </a:blip>
          <a:srcRect/>
          <a:stretch>
            <a:fillRect/>
          </a:stretch>
        </p:blipFill>
        <p:spPr bwMode="auto">
          <a:xfrm>
            <a:off x="6378870" y="-685800"/>
            <a:ext cx="3831930" cy="7934325"/>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D6F45D87-8A63-4DD3-B5EC-7AA73BDC6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93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8001000" cy="457200"/>
          </a:xfrm>
        </p:spPr>
        <p:txBody>
          <a:bodyPr lIns="0" tIns="0" rIns="0" bIns="0">
            <a:noAutofit/>
          </a:bodyPr>
          <a:lstStyle>
            <a:lvl1pPr algn="l">
              <a:defRPr sz="3200" b="1">
                <a:latin typeface="Trebuchet MS"/>
                <a:cs typeface="Trebuchet MS"/>
              </a:defRPr>
            </a:lvl1pPr>
          </a:lstStyle>
          <a:p>
            <a:r>
              <a:rPr lang="en-US"/>
              <a:t>Click to edit Master title style</a:t>
            </a:r>
            <a:endParaRPr lang="en-US" dirty="0"/>
          </a:p>
        </p:txBody>
      </p:sp>
      <p:sp>
        <p:nvSpPr>
          <p:cNvPr id="3" name="Content Placeholder 2"/>
          <p:cNvSpPr>
            <a:spLocks noGrp="1"/>
          </p:cNvSpPr>
          <p:nvPr>
            <p:ph sz="half" idx="1"/>
          </p:nvPr>
        </p:nvSpPr>
        <p:spPr>
          <a:xfrm>
            <a:off x="685800" y="1143000"/>
            <a:ext cx="3886200" cy="4983163"/>
          </a:xfrm>
        </p:spPr>
        <p:txBody>
          <a:bodyPr/>
          <a:lstStyle>
            <a:lvl1pPr>
              <a:defRPr sz="2800">
                <a:latin typeface="Trebuchet MS"/>
                <a:cs typeface="Trebuchet MS"/>
              </a:defRPr>
            </a:lvl1pPr>
            <a:lvl2pPr>
              <a:defRPr sz="2400">
                <a:latin typeface="Trebuchet MS"/>
                <a:cs typeface="Trebuchet MS"/>
              </a:defRPr>
            </a:lvl2pPr>
            <a:lvl3pPr>
              <a:defRPr sz="2000">
                <a:latin typeface="Trebuchet MS"/>
                <a:cs typeface="Trebuchet MS"/>
              </a:defRPr>
            </a:lvl3pPr>
            <a:lvl4pPr>
              <a:defRPr sz="2000">
                <a:latin typeface="Trebuchet MS"/>
                <a:cs typeface="Trebuchet MS"/>
              </a:defRPr>
            </a:lvl4pPr>
            <a:lvl5pPr>
              <a:defRPr sz="2000">
                <a:latin typeface="Trebuchet MS"/>
                <a:cs typeface="Trebuchet M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3000"/>
            <a:ext cx="4038600" cy="4983163"/>
          </a:xfrm>
        </p:spPr>
        <p:txBody>
          <a:bodyPr/>
          <a:lstStyle>
            <a:lvl1pPr>
              <a:defRPr sz="2800">
                <a:latin typeface="Trebuchet MS"/>
                <a:cs typeface="Trebuchet MS"/>
              </a:defRPr>
            </a:lvl1pPr>
            <a:lvl2pPr>
              <a:defRPr sz="2400">
                <a:latin typeface="Trebuchet MS"/>
                <a:cs typeface="Trebuchet MS"/>
              </a:defRPr>
            </a:lvl2pPr>
            <a:lvl3pPr>
              <a:defRPr sz="2000">
                <a:latin typeface="Trebuchet MS"/>
                <a:cs typeface="Trebuchet MS"/>
              </a:defRPr>
            </a:lvl3pPr>
            <a:lvl4pPr>
              <a:defRPr sz="2000">
                <a:latin typeface="Trebuchet MS"/>
                <a:cs typeface="Trebuchet MS"/>
              </a:defRPr>
            </a:lvl4pPr>
            <a:lvl5pPr>
              <a:defRPr sz="2000">
                <a:latin typeface="Trebuchet MS"/>
                <a:cs typeface="Trebuchet M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C42E977E-E208-10D2-AA25-8E2319182A41}"/>
              </a:ext>
            </a:extLst>
          </p:cNvPr>
          <p:cNvSpPr>
            <a:spLocks noGrp="1"/>
          </p:cNvSpPr>
          <p:nvPr>
            <p:ph type="dt" sz="half" idx="10"/>
          </p:nvPr>
        </p:nvSpPr>
        <p:spPr/>
        <p:txBody>
          <a:bodyPr/>
          <a:lstStyle>
            <a:lvl1pPr algn="r">
              <a:defRPr/>
            </a:lvl1pPr>
          </a:lstStyle>
          <a:p>
            <a:pPr>
              <a:defRPr/>
            </a:pPr>
            <a:fld id="{BBAF4ECB-B231-43CB-8758-3FA6244CE003}" type="datetime1">
              <a:rPr lang="en-US"/>
              <a:pPr>
                <a:defRPr/>
              </a:pPr>
              <a:t>9/17/2025</a:t>
            </a:fld>
            <a:endParaRPr lang="en-US"/>
          </a:p>
        </p:txBody>
      </p:sp>
      <p:sp>
        <p:nvSpPr>
          <p:cNvPr id="8" name="Footer Placeholder 5">
            <a:extLst>
              <a:ext uri="{FF2B5EF4-FFF2-40B4-BE49-F238E27FC236}">
                <a16:creationId xmlns:a16="http://schemas.microsoft.com/office/drawing/2014/main" id="{A51748A3-EFE5-FDAA-A24E-C9BCC4F16033}"/>
              </a:ext>
            </a:extLst>
          </p:cNvPr>
          <p:cNvSpPr>
            <a:spLocks noGrp="1"/>
          </p:cNvSpPr>
          <p:nvPr>
            <p:ph type="ftr" sz="quarter" idx="11"/>
          </p:nvPr>
        </p:nvSpPr>
        <p:spPr>
          <a:xfrm>
            <a:off x="2743200" y="6356350"/>
            <a:ext cx="4114800" cy="365125"/>
          </a:xfr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16EF71B-5CB6-7D77-A63E-C20BBE159517}"/>
              </a:ext>
            </a:extLst>
          </p:cNvPr>
          <p:cNvSpPr>
            <a:spLocks noGrp="1"/>
          </p:cNvSpPr>
          <p:nvPr>
            <p:ph type="sldNum" sz="quarter" idx="12"/>
          </p:nvPr>
        </p:nvSpPr>
        <p:spPr/>
        <p:txBody>
          <a:bodyPr/>
          <a:lstStyle>
            <a:lvl1pPr>
              <a:defRPr/>
            </a:lvl1pPr>
          </a:lstStyle>
          <a:p>
            <a:fld id="{BF9A2711-91CE-4037-AC8C-F498A5C9E436}" type="slidenum">
              <a:rPr lang="en-US" altLang="en-US"/>
              <a:pPr/>
              <a:t>‹#›</a:t>
            </a:fld>
            <a:endParaRPr lang="en-US" altLang="en-US"/>
          </a:p>
        </p:txBody>
      </p:sp>
    </p:spTree>
    <p:extLst>
      <p:ext uri="{BB962C8B-B14F-4D97-AF65-F5344CB8AC3E}">
        <p14:creationId xmlns:p14="http://schemas.microsoft.com/office/powerpoint/2010/main" val="141507107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11D4837-6768-2F84-86C1-24C724A6ACBD}"/>
              </a:ext>
            </a:extLst>
          </p:cNvPr>
          <p:cNvPicPr>
            <a:picLocks noChangeAspect="1" noChangeArrowheads="1"/>
          </p:cNvPicPr>
          <p:nvPr/>
        </p:nvPicPr>
        <p:blipFill>
          <a:blip r:embed="rId2" cstate="screen">
            <a:duotone>
              <a:srgbClr val="FFB900"/>
              <a:srgbClr val="FFF1C1"/>
            </a:duotone>
          </a:blip>
          <a:srcRect/>
          <a:stretch>
            <a:fillRect/>
          </a:stretch>
        </p:blipFill>
        <p:spPr bwMode="auto">
          <a:xfrm>
            <a:off x="6378870" y="-685800"/>
            <a:ext cx="3831930" cy="7934325"/>
          </a:xfrm>
          <a:prstGeom prst="rect">
            <a:avLst/>
          </a:prstGeom>
          <a:noFill/>
          <a:ln w="9525">
            <a:noFill/>
            <a:miter lim="800000"/>
            <a:headEnd/>
            <a:tailEnd/>
          </a:ln>
          <a:effectLst/>
        </p:spPr>
      </p:pic>
      <p:pic>
        <p:nvPicPr>
          <p:cNvPr id="4" name="Picture 2">
            <a:extLst>
              <a:ext uri="{FF2B5EF4-FFF2-40B4-BE49-F238E27FC236}">
                <a16:creationId xmlns:a16="http://schemas.microsoft.com/office/drawing/2014/main" id="{922BCDE0-62B1-0E27-D824-36D83AFA9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93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57200"/>
            <a:ext cx="8001000" cy="503238"/>
          </a:xfrm>
        </p:spPr>
        <p:txBody>
          <a:bodyPr lIns="0" tIns="0" rIns="0" bIns="0">
            <a:noAutofit/>
          </a:bodyPr>
          <a:lstStyle>
            <a:lvl1pPr algn="l">
              <a:defRPr sz="3200" b="1">
                <a:latin typeface="Trebuchet MS"/>
                <a:cs typeface="Trebuchet MS"/>
              </a:defRPr>
            </a:lvl1pPr>
          </a:lstStyle>
          <a:p>
            <a:r>
              <a:rPr lang="en-US"/>
              <a:t>Click to edit Master title style</a:t>
            </a:r>
            <a:endParaRPr lang="en-US" dirty="0"/>
          </a:p>
        </p:txBody>
      </p:sp>
      <p:sp>
        <p:nvSpPr>
          <p:cNvPr id="5" name="Date Placeholder 2">
            <a:extLst>
              <a:ext uri="{FF2B5EF4-FFF2-40B4-BE49-F238E27FC236}">
                <a16:creationId xmlns:a16="http://schemas.microsoft.com/office/drawing/2014/main" id="{FD7584B4-7C0C-38ED-65D9-E73608EF8C0C}"/>
              </a:ext>
            </a:extLst>
          </p:cNvPr>
          <p:cNvSpPr>
            <a:spLocks noGrp="1"/>
          </p:cNvSpPr>
          <p:nvPr>
            <p:ph type="dt" sz="half" idx="10"/>
          </p:nvPr>
        </p:nvSpPr>
        <p:spPr/>
        <p:txBody>
          <a:bodyPr/>
          <a:lstStyle>
            <a:lvl1pPr algn="r">
              <a:defRPr/>
            </a:lvl1pPr>
          </a:lstStyle>
          <a:p>
            <a:pPr>
              <a:defRPr/>
            </a:pPr>
            <a:fld id="{7F3ED555-4D02-456D-B869-A56E0FF89255}" type="datetime1">
              <a:rPr lang="en-US"/>
              <a:pPr>
                <a:defRPr/>
              </a:pPr>
              <a:t>9/17/2025</a:t>
            </a:fld>
            <a:endParaRPr lang="en-US"/>
          </a:p>
        </p:txBody>
      </p:sp>
      <p:sp>
        <p:nvSpPr>
          <p:cNvPr id="6" name="Footer Placeholder 3">
            <a:extLst>
              <a:ext uri="{FF2B5EF4-FFF2-40B4-BE49-F238E27FC236}">
                <a16:creationId xmlns:a16="http://schemas.microsoft.com/office/drawing/2014/main" id="{F07BBE4B-1C3A-A9C4-8A51-1B217AB11019}"/>
              </a:ext>
            </a:extLst>
          </p:cNvPr>
          <p:cNvSpPr>
            <a:spLocks noGrp="1"/>
          </p:cNvSpPr>
          <p:nvPr>
            <p:ph type="ftr" sz="quarter" idx="11"/>
          </p:nvPr>
        </p:nvSpPr>
        <p:spPr>
          <a:xfrm>
            <a:off x="2743200" y="6356350"/>
            <a:ext cx="4114800" cy="365125"/>
          </a:xfrm>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1BA861C6-CA37-4A91-DAB8-FA30B924856B}"/>
              </a:ext>
            </a:extLst>
          </p:cNvPr>
          <p:cNvSpPr>
            <a:spLocks noGrp="1"/>
          </p:cNvSpPr>
          <p:nvPr>
            <p:ph type="sldNum" sz="quarter" idx="12"/>
          </p:nvPr>
        </p:nvSpPr>
        <p:spPr/>
        <p:txBody>
          <a:bodyPr/>
          <a:lstStyle>
            <a:lvl1pPr>
              <a:defRPr/>
            </a:lvl1pPr>
          </a:lstStyle>
          <a:p>
            <a:fld id="{BA48549E-510A-4153-B108-8C465AD7E643}" type="slidenum">
              <a:rPr lang="en-US" altLang="en-US"/>
              <a:pPr/>
              <a:t>‹#›</a:t>
            </a:fld>
            <a:endParaRPr lang="en-US" altLang="en-US"/>
          </a:p>
        </p:txBody>
      </p:sp>
    </p:spTree>
    <p:extLst>
      <p:ext uri="{BB962C8B-B14F-4D97-AF65-F5344CB8AC3E}">
        <p14:creationId xmlns:p14="http://schemas.microsoft.com/office/powerpoint/2010/main" val="124501070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35"/>
          <p:cNvSpPr txBox="1">
            <a:spLocks noGrp="1"/>
          </p:cNvSpPr>
          <p:nvPr>
            <p:ph type="dt" idx="10"/>
          </p:nvPr>
        </p:nvSpPr>
        <p:spPr>
          <a:xfrm>
            <a:off x="7010400" y="6356350"/>
            <a:ext cx="10668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200">
                <a:solidFill>
                  <a:srgbClr val="898989"/>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35"/>
          <p:cNvSpPr txBox="1">
            <a:spLocks noGrp="1"/>
          </p:cNvSpPr>
          <p:nvPr>
            <p:ph type="ftr" idx="11"/>
          </p:nvPr>
        </p:nvSpPr>
        <p:spPr>
          <a:xfrm>
            <a:off x="2743200" y="6356350"/>
            <a:ext cx="41148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35"/>
          <p:cNvSpPr txBox="1">
            <a:spLocks noGrp="1"/>
          </p:cNvSpPr>
          <p:nvPr>
            <p:ph type="sldNum" idx="12"/>
          </p:nvPr>
        </p:nvSpPr>
        <p:spPr>
          <a:xfrm>
            <a:off x="8229600" y="6356350"/>
            <a:ext cx="457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D86F8-8C69-C1FC-BA89-83F91783C2E6}"/>
              </a:ext>
            </a:extLst>
          </p:cNvPr>
          <p:cNvPicPr>
            <a:picLocks noChangeAspect="1" noChangeArrowheads="1"/>
          </p:cNvPicPr>
          <p:nvPr/>
        </p:nvPicPr>
        <p:blipFill>
          <a:blip r:embed="rId2" cstate="screen">
            <a:duotone>
              <a:srgbClr val="FFB900"/>
              <a:srgbClr val="FFF1C1"/>
            </a:duotone>
          </a:blip>
          <a:srcRect/>
          <a:stretch>
            <a:fillRect/>
          </a:stretch>
        </p:blipFill>
        <p:spPr bwMode="auto">
          <a:xfrm>
            <a:off x="6378870" y="-685800"/>
            <a:ext cx="3831930" cy="7934325"/>
          </a:xfrm>
          <a:prstGeom prst="rect">
            <a:avLst/>
          </a:prstGeom>
          <a:noFill/>
          <a:ln w="9525">
            <a:noFill/>
            <a:miter lim="800000"/>
            <a:headEnd/>
            <a:tailEnd/>
          </a:ln>
          <a:effectLst/>
        </p:spPr>
      </p:pic>
      <p:pic>
        <p:nvPicPr>
          <p:cNvPr id="3" name="Picture 7">
            <a:extLst>
              <a:ext uri="{FF2B5EF4-FFF2-40B4-BE49-F238E27FC236}">
                <a16:creationId xmlns:a16="http://schemas.microsoft.com/office/drawing/2014/main" id="{968FA37C-BDBC-223D-67A2-FF067ECD5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93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B2AA19FA-8522-8629-C301-47A6583C0122}"/>
              </a:ext>
            </a:extLst>
          </p:cNvPr>
          <p:cNvSpPr>
            <a:spLocks noGrp="1"/>
          </p:cNvSpPr>
          <p:nvPr>
            <p:ph type="dt" sz="half" idx="10"/>
          </p:nvPr>
        </p:nvSpPr>
        <p:spPr/>
        <p:txBody>
          <a:bodyPr/>
          <a:lstStyle>
            <a:lvl1pPr algn="r">
              <a:defRPr/>
            </a:lvl1pPr>
          </a:lstStyle>
          <a:p>
            <a:pPr>
              <a:defRPr/>
            </a:pPr>
            <a:fld id="{B1CBF1CB-55B2-4E8F-ABFA-8A3C9ECE84A8}" type="datetime1">
              <a:rPr lang="en-US"/>
              <a:pPr>
                <a:defRPr/>
              </a:pPr>
              <a:t>9/17/2025</a:t>
            </a:fld>
            <a:endParaRPr lang="en-US"/>
          </a:p>
        </p:txBody>
      </p:sp>
      <p:sp>
        <p:nvSpPr>
          <p:cNvPr id="5" name="Footer Placeholder 2">
            <a:extLst>
              <a:ext uri="{FF2B5EF4-FFF2-40B4-BE49-F238E27FC236}">
                <a16:creationId xmlns:a16="http://schemas.microsoft.com/office/drawing/2014/main" id="{E665423E-27E2-2D5F-A99F-E946EDCCA107}"/>
              </a:ext>
            </a:extLst>
          </p:cNvPr>
          <p:cNvSpPr>
            <a:spLocks noGrp="1"/>
          </p:cNvSpPr>
          <p:nvPr>
            <p:ph type="ftr" sz="quarter" idx="11"/>
          </p:nvPr>
        </p:nvSpPr>
        <p:spPr>
          <a:xfrm>
            <a:off x="2743200" y="6356350"/>
            <a:ext cx="4114800" cy="365125"/>
          </a:xfrm>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30E4AAF1-B8EE-2180-3834-8FAF90EDFAA3}"/>
              </a:ext>
            </a:extLst>
          </p:cNvPr>
          <p:cNvSpPr>
            <a:spLocks noGrp="1"/>
          </p:cNvSpPr>
          <p:nvPr>
            <p:ph type="sldNum" sz="quarter" idx="12"/>
          </p:nvPr>
        </p:nvSpPr>
        <p:spPr/>
        <p:txBody>
          <a:bodyPr/>
          <a:lstStyle>
            <a:lvl1pPr>
              <a:defRPr/>
            </a:lvl1pPr>
          </a:lstStyle>
          <a:p>
            <a:fld id="{96F7C43D-91AE-4820-8916-1703C3E45E5E}" type="slidenum">
              <a:rPr lang="en-US" altLang="en-US"/>
              <a:pPr/>
              <a:t>‹#›</a:t>
            </a:fld>
            <a:endParaRPr lang="en-US" altLang="en-US"/>
          </a:p>
        </p:txBody>
      </p:sp>
    </p:spTree>
    <p:extLst>
      <p:ext uri="{BB962C8B-B14F-4D97-AF65-F5344CB8AC3E}">
        <p14:creationId xmlns:p14="http://schemas.microsoft.com/office/powerpoint/2010/main" val="69211262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FFA6C9-DD49-5B33-D920-37975BC0777C}"/>
              </a:ext>
            </a:extLst>
          </p:cNvPr>
          <p:cNvPicPr>
            <a:picLocks noChangeAspect="1" noChangeArrowheads="1"/>
          </p:cNvPicPr>
          <p:nvPr/>
        </p:nvPicPr>
        <p:blipFill>
          <a:blip r:embed="rId2" cstate="screen">
            <a:duotone>
              <a:srgbClr val="FFB900"/>
              <a:srgbClr val="FFF1C1"/>
            </a:duotone>
          </a:blip>
          <a:srcRect/>
          <a:stretch>
            <a:fillRect/>
          </a:stretch>
        </p:blipFill>
        <p:spPr bwMode="auto">
          <a:xfrm>
            <a:off x="6378870" y="-685800"/>
            <a:ext cx="3831930" cy="7934325"/>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41E9D27A-7BCC-8293-9535-9B7936CCD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93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5224462"/>
            <a:ext cx="8001000" cy="338138"/>
          </a:xfrm>
        </p:spPr>
        <p:txBody>
          <a:bodyPr lIns="0" tIns="0" rIns="0" bIns="0" anchor="b">
            <a:noAutofit/>
          </a:bodyPr>
          <a:lstStyle>
            <a:lvl1pPr algn="l">
              <a:defRPr sz="1800" b="1">
                <a:latin typeface="Trebuchet MS"/>
                <a:cs typeface="Trebuchet MS"/>
              </a:defRPr>
            </a:lvl1pPr>
          </a:lstStyle>
          <a:p>
            <a:r>
              <a:rPr lang="en-US"/>
              <a:t>Click to edit Master title style</a:t>
            </a:r>
            <a:endParaRPr lang="en-US" dirty="0"/>
          </a:p>
        </p:txBody>
      </p:sp>
      <p:sp>
        <p:nvSpPr>
          <p:cNvPr id="3" name="Picture Placeholder 2"/>
          <p:cNvSpPr>
            <a:spLocks noGrp="1"/>
          </p:cNvSpPr>
          <p:nvPr>
            <p:ph type="pic" idx="1"/>
          </p:nvPr>
        </p:nvSpPr>
        <p:spPr>
          <a:xfrm>
            <a:off x="685800" y="533400"/>
            <a:ext cx="7772400" cy="45720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5638800"/>
            <a:ext cx="8001000" cy="533400"/>
          </a:xfrm>
        </p:spPr>
        <p:txBody>
          <a:bodyPr/>
          <a:lstStyle>
            <a:lvl1pPr marL="0" indent="0">
              <a:buNone/>
              <a:defRPr sz="140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FED6221-410A-C1A2-96DB-8361F81329B5}"/>
              </a:ext>
            </a:extLst>
          </p:cNvPr>
          <p:cNvSpPr>
            <a:spLocks noGrp="1"/>
          </p:cNvSpPr>
          <p:nvPr>
            <p:ph type="dt" sz="half" idx="10"/>
          </p:nvPr>
        </p:nvSpPr>
        <p:spPr/>
        <p:txBody>
          <a:bodyPr/>
          <a:lstStyle>
            <a:lvl1pPr algn="r">
              <a:defRPr/>
            </a:lvl1pPr>
          </a:lstStyle>
          <a:p>
            <a:pPr>
              <a:defRPr/>
            </a:pPr>
            <a:fld id="{32BB67A2-41F6-4735-80AA-F77BD95DF955}" type="datetime1">
              <a:rPr lang="en-US"/>
              <a:pPr>
                <a:defRPr/>
              </a:pPr>
              <a:t>9/17/2025</a:t>
            </a:fld>
            <a:endParaRPr lang="en-US"/>
          </a:p>
        </p:txBody>
      </p:sp>
      <p:sp>
        <p:nvSpPr>
          <p:cNvPr id="8" name="Footer Placeholder 5">
            <a:extLst>
              <a:ext uri="{FF2B5EF4-FFF2-40B4-BE49-F238E27FC236}">
                <a16:creationId xmlns:a16="http://schemas.microsoft.com/office/drawing/2014/main" id="{B16B5522-D7EF-3A04-56A1-4A1101F3F543}"/>
              </a:ext>
            </a:extLst>
          </p:cNvPr>
          <p:cNvSpPr>
            <a:spLocks noGrp="1"/>
          </p:cNvSpPr>
          <p:nvPr>
            <p:ph type="ftr" sz="quarter" idx="11"/>
          </p:nvPr>
        </p:nvSpPr>
        <p:spPr>
          <a:xfrm>
            <a:off x="2743200" y="6356350"/>
            <a:ext cx="4114800" cy="365125"/>
          </a:xfr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08DB07B2-6859-9EE0-C8EA-D60CE4BE0DB6}"/>
              </a:ext>
            </a:extLst>
          </p:cNvPr>
          <p:cNvSpPr>
            <a:spLocks noGrp="1"/>
          </p:cNvSpPr>
          <p:nvPr>
            <p:ph type="sldNum" sz="quarter" idx="12"/>
          </p:nvPr>
        </p:nvSpPr>
        <p:spPr/>
        <p:txBody>
          <a:bodyPr/>
          <a:lstStyle>
            <a:lvl1pPr>
              <a:defRPr/>
            </a:lvl1pPr>
          </a:lstStyle>
          <a:p>
            <a:fld id="{58462868-E072-4297-8C80-767050056D18}" type="slidenum">
              <a:rPr lang="en-US" altLang="en-US"/>
              <a:pPr/>
              <a:t>‹#›</a:t>
            </a:fld>
            <a:endParaRPr lang="en-US" altLang="en-US"/>
          </a:p>
        </p:txBody>
      </p:sp>
    </p:spTree>
    <p:extLst>
      <p:ext uri="{BB962C8B-B14F-4D97-AF65-F5344CB8AC3E}">
        <p14:creationId xmlns:p14="http://schemas.microsoft.com/office/powerpoint/2010/main" val="421626269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sz="1800" b="1" i="0">
                <a:solidFill>
                  <a:srgbClr val="974B23"/>
                </a:solidFill>
                <a:latin typeface="Source Sans Pro Semibold"/>
                <a:cs typeface="Source Sans Pro Semibold"/>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517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192822" y="0"/>
            <a:ext cx="2951321" cy="6858000"/>
          </a:xfrm>
          <a:custGeom>
            <a:avLst/>
            <a:gdLst/>
            <a:ahLst/>
            <a:cxnLst/>
            <a:rect l="l" t="t" r="r" b="b"/>
            <a:pathLst>
              <a:path w="3935095" h="6858000">
                <a:moveTo>
                  <a:pt x="3934904" y="0"/>
                </a:moveTo>
                <a:lnTo>
                  <a:pt x="2960713" y="0"/>
                </a:lnTo>
                <a:lnTo>
                  <a:pt x="983716" y="0"/>
                </a:lnTo>
                <a:lnTo>
                  <a:pt x="0" y="6858000"/>
                </a:lnTo>
                <a:lnTo>
                  <a:pt x="2951175" y="6858000"/>
                </a:lnTo>
                <a:lnTo>
                  <a:pt x="2960713" y="6791515"/>
                </a:lnTo>
                <a:lnTo>
                  <a:pt x="2960713" y="6858000"/>
                </a:lnTo>
                <a:lnTo>
                  <a:pt x="3934904" y="6858000"/>
                </a:lnTo>
                <a:lnTo>
                  <a:pt x="3934904" y="0"/>
                </a:lnTo>
                <a:close/>
              </a:path>
            </a:pathLst>
          </a:custGeom>
          <a:solidFill>
            <a:srgbClr val="FFF6DA"/>
          </a:solidFill>
        </p:spPr>
        <p:txBody>
          <a:bodyPr wrap="square" lIns="0" tIns="0" rIns="0" bIns="0" rtlCol="0"/>
          <a:lstStyle/>
          <a:p>
            <a:endParaRPr sz="1050"/>
          </a:p>
        </p:txBody>
      </p:sp>
      <p:sp>
        <p:nvSpPr>
          <p:cNvPr id="2" name="Holder 2"/>
          <p:cNvSpPr>
            <a:spLocks noGrp="1"/>
          </p:cNvSpPr>
          <p:nvPr>
            <p:ph type="title"/>
          </p:nvPr>
        </p:nvSpPr>
        <p:spPr>
          <a:xfrm>
            <a:off x="333375" y="481077"/>
            <a:ext cx="4529614" cy="276999"/>
          </a:xfrm>
        </p:spPr>
        <p:txBody>
          <a:bodyPr lIns="0" tIns="0" rIns="0" bIns="0"/>
          <a:lstStyle>
            <a:lvl1pPr>
              <a:defRPr sz="1800" b="1" i="0">
                <a:solidFill>
                  <a:srgbClr val="974B23"/>
                </a:solidFill>
                <a:latin typeface="Source Sans Pro Semibold"/>
                <a:cs typeface="Source Sans Pro Semi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2305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33375" y="481077"/>
            <a:ext cx="4529614" cy="276999"/>
          </a:xfrm>
        </p:spPr>
        <p:txBody>
          <a:bodyPr lIns="0" tIns="0" rIns="0" bIns="0"/>
          <a:lstStyle>
            <a:lvl1pPr>
              <a:defRPr sz="1800" b="1" i="0">
                <a:solidFill>
                  <a:srgbClr val="974B23"/>
                </a:solidFill>
                <a:latin typeface="Source Sans Pro Semibold"/>
                <a:cs typeface="Source Sans Pro Semibold"/>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3106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33375" y="481077"/>
            <a:ext cx="4529614" cy="276999"/>
          </a:xfrm>
        </p:spPr>
        <p:txBody>
          <a:bodyPr lIns="0" tIns="0" rIns="0" bIns="0"/>
          <a:lstStyle>
            <a:lvl1pPr>
              <a:defRPr sz="1800" b="1" i="0">
                <a:solidFill>
                  <a:srgbClr val="974B23"/>
                </a:solidFill>
                <a:latin typeface="Source Sans Pro Semibold"/>
                <a:cs typeface="Source Sans Pro Semi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22964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08616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3CD41AD-9CBF-FD95-E3C2-D07B0C6EF5C3}"/>
              </a:ext>
            </a:extLst>
          </p:cNvPr>
          <p:cNvPicPr>
            <a:picLocks noChangeAspect="1" noChangeArrowheads="1"/>
          </p:cNvPicPr>
          <p:nvPr userDrawn="1"/>
        </p:nvPicPr>
        <p:blipFill>
          <a:blip r:embed="rId2">
            <a:duotone>
              <a:srgbClr val="FFB900"/>
              <a:srgbClr val="FFF1C1"/>
            </a:duotone>
          </a:blip>
          <a:srcRect/>
          <a:stretch>
            <a:fillRect/>
          </a:stretch>
        </p:blipFill>
        <p:spPr bwMode="auto">
          <a:xfrm>
            <a:off x="6378870" y="-685800"/>
            <a:ext cx="3831930" cy="7934325"/>
          </a:xfrm>
          <a:prstGeom prst="rect">
            <a:avLst/>
          </a:prstGeom>
          <a:noFill/>
          <a:ln w="9525">
            <a:noFill/>
            <a:miter lim="800000"/>
            <a:headEnd/>
            <a:tailEnd/>
          </a:ln>
          <a:effectLst/>
        </p:spPr>
      </p:pic>
      <p:pic>
        <p:nvPicPr>
          <p:cNvPr id="4" name="Picture 2">
            <a:extLst>
              <a:ext uri="{FF2B5EF4-FFF2-40B4-BE49-F238E27FC236}">
                <a16:creationId xmlns:a16="http://schemas.microsoft.com/office/drawing/2014/main" id="{09F84C2B-7E1B-E179-A9F5-0B149EE3B8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 y="63293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85800" y="533400"/>
            <a:ext cx="8001000" cy="5592763"/>
          </a:xfrm>
        </p:spPr>
        <p:txBody>
          <a:bodyPr/>
          <a:lstStyle>
            <a:lvl1pPr>
              <a:defRPr sz="2800">
                <a:latin typeface="Trebuchet MS"/>
                <a:cs typeface="Trebuchet MS"/>
              </a:defRPr>
            </a:lvl1pPr>
            <a:lvl2pPr>
              <a:defRPr sz="2400">
                <a:latin typeface="Trebuchet MS"/>
                <a:cs typeface="Trebuchet MS"/>
              </a:defRPr>
            </a:lvl2pPr>
            <a:lvl3pPr>
              <a:defRPr sz="2000">
                <a:latin typeface="Trebuchet MS"/>
                <a:cs typeface="Trebuchet MS"/>
              </a:defRPr>
            </a:lvl3pPr>
            <a:lvl4pPr>
              <a:defRPr>
                <a:latin typeface="Trebuchet MS"/>
                <a:cs typeface="Trebuchet MS"/>
              </a:defRPr>
            </a:lvl4pPr>
            <a:lvl5pPr>
              <a:defRPr>
                <a:latin typeface="Trebuchet MS"/>
                <a:cs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79CFF821-2FC1-53FA-7743-6EF792CC71D2}"/>
              </a:ext>
            </a:extLst>
          </p:cNvPr>
          <p:cNvSpPr>
            <a:spLocks noGrp="1"/>
          </p:cNvSpPr>
          <p:nvPr>
            <p:ph type="dt" sz="half" idx="10"/>
          </p:nvPr>
        </p:nvSpPr>
        <p:spPr/>
        <p:txBody>
          <a:bodyPr/>
          <a:lstStyle>
            <a:lvl1pPr algn="r">
              <a:defRPr/>
            </a:lvl1pPr>
          </a:lstStyle>
          <a:p>
            <a:pPr>
              <a:defRPr/>
            </a:pPr>
            <a:fld id="{5BCA2D7A-AB1C-47DF-9631-8882E6F6E69D}" type="datetime1">
              <a:rPr lang="en-US" altLang="en-US"/>
              <a:pPr>
                <a:defRPr/>
              </a:pPr>
              <a:t>9/17/2025</a:t>
            </a:fld>
            <a:endParaRPr lang="en-US" altLang="en-US" dirty="0"/>
          </a:p>
        </p:txBody>
      </p:sp>
      <p:sp>
        <p:nvSpPr>
          <p:cNvPr id="6" name="Footer Placeholder 4">
            <a:extLst>
              <a:ext uri="{FF2B5EF4-FFF2-40B4-BE49-F238E27FC236}">
                <a16:creationId xmlns:a16="http://schemas.microsoft.com/office/drawing/2014/main" id="{68BE973D-5DF2-5B43-719B-5E8FC805B977}"/>
              </a:ext>
            </a:extLst>
          </p:cNvPr>
          <p:cNvSpPr>
            <a:spLocks noGrp="1"/>
          </p:cNvSpPr>
          <p:nvPr>
            <p:ph type="ftr" sz="quarter" idx="11"/>
          </p:nvPr>
        </p:nvSpPr>
        <p:spPr>
          <a:xfrm>
            <a:off x="2743200" y="6356350"/>
            <a:ext cx="4114800" cy="365125"/>
          </a:xfrm>
        </p:spPr>
        <p:txBody>
          <a:bodyPr/>
          <a:lstStyle>
            <a:lvl1pPr>
              <a:defRPr/>
            </a:lvl1pPr>
          </a:lstStyle>
          <a:p>
            <a:pPr>
              <a:defRPr/>
            </a:pPr>
            <a:endParaRPr lang="en-US" altLang="en-US" dirty="0"/>
          </a:p>
        </p:txBody>
      </p:sp>
      <p:sp>
        <p:nvSpPr>
          <p:cNvPr id="7" name="Slide Number Placeholder 5">
            <a:extLst>
              <a:ext uri="{FF2B5EF4-FFF2-40B4-BE49-F238E27FC236}">
                <a16:creationId xmlns:a16="http://schemas.microsoft.com/office/drawing/2014/main" id="{B7100C32-FA92-E0DD-D2F0-481EF4C01834}"/>
              </a:ext>
            </a:extLst>
          </p:cNvPr>
          <p:cNvSpPr>
            <a:spLocks noGrp="1"/>
          </p:cNvSpPr>
          <p:nvPr>
            <p:ph type="sldNum" sz="quarter" idx="12"/>
          </p:nvPr>
        </p:nvSpPr>
        <p:spPr/>
        <p:txBody>
          <a:bodyPr/>
          <a:lstStyle>
            <a:lvl1pPr>
              <a:defRPr smtClean="0"/>
            </a:lvl1pPr>
          </a:lstStyle>
          <a:p>
            <a:pPr>
              <a:defRPr/>
            </a:pPr>
            <a:fld id="{97E4D9EA-E1C4-49C9-9338-9801BE94A840}" type="slidenum">
              <a:rPr lang="en-US" altLang="en-US"/>
              <a:pPr>
                <a:defRPr/>
              </a:pPr>
              <a:t>‹#›</a:t>
            </a:fld>
            <a:endParaRPr lang="en-US" altLang="en-US" dirty="0"/>
          </a:p>
        </p:txBody>
      </p:sp>
    </p:spTree>
    <p:extLst>
      <p:ext uri="{BB962C8B-B14F-4D97-AF65-F5344CB8AC3E}">
        <p14:creationId xmlns:p14="http://schemas.microsoft.com/office/powerpoint/2010/main" val="283989172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BE2-36E6-C70D-2C7F-C9602B05833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CF96EE2-0DFE-076B-8A32-63A727ED50E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EA009E-5DA8-6A34-0640-F1AF21A67B1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654BE8C-6980-4F4E-F900-06C89157EA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DC1E6D-6C73-F7C9-F2A2-B37E0FA6B1F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451600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1BE3-6E6D-C287-61A2-3E5AAB3B97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145B3-A2EE-50D3-B3AF-2E68B46386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F27D2-EC42-9EAE-90F3-E098520314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7CB0A14-09F8-DE5D-6B5B-FC87DB0A3F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FCC7BA-F57D-4C3B-1466-218763BA9D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440129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E295-07E2-E995-B018-46EBC5B10A1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7919A15-03CD-C608-953D-47B7133C6749}"/>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BF262-C0C3-0256-EA77-4386394DC49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18923F9-948B-DD7A-4921-2755D7027A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369302-F120-BDCE-CA86-FB46FA66A22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50745372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095B-4112-91B7-4E75-76661C27C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D054B-B43B-114E-9E22-81EBCB389BF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EF30A-651C-E093-6016-FA5D011AB09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ECEBD-2AD5-DB24-74FD-ED40D7C9A52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A3D0086-330C-7D3F-FF04-AF2E1F1CF1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09D0B3-C4C7-9595-967C-BFAB7C671BD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940415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36A6-9F01-67F0-E65C-530DC6C0ACD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E4C721-A88F-F429-A747-B451627F449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96FCB73-74E9-1863-3658-33CE98C3301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D0284-CC38-A3B4-E523-7E7E82A3FB4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936E812-B14E-9D01-F6B3-F704306B1AA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1BE858-5B27-9BAA-BA09-45CD5E04688D}"/>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2EC6232-8CC3-8FD8-AAE0-265F8FE9D97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FD7CF03-0F13-BFA9-3A73-F0DA26C35C8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2277902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CCF0-F52D-387F-D639-D6A940C97E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A148E0-75E1-9C9F-E628-3A24B82F3BE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26B71CD-8259-756E-2C91-CA7FE98AE7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CDBE02C-B2CC-9C83-8837-F475E94385B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0291485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1" name="Google Shape;11;p28"/>
          <p:cNvPicPr preferRelativeResize="0"/>
          <p:nvPr/>
        </p:nvPicPr>
        <p:blipFill rotWithShape="1">
          <a:blip r:embed="rId4">
            <a:alphaModFix/>
          </a:blip>
          <a:srcRect/>
          <a:stretch/>
        </p:blipFill>
        <p:spPr>
          <a:xfrm>
            <a:off x="6378575" y="-685800"/>
            <a:ext cx="3832225" cy="7934325"/>
          </a:xfrm>
          <a:prstGeom prst="rect">
            <a:avLst/>
          </a:prstGeom>
          <a:noFill/>
          <a:ln>
            <a:noFill/>
          </a:ln>
        </p:spPr>
      </p:pic>
      <p:pic>
        <p:nvPicPr>
          <p:cNvPr id="12" name="Google Shape;12;p28"/>
          <p:cNvPicPr preferRelativeResize="0"/>
          <p:nvPr/>
        </p:nvPicPr>
        <p:blipFill rotWithShape="1">
          <a:blip r:embed="rId5">
            <a:alphaModFix/>
          </a:blip>
          <a:srcRect/>
          <a:stretch/>
        </p:blipFill>
        <p:spPr>
          <a:xfrm>
            <a:off x="304800" y="228600"/>
            <a:ext cx="3581400" cy="620712"/>
          </a:xfrm>
          <a:prstGeom prst="rect">
            <a:avLst/>
          </a:prstGeom>
          <a:noFill/>
          <a:ln>
            <a:noFill/>
          </a:ln>
        </p:spPr>
      </p:pic>
      <p:sp>
        <p:nvSpPr>
          <p:cNvPr id="13" name="Google Shape;13;p2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body" idx="1"/>
          </p:nvPr>
        </p:nvSpPr>
        <p:spPr>
          <a:xfrm>
            <a:off x="457200" y="1600200"/>
            <a:ext cx="8229600" cy="4525962"/>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 name="Google Shape;15;p28"/>
          <p:cNvSpPr txBox="1">
            <a:spLocks noGrp="1"/>
          </p:cNvSpPr>
          <p:nvPr>
            <p:ph type="dt" idx="10"/>
          </p:nvPr>
        </p:nvSpPr>
        <p:spPr>
          <a:xfrm>
            <a:off x="7010400" y="6356350"/>
            <a:ext cx="1066800" cy="365125"/>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SzPts val="1400"/>
              <a:buNone/>
              <a:defRPr sz="1200" b="0" i="0" u="none" strike="noStrike" cap="none">
                <a:solidFill>
                  <a:srgbClr val="898989"/>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6" name="Google Shape;16;p28"/>
          <p:cNvSpPr txBox="1">
            <a:spLocks noGrp="1"/>
          </p:cNvSpPr>
          <p:nvPr>
            <p:ph type="ftr" idx="11"/>
          </p:nvPr>
        </p:nvSpPr>
        <p:spPr>
          <a:xfrm>
            <a:off x="3810000" y="6356350"/>
            <a:ext cx="3048000" cy="36512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pic>
        <p:nvPicPr>
          <p:cNvPr id="50" name="Google Shape;50;p34"/>
          <p:cNvPicPr preferRelativeResize="0"/>
          <p:nvPr/>
        </p:nvPicPr>
        <p:blipFill rotWithShape="1">
          <a:blip r:embed="rId4">
            <a:alphaModFix/>
          </a:blip>
          <a:srcRect/>
          <a:stretch/>
        </p:blipFill>
        <p:spPr>
          <a:xfrm>
            <a:off x="6378870" y="-685800"/>
            <a:ext cx="3831930" cy="7934325"/>
          </a:xfrm>
          <a:prstGeom prst="rect">
            <a:avLst/>
          </a:prstGeom>
          <a:noFill/>
          <a:ln>
            <a:noFill/>
          </a:ln>
        </p:spPr>
      </p:pic>
      <p:pic>
        <p:nvPicPr>
          <p:cNvPr id="51" name="Google Shape;51;p34"/>
          <p:cNvPicPr preferRelativeResize="0"/>
          <p:nvPr/>
        </p:nvPicPr>
        <p:blipFill rotWithShape="1">
          <a:blip r:embed="rId5">
            <a:alphaModFix/>
          </a:blip>
          <a:srcRect/>
          <a:stretch/>
        </p:blipFill>
        <p:spPr>
          <a:xfrm>
            <a:off x="228600" y="6329362"/>
            <a:ext cx="2133600" cy="369887"/>
          </a:xfrm>
          <a:prstGeom prst="rect">
            <a:avLst/>
          </a:prstGeom>
          <a:noFill/>
          <a:ln>
            <a:noFill/>
          </a:ln>
        </p:spPr>
      </p:pic>
      <p:sp>
        <p:nvSpPr>
          <p:cNvPr id="52" name="Google Shape;52;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3" name="Google Shape;53;p34"/>
          <p:cNvSpPr txBox="1">
            <a:spLocks noGrp="1"/>
          </p:cNvSpPr>
          <p:nvPr>
            <p:ph type="body" idx="1"/>
          </p:nvPr>
        </p:nvSpPr>
        <p:spPr>
          <a:xfrm>
            <a:off x="457200" y="1600200"/>
            <a:ext cx="8229600" cy="4525962"/>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34"/>
          <p:cNvSpPr txBox="1">
            <a:spLocks noGrp="1"/>
          </p:cNvSpPr>
          <p:nvPr>
            <p:ph type="dt" idx="10"/>
          </p:nvPr>
        </p:nvSpPr>
        <p:spPr>
          <a:xfrm>
            <a:off x="7010400" y="6356350"/>
            <a:ext cx="1066800" cy="365125"/>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SzPts val="1400"/>
              <a:buNone/>
              <a:defRPr sz="1200" b="0" i="0" u="none">
                <a:solidFill>
                  <a:srgbClr val="898989"/>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5" name="Google Shape;55;p34"/>
          <p:cNvSpPr txBox="1">
            <a:spLocks noGrp="1"/>
          </p:cNvSpPr>
          <p:nvPr>
            <p:ph type="ftr" idx="11"/>
          </p:nvPr>
        </p:nvSpPr>
        <p:spPr>
          <a:xfrm>
            <a:off x="2743200" y="6356350"/>
            <a:ext cx="4114800" cy="36512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6" name="Google Shape;56;p34"/>
          <p:cNvSpPr txBox="1">
            <a:spLocks noGrp="1"/>
          </p:cNvSpPr>
          <p:nvPr>
            <p:ph type="sldNum" idx="12"/>
          </p:nvPr>
        </p:nvSpPr>
        <p:spPr>
          <a:xfrm>
            <a:off x="8229600" y="6356350"/>
            <a:ext cx="457200" cy="36512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898989"/>
              </a:buClr>
              <a:buSzPts val="1200"/>
              <a:buFont typeface="Trebuchet MS"/>
              <a:buNone/>
              <a:defRPr sz="1200" b="0" i="0" u="none">
                <a:solidFill>
                  <a:srgbClr val="898989"/>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sz="1400"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 id="2147483659" r:id="rId2"/>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D0DFD2-9A52-8AA8-EF42-E1C7122FB87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624DC1-D726-98EF-4870-A96B15157E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23184-B7A4-ECEA-E978-D1BFE26DE6F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AB96E866-F2BD-C418-D2F4-6673B395BFB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42CDE193-165F-4292-4CA2-D9D9B52CFA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10359F81-EED9-47ED-ACC2-B5C5F7F13089}" type="slidenum">
              <a:rPr lang="en-US" smtClean="0"/>
              <a:t>‹#›</a:t>
            </a:fld>
            <a:endParaRPr lang="en-US"/>
          </a:p>
        </p:txBody>
      </p:sp>
    </p:spTree>
    <p:extLst>
      <p:ext uri="{BB962C8B-B14F-4D97-AF65-F5344CB8AC3E}">
        <p14:creationId xmlns:p14="http://schemas.microsoft.com/office/powerpoint/2010/main" val="10476201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fade/>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8AE3A2E-9C6E-C892-C9E8-D65F40220D8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A79B6BC-1D98-1C9B-4637-C6F0EEE52AA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91B0E00-EE0B-48FE-A1A5-6B981FA31F01}"/>
              </a:ext>
            </a:extLst>
          </p:cNvPr>
          <p:cNvSpPr>
            <a:spLocks noGrp="1"/>
          </p:cNvSpPr>
          <p:nvPr>
            <p:ph type="dt" sz="half" idx="2"/>
          </p:nvPr>
        </p:nvSpPr>
        <p:spPr>
          <a:xfrm>
            <a:off x="7010400" y="6356350"/>
            <a:ext cx="1066800" cy="365125"/>
          </a:xfrm>
          <a:prstGeom prst="rect">
            <a:avLst/>
          </a:prstGeom>
        </p:spPr>
        <p:txBody>
          <a:bodyPr vert="horz" lIns="0" tIns="0" rIns="0" bIns="0" rtlCol="0" anchor="ctr"/>
          <a:lstStyle>
            <a:lvl1pPr algn="l" eaLnBrk="1" fontAlgn="auto" hangingPunct="1">
              <a:spcBef>
                <a:spcPts val="0"/>
              </a:spcBef>
              <a:spcAft>
                <a:spcPts val="0"/>
              </a:spcAft>
              <a:defRPr sz="1200">
                <a:solidFill>
                  <a:schemeClr val="tx1">
                    <a:tint val="75000"/>
                  </a:schemeClr>
                </a:solidFill>
                <a:latin typeface="Trebuchet MS"/>
                <a:cs typeface="Trebuchet MS"/>
              </a:defRPr>
            </a:lvl1pPr>
          </a:lstStyle>
          <a:p>
            <a:pPr>
              <a:defRPr/>
            </a:pPr>
            <a:fld id="{1CBE96A6-83EE-4F40-84CF-D555E5ED3FB7}" type="datetime1">
              <a:rPr lang="en-US"/>
              <a:pPr>
                <a:defRPr/>
              </a:pPr>
              <a:t>9/17/2025</a:t>
            </a:fld>
            <a:endParaRPr lang="en-US"/>
          </a:p>
        </p:txBody>
      </p:sp>
      <p:sp>
        <p:nvSpPr>
          <p:cNvPr id="5" name="Footer Placeholder 4">
            <a:extLst>
              <a:ext uri="{FF2B5EF4-FFF2-40B4-BE49-F238E27FC236}">
                <a16:creationId xmlns:a16="http://schemas.microsoft.com/office/drawing/2014/main" id="{6DB68621-B31F-4245-93B5-209C15EED904}"/>
              </a:ext>
            </a:extLst>
          </p:cNvPr>
          <p:cNvSpPr>
            <a:spLocks noGrp="1"/>
          </p:cNvSpPr>
          <p:nvPr>
            <p:ph type="ftr" sz="quarter" idx="3"/>
          </p:nvPr>
        </p:nvSpPr>
        <p:spPr>
          <a:xfrm>
            <a:off x="3810000" y="6356350"/>
            <a:ext cx="3048000" cy="365125"/>
          </a:xfrm>
          <a:prstGeom prst="rect">
            <a:avLst/>
          </a:prstGeom>
        </p:spPr>
        <p:txBody>
          <a:bodyPr vert="horz" lIns="0" tIns="0" rIns="0" bIns="0" rtlCol="0" anchor="ctr"/>
          <a:lstStyle>
            <a:lvl1pPr algn="l" eaLnBrk="1" fontAlgn="auto" hangingPunct="1">
              <a:spcBef>
                <a:spcPts val="0"/>
              </a:spcBef>
              <a:spcAft>
                <a:spcPts val="0"/>
              </a:spcAft>
              <a:defRPr sz="1200">
                <a:solidFill>
                  <a:schemeClr val="tx1">
                    <a:tint val="75000"/>
                  </a:schemeClr>
                </a:solidFill>
                <a:latin typeface="Trebuchet MS"/>
                <a:cs typeface="Trebuchet MS"/>
              </a:defRPr>
            </a:lvl1pPr>
          </a:lstStyle>
          <a:p>
            <a:pPr>
              <a:defRPr/>
            </a:pPr>
            <a:endParaRPr lang="en-US"/>
          </a:p>
        </p:txBody>
      </p:sp>
      <p:sp>
        <p:nvSpPr>
          <p:cNvPr id="6" name="Slide Number Placeholder 5">
            <a:extLst>
              <a:ext uri="{FF2B5EF4-FFF2-40B4-BE49-F238E27FC236}">
                <a16:creationId xmlns:a16="http://schemas.microsoft.com/office/drawing/2014/main" id="{0BA6EF80-B846-4465-8C28-2F0A3911C7AC}"/>
              </a:ext>
            </a:extLst>
          </p:cNvPr>
          <p:cNvSpPr>
            <a:spLocks noGrp="1"/>
          </p:cNvSpPr>
          <p:nvPr>
            <p:ph type="sldNum" sz="quarter" idx="4"/>
          </p:nvPr>
        </p:nvSpPr>
        <p:spPr>
          <a:xfrm>
            <a:off x="8229600" y="6356350"/>
            <a:ext cx="457200" cy="365125"/>
          </a:xfrm>
          <a:prstGeom prst="rect">
            <a:avLst/>
          </a:prstGeom>
        </p:spPr>
        <p:txBody>
          <a:bodyPr vert="horz" wrap="square" lIns="0" tIns="0" rIns="0" bIns="0" numCol="1" anchor="ctr" anchorCtr="0" compatLnSpc="1">
            <a:prstTxWarp prst="textNoShape">
              <a:avLst/>
            </a:prstTxWarp>
          </a:bodyPr>
          <a:lstStyle>
            <a:lvl1pPr algn="r" eaLnBrk="1" hangingPunct="1">
              <a:defRPr sz="1200">
                <a:solidFill>
                  <a:srgbClr val="898989"/>
                </a:solidFill>
                <a:latin typeface="Trebuchet MS" panose="020B0603020202020204" pitchFamily="34" charset="0"/>
              </a:defRPr>
            </a:lvl1pPr>
          </a:lstStyle>
          <a:p>
            <a:fld id="{9C3E33C6-7A7D-4DE6-BB5B-F5E5442AF90E}" type="slidenum">
              <a:rPr lang="en-US" altLang="en-US"/>
              <a:pPr/>
              <a:t>‹#›</a:t>
            </a:fld>
            <a:endParaRPr lang="en-US" altLang="en-US"/>
          </a:p>
        </p:txBody>
      </p:sp>
    </p:spTree>
    <p:extLst>
      <p:ext uri="{BB962C8B-B14F-4D97-AF65-F5344CB8AC3E}">
        <p14:creationId xmlns:p14="http://schemas.microsoft.com/office/powerpoint/2010/main" val="12989099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ransition spd="med">
    <p:fade/>
  </p:transition>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33375" y="481077"/>
            <a:ext cx="4529614" cy="369332"/>
          </a:xfrm>
          <a:prstGeom prst="rect">
            <a:avLst/>
          </a:prstGeom>
        </p:spPr>
        <p:txBody>
          <a:bodyPr wrap="square" lIns="0" tIns="0" rIns="0" bIns="0">
            <a:spAutoFit/>
          </a:bodyPr>
          <a:lstStyle>
            <a:lvl1pPr>
              <a:defRPr sz="2400" b="1" i="0">
                <a:solidFill>
                  <a:srgbClr val="974B23"/>
                </a:solidFill>
                <a:latin typeface="Source Sans Pro Semibold"/>
                <a:cs typeface="Source Sans Pro Semibold"/>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9/17/2025</a:t>
            </a:fld>
            <a:endParaRPr lang="en-US"/>
          </a:p>
        </p:txBody>
      </p:sp>
      <p:sp>
        <p:nvSpPr>
          <p:cNvPr id="6" name="Holder 6"/>
          <p:cNvSpPr>
            <a:spLocks noGrp="1"/>
          </p:cNvSpPr>
          <p:nvPr>
            <p:ph type="sldNum" sz="quarter" idx="7"/>
          </p:nvPr>
        </p:nvSpPr>
        <p:spPr>
          <a:xfrm>
            <a:off x="6583680" y="6377940"/>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41582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chart" Target="../charts/chart2.xm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chart" Target="../charts/chart1.xml"/><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emf"/><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a:spLocks noGrp="1"/>
          </p:cNvSpPr>
          <p:nvPr>
            <p:ph type="ctrTitle"/>
          </p:nvPr>
        </p:nvSpPr>
        <p:spPr>
          <a:xfrm>
            <a:off x="1457325" y="1236662"/>
            <a:ext cx="6229350" cy="1101725"/>
          </a:xfrm>
          <a:prstGeom prst="rect">
            <a:avLst/>
          </a:prstGeom>
          <a:noFill/>
          <a:ln>
            <a:noFill/>
          </a:ln>
        </p:spPr>
        <p:txBody>
          <a:bodyPr spcFirstLastPara="1" wrap="square" lIns="0" tIns="0" rIns="0" bIns="0" anchor="t" anchorCtr="0">
            <a:normAutofit fontScale="90000"/>
          </a:bodyPr>
          <a:lstStyle/>
          <a:p>
            <a:pPr marL="0" lvl="0" indent="0" algn="ctr" rtl="0">
              <a:lnSpc>
                <a:spcPct val="100000"/>
              </a:lnSpc>
              <a:spcBef>
                <a:spcPts val="0"/>
              </a:spcBef>
              <a:spcAft>
                <a:spcPts val="0"/>
              </a:spcAft>
              <a:buClr>
                <a:srgbClr val="C2203D"/>
              </a:buClr>
              <a:buSzPts val="3600"/>
              <a:buFont typeface="Trebuchet MS"/>
              <a:buNone/>
            </a:pPr>
            <a:br>
              <a:rPr lang="en-US" sz="3600" b="1" i="0" u="none" dirty="0">
                <a:solidFill>
                  <a:srgbClr val="C2203D"/>
                </a:solidFill>
                <a:latin typeface="Trebuchet MS"/>
                <a:ea typeface="Trebuchet MS"/>
                <a:cs typeface="Trebuchet MS"/>
                <a:sym typeface="Trebuchet MS"/>
              </a:rPr>
            </a:br>
            <a:r>
              <a:rPr lang="en-US" sz="6000" b="1" i="0" u="none" dirty="0">
                <a:solidFill>
                  <a:srgbClr val="C00000"/>
                </a:solidFill>
                <a:latin typeface="Trebuchet MS"/>
                <a:ea typeface="Trebuchet MS"/>
                <a:cs typeface="Trebuchet MS"/>
                <a:sym typeface="Trebuchet MS"/>
              </a:rPr>
              <a:t>Faculty Assembly Annual Meeting</a:t>
            </a:r>
            <a:br>
              <a:rPr lang="en-US" sz="6000" b="1" i="0" u="none" dirty="0">
                <a:solidFill>
                  <a:srgbClr val="C00000"/>
                </a:solidFill>
                <a:latin typeface="Trebuchet MS"/>
                <a:ea typeface="Trebuchet MS"/>
                <a:cs typeface="Trebuchet MS"/>
                <a:sym typeface="Trebuchet MS"/>
              </a:rPr>
            </a:br>
            <a:br>
              <a:rPr lang="en-US" sz="3600" b="1" i="0" u="none" dirty="0">
                <a:solidFill>
                  <a:srgbClr val="C00000"/>
                </a:solidFill>
                <a:latin typeface="Trebuchet MS"/>
                <a:ea typeface="Trebuchet MS"/>
                <a:cs typeface="Trebuchet MS"/>
                <a:sym typeface="Trebuchet MS"/>
              </a:rPr>
            </a:br>
            <a:endParaRPr dirty="0"/>
          </a:p>
        </p:txBody>
      </p:sp>
      <p:sp>
        <p:nvSpPr>
          <p:cNvPr id="115" name="Google Shape;115;p1"/>
          <p:cNvSpPr txBox="1">
            <a:spLocks noGrp="1"/>
          </p:cNvSpPr>
          <p:nvPr>
            <p:ph type="subTitle" idx="1"/>
          </p:nvPr>
        </p:nvSpPr>
        <p:spPr>
          <a:xfrm>
            <a:off x="1457325" y="3669428"/>
            <a:ext cx="6229350" cy="2598737"/>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595959"/>
              </a:buClr>
              <a:buSzPts val="2400"/>
              <a:buNone/>
            </a:pPr>
            <a:r>
              <a:rPr lang="en-US" sz="2400" b="1" i="0" u="none" dirty="0">
                <a:solidFill>
                  <a:schemeClr val="tx1"/>
                </a:solidFill>
                <a:latin typeface="Trebuchet MS"/>
                <a:ea typeface="Trebuchet MS"/>
                <a:cs typeface="Trebuchet MS"/>
                <a:sym typeface="Trebuchet MS"/>
              </a:rPr>
              <a:t>September 17, 2025  </a:t>
            </a:r>
            <a:endParaRPr dirty="0">
              <a:solidFill>
                <a:schemeClr val="tx1"/>
              </a:solidFill>
            </a:endParaRPr>
          </a:p>
          <a:p>
            <a:pPr marL="0" lvl="0" indent="0" algn="ctr" rtl="0">
              <a:lnSpc>
                <a:spcPct val="100000"/>
              </a:lnSpc>
              <a:spcBef>
                <a:spcPts val="480"/>
              </a:spcBef>
              <a:spcAft>
                <a:spcPts val="0"/>
              </a:spcAft>
              <a:buClr>
                <a:srgbClr val="595959"/>
              </a:buClr>
              <a:buSzPts val="2400"/>
              <a:buNone/>
            </a:pPr>
            <a:endParaRPr sz="2400" b="1" i="0" u="none" dirty="0">
              <a:solidFill>
                <a:schemeClr val="tx1"/>
              </a:solidFill>
              <a:latin typeface="Trebuchet MS"/>
              <a:ea typeface="Trebuchet MS"/>
              <a:cs typeface="Trebuchet MS"/>
              <a:sym typeface="Trebuchet MS"/>
            </a:endParaRPr>
          </a:p>
          <a:p>
            <a:pPr marL="0" lvl="0" indent="0" algn="ctr" rtl="0">
              <a:lnSpc>
                <a:spcPct val="100000"/>
              </a:lnSpc>
              <a:spcBef>
                <a:spcPts val="480"/>
              </a:spcBef>
              <a:spcAft>
                <a:spcPts val="0"/>
              </a:spcAft>
              <a:buClr>
                <a:srgbClr val="595959"/>
              </a:buClr>
              <a:buSzPts val="2400"/>
              <a:buNone/>
            </a:pPr>
            <a:endParaRPr sz="2400" b="1" i="0" u="none" dirty="0">
              <a:solidFill>
                <a:schemeClr val="tx1"/>
              </a:solidFill>
              <a:latin typeface="Trebuchet MS"/>
              <a:ea typeface="Trebuchet MS"/>
              <a:cs typeface="Trebuchet MS"/>
              <a:sym typeface="Trebuchet MS"/>
            </a:endParaRPr>
          </a:p>
          <a:p>
            <a:pPr marL="0" lvl="0" indent="0" algn="ctr" rtl="0">
              <a:lnSpc>
                <a:spcPct val="100000"/>
              </a:lnSpc>
              <a:spcBef>
                <a:spcPts val="560"/>
              </a:spcBef>
              <a:spcAft>
                <a:spcPts val="0"/>
              </a:spcAft>
              <a:buClr>
                <a:srgbClr val="595959"/>
              </a:buClr>
              <a:buSzPts val="2800"/>
              <a:buNone/>
            </a:pPr>
            <a:r>
              <a:rPr lang="en-US" sz="2000" b="1" i="1" u="none" dirty="0">
                <a:solidFill>
                  <a:schemeClr val="tx1"/>
                </a:solidFill>
                <a:latin typeface="Trebuchet MS"/>
                <a:ea typeface="Trebuchet MS"/>
                <a:cs typeface="Trebuchet MS"/>
                <a:sym typeface="Trebuchet MS"/>
              </a:rPr>
              <a:t>Welcome faculty, colleagues and friends of CMSRU &amp; CUHC </a:t>
            </a:r>
            <a:endParaRPr sz="2000" i="1" dirty="0">
              <a:solidFill>
                <a:schemeClr val="tx1"/>
              </a:solidFill>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7250"/>
            <a:ext cx="9144000" cy="5143499"/>
          </a:xfrm>
          <a:prstGeom prst="rect">
            <a:avLst/>
          </a:prstGeom>
        </p:spPr>
      </p:pic>
      <p:sp>
        <p:nvSpPr>
          <p:cNvPr id="3" name="object 3"/>
          <p:cNvSpPr txBox="1"/>
          <p:nvPr/>
        </p:nvSpPr>
        <p:spPr>
          <a:xfrm>
            <a:off x="488156" y="1945951"/>
            <a:ext cx="2801303" cy="2197781"/>
          </a:xfrm>
          <a:prstGeom prst="rect">
            <a:avLst/>
          </a:prstGeom>
        </p:spPr>
        <p:txBody>
          <a:bodyPr vert="horz" wrap="square" lIns="0" tIns="142875" rIns="0" bIns="0" rtlCol="0">
            <a:spAutoFit/>
          </a:bodyPr>
          <a:lstStyle/>
          <a:p>
            <a:pPr marL="180499" indent="-170974" defTabSz="685800">
              <a:spcBef>
                <a:spcPts val="1125"/>
              </a:spcBef>
              <a:buClr>
                <a:srgbClr val="441709"/>
              </a:buClr>
              <a:buFont typeface="Arial"/>
              <a:buChar char="•"/>
              <a:tabLst>
                <a:tab pos="180499" algn="l"/>
              </a:tabLst>
            </a:pPr>
            <a:r>
              <a:rPr sz="1613" dirty="0">
                <a:solidFill>
                  <a:srgbClr val="441709"/>
                </a:solidFill>
                <a:latin typeface="Source Sans Pro"/>
                <a:cs typeface="Source Sans Pro"/>
              </a:rPr>
              <a:t>Private</a:t>
            </a:r>
            <a:r>
              <a:rPr sz="1613" spc="109" dirty="0">
                <a:solidFill>
                  <a:srgbClr val="441709"/>
                </a:solidFill>
                <a:latin typeface="Source Sans Pro"/>
                <a:cs typeface="Source Sans Pro"/>
              </a:rPr>
              <a:t> </a:t>
            </a:r>
            <a:r>
              <a:rPr sz="1613" dirty="0">
                <a:solidFill>
                  <a:srgbClr val="441709"/>
                </a:solidFill>
                <a:latin typeface="Source Sans Pro"/>
                <a:cs typeface="Source Sans Pro"/>
              </a:rPr>
              <a:t>company</a:t>
            </a:r>
            <a:r>
              <a:rPr sz="1613" spc="94" dirty="0">
                <a:solidFill>
                  <a:srgbClr val="441709"/>
                </a:solidFill>
                <a:latin typeface="Source Sans Pro"/>
                <a:cs typeface="Source Sans Pro"/>
              </a:rPr>
              <a:t> </a:t>
            </a:r>
            <a:r>
              <a:rPr sz="1613" spc="-8" dirty="0">
                <a:solidFill>
                  <a:srgbClr val="441709"/>
                </a:solidFill>
                <a:latin typeface="Source Sans Pro"/>
                <a:cs typeface="Source Sans Pro"/>
              </a:rPr>
              <a:t>facility</a:t>
            </a:r>
            <a:endParaRPr sz="1613">
              <a:solidFill>
                <a:sysClr val="windowText" lastClr="000000"/>
              </a:solidFill>
              <a:latin typeface="Source Sans Pro"/>
              <a:cs typeface="Source Sans Pro"/>
            </a:endParaRPr>
          </a:p>
          <a:p>
            <a:pPr marL="180499" indent="-170974" defTabSz="685800">
              <a:spcBef>
                <a:spcPts val="1050"/>
              </a:spcBef>
              <a:buClrTx/>
              <a:buFont typeface="Arial"/>
              <a:buChar char="•"/>
              <a:tabLst>
                <a:tab pos="180499" algn="l"/>
              </a:tabLst>
            </a:pPr>
            <a:r>
              <a:rPr sz="1613" dirty="0">
                <a:solidFill>
                  <a:srgbClr val="441709"/>
                </a:solidFill>
                <a:latin typeface="Source Sans Pro"/>
                <a:cs typeface="Source Sans Pro"/>
              </a:rPr>
              <a:t>10</a:t>
            </a:r>
            <a:r>
              <a:rPr sz="1613" spc="38" dirty="0">
                <a:solidFill>
                  <a:srgbClr val="441709"/>
                </a:solidFill>
                <a:latin typeface="Source Sans Pro"/>
                <a:cs typeface="Source Sans Pro"/>
              </a:rPr>
              <a:t> </a:t>
            </a:r>
            <a:r>
              <a:rPr sz="1613" dirty="0">
                <a:solidFill>
                  <a:srgbClr val="441709"/>
                </a:solidFill>
                <a:latin typeface="Source Sans Pro"/>
                <a:cs typeface="Source Sans Pro"/>
              </a:rPr>
              <a:t>acres,</a:t>
            </a:r>
            <a:r>
              <a:rPr sz="1613" spc="60" dirty="0">
                <a:solidFill>
                  <a:srgbClr val="441709"/>
                </a:solidFill>
                <a:latin typeface="Source Sans Pro"/>
                <a:cs typeface="Source Sans Pro"/>
              </a:rPr>
              <a:t> </a:t>
            </a:r>
            <a:r>
              <a:rPr sz="1613" dirty="0">
                <a:solidFill>
                  <a:srgbClr val="441709"/>
                </a:solidFill>
                <a:latin typeface="Source Sans Pro"/>
                <a:cs typeface="Source Sans Pro"/>
              </a:rPr>
              <a:t>$30M</a:t>
            </a:r>
            <a:r>
              <a:rPr sz="1613" spc="68" dirty="0">
                <a:solidFill>
                  <a:srgbClr val="441709"/>
                </a:solidFill>
                <a:latin typeface="Source Sans Pro"/>
                <a:cs typeface="Source Sans Pro"/>
              </a:rPr>
              <a:t> </a:t>
            </a:r>
            <a:r>
              <a:rPr sz="1613" dirty="0">
                <a:solidFill>
                  <a:srgbClr val="441709"/>
                </a:solidFill>
                <a:latin typeface="Source Sans Pro"/>
                <a:cs typeface="Source Sans Pro"/>
              </a:rPr>
              <a:t>estimated</a:t>
            </a:r>
            <a:r>
              <a:rPr sz="1613" spc="68" dirty="0">
                <a:solidFill>
                  <a:srgbClr val="441709"/>
                </a:solidFill>
                <a:latin typeface="Source Sans Pro"/>
                <a:cs typeface="Source Sans Pro"/>
              </a:rPr>
              <a:t> </a:t>
            </a:r>
            <a:r>
              <a:rPr sz="1613" spc="-15" dirty="0">
                <a:solidFill>
                  <a:srgbClr val="441709"/>
                </a:solidFill>
                <a:latin typeface="Source Sans Pro"/>
                <a:cs typeface="Source Sans Pro"/>
              </a:rPr>
              <a:t>cost</a:t>
            </a:r>
            <a:endParaRPr sz="1613">
              <a:solidFill>
                <a:sysClr val="windowText" lastClr="000000"/>
              </a:solidFill>
              <a:latin typeface="Source Sans Pro"/>
              <a:cs typeface="Source Sans Pro"/>
            </a:endParaRPr>
          </a:p>
          <a:p>
            <a:pPr marL="180499" indent="-170974" defTabSz="685800">
              <a:spcBef>
                <a:spcPts val="1106"/>
              </a:spcBef>
              <a:buClrTx/>
              <a:buFont typeface="Arial"/>
              <a:buChar char="•"/>
              <a:tabLst>
                <a:tab pos="180499" algn="l"/>
              </a:tabLst>
            </a:pPr>
            <a:r>
              <a:rPr sz="1613" dirty="0">
                <a:solidFill>
                  <a:srgbClr val="441709"/>
                </a:solidFill>
                <a:latin typeface="Source Sans Pro"/>
                <a:cs typeface="Source Sans Pro"/>
              </a:rPr>
              <a:t>Converts</a:t>
            </a:r>
            <a:r>
              <a:rPr sz="1613" spc="83" dirty="0">
                <a:solidFill>
                  <a:srgbClr val="441709"/>
                </a:solidFill>
                <a:latin typeface="Source Sans Pro"/>
                <a:cs typeface="Source Sans Pro"/>
              </a:rPr>
              <a:t> </a:t>
            </a:r>
            <a:r>
              <a:rPr sz="1613" dirty="0">
                <a:solidFill>
                  <a:srgbClr val="441709"/>
                </a:solidFill>
                <a:latin typeface="Source Sans Pro"/>
                <a:cs typeface="Source Sans Pro"/>
              </a:rPr>
              <a:t>biomass</a:t>
            </a:r>
            <a:r>
              <a:rPr sz="1613" spc="79" dirty="0">
                <a:solidFill>
                  <a:srgbClr val="441709"/>
                </a:solidFill>
                <a:latin typeface="Source Sans Pro"/>
                <a:cs typeface="Source Sans Pro"/>
              </a:rPr>
              <a:t> </a:t>
            </a:r>
            <a:r>
              <a:rPr sz="1613" dirty="0">
                <a:solidFill>
                  <a:srgbClr val="441709"/>
                </a:solidFill>
                <a:latin typeface="Source Sans Pro"/>
                <a:cs typeface="Source Sans Pro"/>
              </a:rPr>
              <a:t>to</a:t>
            </a:r>
            <a:r>
              <a:rPr sz="1613" spc="45" dirty="0">
                <a:solidFill>
                  <a:srgbClr val="441709"/>
                </a:solidFill>
                <a:latin typeface="Source Sans Pro"/>
                <a:cs typeface="Source Sans Pro"/>
              </a:rPr>
              <a:t> </a:t>
            </a:r>
            <a:r>
              <a:rPr sz="1613" spc="-8" dirty="0">
                <a:solidFill>
                  <a:srgbClr val="441709"/>
                </a:solidFill>
                <a:latin typeface="Source Sans Pro"/>
                <a:cs typeface="Source Sans Pro"/>
              </a:rPr>
              <a:t>methane</a:t>
            </a:r>
            <a:endParaRPr sz="1613">
              <a:solidFill>
                <a:sysClr val="windowText" lastClr="000000"/>
              </a:solidFill>
              <a:latin typeface="Source Sans Pro"/>
              <a:cs typeface="Source Sans Pro"/>
            </a:endParaRPr>
          </a:p>
          <a:p>
            <a:pPr marL="180499" indent="-170974" defTabSz="685800">
              <a:spcBef>
                <a:spcPts val="1106"/>
              </a:spcBef>
              <a:buClrTx/>
              <a:buFont typeface="Arial"/>
              <a:buChar char="•"/>
              <a:tabLst>
                <a:tab pos="180499" algn="l"/>
              </a:tabLst>
            </a:pPr>
            <a:r>
              <a:rPr sz="1613" dirty="0">
                <a:solidFill>
                  <a:srgbClr val="441709"/>
                </a:solidFill>
                <a:latin typeface="Source Sans Pro"/>
                <a:cs typeface="Source Sans Pro"/>
              </a:rPr>
              <a:t>Will</a:t>
            </a:r>
            <a:r>
              <a:rPr sz="1613" spc="60" dirty="0">
                <a:solidFill>
                  <a:srgbClr val="441709"/>
                </a:solidFill>
                <a:latin typeface="Source Sans Pro"/>
                <a:cs typeface="Source Sans Pro"/>
              </a:rPr>
              <a:t> </a:t>
            </a:r>
            <a:r>
              <a:rPr sz="1613" dirty="0">
                <a:solidFill>
                  <a:srgbClr val="441709"/>
                </a:solidFill>
                <a:latin typeface="Source Sans Pro"/>
                <a:cs typeface="Source Sans Pro"/>
              </a:rPr>
              <a:t>generate</a:t>
            </a:r>
            <a:r>
              <a:rPr sz="1613" spc="64" dirty="0">
                <a:solidFill>
                  <a:srgbClr val="441709"/>
                </a:solidFill>
                <a:latin typeface="Source Sans Pro"/>
                <a:cs typeface="Source Sans Pro"/>
              </a:rPr>
              <a:t> </a:t>
            </a:r>
            <a:r>
              <a:rPr sz="1613" dirty="0">
                <a:solidFill>
                  <a:srgbClr val="441709"/>
                </a:solidFill>
                <a:latin typeface="Source Sans Pro"/>
                <a:cs typeface="Source Sans Pro"/>
              </a:rPr>
              <a:t>3.5MW</a:t>
            </a:r>
            <a:r>
              <a:rPr sz="1613" spc="98" dirty="0">
                <a:solidFill>
                  <a:srgbClr val="441709"/>
                </a:solidFill>
                <a:latin typeface="Source Sans Pro"/>
                <a:cs typeface="Source Sans Pro"/>
              </a:rPr>
              <a:t> </a:t>
            </a:r>
            <a:r>
              <a:rPr sz="1613" spc="-19" dirty="0">
                <a:solidFill>
                  <a:srgbClr val="441709"/>
                </a:solidFill>
                <a:latin typeface="Source Sans Pro"/>
                <a:cs typeface="Source Sans Pro"/>
              </a:rPr>
              <a:t>to</a:t>
            </a:r>
            <a:endParaRPr sz="1613">
              <a:solidFill>
                <a:sysClr val="windowText" lastClr="000000"/>
              </a:solidFill>
              <a:latin typeface="Source Sans Pro"/>
              <a:cs typeface="Source Sans Pro"/>
            </a:endParaRPr>
          </a:p>
          <a:p>
            <a:pPr marL="180975" defTabSz="685800">
              <a:spcBef>
                <a:spcPts val="38"/>
              </a:spcBef>
              <a:buClrTx/>
            </a:pPr>
            <a:r>
              <a:rPr sz="1613" dirty="0">
                <a:solidFill>
                  <a:srgbClr val="441709"/>
                </a:solidFill>
                <a:latin typeface="Source Sans Pro"/>
                <a:cs typeface="Source Sans Pro"/>
              </a:rPr>
              <a:t>5MW</a:t>
            </a:r>
            <a:r>
              <a:rPr sz="1613" spc="60" dirty="0">
                <a:solidFill>
                  <a:srgbClr val="441709"/>
                </a:solidFill>
                <a:latin typeface="Source Sans Pro"/>
                <a:cs typeface="Source Sans Pro"/>
              </a:rPr>
              <a:t> </a:t>
            </a:r>
            <a:r>
              <a:rPr sz="1613" dirty="0">
                <a:solidFill>
                  <a:srgbClr val="441709"/>
                </a:solidFill>
                <a:latin typeface="Source Sans Pro"/>
                <a:cs typeface="Source Sans Pro"/>
              </a:rPr>
              <a:t>of</a:t>
            </a:r>
            <a:r>
              <a:rPr sz="1613" spc="19" dirty="0">
                <a:solidFill>
                  <a:srgbClr val="441709"/>
                </a:solidFill>
                <a:latin typeface="Source Sans Pro"/>
                <a:cs typeface="Source Sans Pro"/>
              </a:rPr>
              <a:t> </a:t>
            </a:r>
            <a:r>
              <a:rPr sz="1613" spc="-8" dirty="0">
                <a:solidFill>
                  <a:srgbClr val="441709"/>
                </a:solidFill>
                <a:latin typeface="Source Sans Pro"/>
                <a:cs typeface="Source Sans Pro"/>
              </a:rPr>
              <a:t>energy</a:t>
            </a:r>
            <a:endParaRPr sz="1613">
              <a:solidFill>
                <a:sysClr val="windowText" lastClr="000000"/>
              </a:solidFill>
              <a:latin typeface="Source Sans Pro"/>
              <a:cs typeface="Source Sans Pro"/>
            </a:endParaRPr>
          </a:p>
          <a:p>
            <a:pPr marL="180499" indent="-170974" defTabSz="685800">
              <a:spcBef>
                <a:spcPts val="1106"/>
              </a:spcBef>
              <a:buClrTx/>
              <a:buFont typeface="Arial"/>
              <a:buChar char="•"/>
              <a:tabLst>
                <a:tab pos="180499" algn="l"/>
              </a:tabLst>
            </a:pPr>
            <a:r>
              <a:rPr sz="1613" dirty="0">
                <a:solidFill>
                  <a:srgbClr val="441709"/>
                </a:solidFill>
                <a:latin typeface="Source Sans Pro"/>
                <a:cs typeface="Source Sans Pro"/>
              </a:rPr>
              <a:t>West</a:t>
            </a:r>
            <a:r>
              <a:rPr sz="1613" spc="165" dirty="0">
                <a:solidFill>
                  <a:srgbClr val="441709"/>
                </a:solidFill>
                <a:latin typeface="Source Sans Pro"/>
                <a:cs typeface="Source Sans Pro"/>
              </a:rPr>
              <a:t> </a:t>
            </a:r>
            <a:r>
              <a:rPr sz="1613" dirty="0">
                <a:solidFill>
                  <a:srgbClr val="441709"/>
                </a:solidFill>
                <a:latin typeface="Source Sans Pro"/>
                <a:cs typeface="Source Sans Pro"/>
              </a:rPr>
              <a:t>Campus—</a:t>
            </a:r>
            <a:r>
              <a:rPr sz="1613" spc="-15" dirty="0">
                <a:solidFill>
                  <a:srgbClr val="441709"/>
                </a:solidFill>
                <a:latin typeface="Source Sans Pro"/>
                <a:cs typeface="Source Sans Pro"/>
              </a:rPr>
              <a:t>North</a:t>
            </a:r>
            <a:endParaRPr sz="1613">
              <a:solidFill>
                <a:sysClr val="windowText" lastClr="000000"/>
              </a:solidFill>
              <a:latin typeface="Source Sans Pro"/>
              <a:cs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857250"/>
            <a:ext cx="8978765" cy="5143499"/>
          </a:xfrm>
          <a:prstGeom prst="rect">
            <a:avLst/>
          </a:prstGeom>
        </p:spPr>
      </p:pic>
      <p:sp>
        <p:nvSpPr>
          <p:cNvPr id="3" name="object 3"/>
          <p:cNvSpPr txBox="1"/>
          <p:nvPr/>
        </p:nvSpPr>
        <p:spPr>
          <a:xfrm>
            <a:off x="523161" y="1936527"/>
            <a:ext cx="2942749" cy="1923604"/>
          </a:xfrm>
          <a:prstGeom prst="rect">
            <a:avLst/>
          </a:prstGeom>
        </p:spPr>
        <p:txBody>
          <a:bodyPr vert="horz" wrap="square" lIns="0" tIns="114300" rIns="0" bIns="0" rtlCol="0">
            <a:spAutoFit/>
          </a:bodyPr>
          <a:lstStyle/>
          <a:p>
            <a:pPr marL="180022" indent="-170497" defTabSz="685800">
              <a:spcBef>
                <a:spcPts val="900"/>
              </a:spcBef>
              <a:buClr>
                <a:srgbClr val="441709"/>
              </a:buClr>
              <a:buFont typeface="Arial"/>
              <a:buChar char="•"/>
              <a:tabLst>
                <a:tab pos="180022" algn="l"/>
              </a:tabLst>
            </a:pPr>
            <a:r>
              <a:rPr sz="1800" spc="-8" dirty="0">
                <a:solidFill>
                  <a:srgbClr val="441709"/>
                </a:solidFill>
                <a:latin typeface="Source Sans Pro"/>
                <a:cs typeface="Source Sans Pro"/>
              </a:rPr>
              <a:t>Public-</a:t>
            </a:r>
            <a:r>
              <a:rPr sz="1800" dirty="0">
                <a:solidFill>
                  <a:srgbClr val="441709"/>
                </a:solidFill>
                <a:latin typeface="Source Sans Pro"/>
                <a:cs typeface="Source Sans Pro"/>
              </a:rPr>
              <a:t>private</a:t>
            </a:r>
            <a:r>
              <a:rPr sz="1800" spc="-41" dirty="0">
                <a:solidFill>
                  <a:srgbClr val="441709"/>
                </a:solidFill>
                <a:latin typeface="Source Sans Pro"/>
                <a:cs typeface="Source Sans Pro"/>
              </a:rPr>
              <a:t> </a:t>
            </a:r>
            <a:r>
              <a:rPr sz="1800" spc="-8" dirty="0">
                <a:solidFill>
                  <a:srgbClr val="441709"/>
                </a:solidFill>
                <a:latin typeface="Source Sans Pro"/>
                <a:cs typeface="Source Sans Pro"/>
              </a:rPr>
              <a:t>development</a:t>
            </a:r>
            <a:endParaRPr sz="1800">
              <a:solidFill>
                <a:sysClr val="windowText" lastClr="000000"/>
              </a:solidFill>
              <a:latin typeface="Source Sans Pro"/>
              <a:cs typeface="Source Sans Pro"/>
            </a:endParaRPr>
          </a:p>
          <a:p>
            <a:pPr marL="180022" indent="-170497" defTabSz="685800">
              <a:spcBef>
                <a:spcPts val="825"/>
              </a:spcBef>
              <a:buClrTx/>
              <a:buFont typeface="Arial"/>
              <a:buChar char="•"/>
              <a:tabLst>
                <a:tab pos="180022" algn="l"/>
              </a:tabLst>
            </a:pPr>
            <a:r>
              <a:rPr sz="1800" spc="-8" dirty="0">
                <a:solidFill>
                  <a:srgbClr val="441709"/>
                </a:solidFill>
                <a:latin typeface="Source Sans Pro"/>
                <a:cs typeface="Source Sans Pro"/>
              </a:rPr>
              <a:t>100,000-</a:t>
            </a:r>
            <a:r>
              <a:rPr sz="1800" dirty="0">
                <a:solidFill>
                  <a:srgbClr val="441709"/>
                </a:solidFill>
                <a:latin typeface="Source Sans Pro"/>
                <a:cs typeface="Source Sans Pro"/>
              </a:rPr>
              <a:t>165,000</a:t>
            </a:r>
            <a:r>
              <a:rPr sz="1800" spc="-23" dirty="0">
                <a:solidFill>
                  <a:srgbClr val="441709"/>
                </a:solidFill>
                <a:latin typeface="Source Sans Pro"/>
                <a:cs typeface="Source Sans Pro"/>
              </a:rPr>
              <a:t> </a:t>
            </a:r>
            <a:r>
              <a:rPr sz="1800" dirty="0">
                <a:solidFill>
                  <a:srgbClr val="441709"/>
                </a:solidFill>
                <a:latin typeface="Source Sans Pro"/>
                <a:cs typeface="Source Sans Pro"/>
              </a:rPr>
              <a:t>sq.</a:t>
            </a:r>
            <a:r>
              <a:rPr sz="1800" spc="-26" dirty="0">
                <a:solidFill>
                  <a:srgbClr val="441709"/>
                </a:solidFill>
                <a:latin typeface="Source Sans Pro"/>
                <a:cs typeface="Source Sans Pro"/>
              </a:rPr>
              <a:t> </a:t>
            </a:r>
            <a:r>
              <a:rPr sz="1800" spc="-19" dirty="0">
                <a:solidFill>
                  <a:srgbClr val="441709"/>
                </a:solidFill>
                <a:latin typeface="Source Sans Pro"/>
                <a:cs typeface="Source Sans Pro"/>
              </a:rPr>
              <a:t>ft.</a:t>
            </a:r>
            <a:endParaRPr sz="1800">
              <a:solidFill>
                <a:sysClr val="windowText" lastClr="000000"/>
              </a:solidFill>
              <a:latin typeface="Source Sans Pro"/>
              <a:cs typeface="Source Sans Pro"/>
            </a:endParaRPr>
          </a:p>
          <a:p>
            <a:pPr marL="180022" indent="-170497" defTabSz="685800">
              <a:spcBef>
                <a:spcPts val="881"/>
              </a:spcBef>
              <a:buClrTx/>
              <a:buFont typeface="Arial"/>
              <a:buChar char="•"/>
              <a:tabLst>
                <a:tab pos="180022" algn="l"/>
              </a:tabLst>
            </a:pPr>
            <a:r>
              <a:rPr sz="1800" dirty="0">
                <a:solidFill>
                  <a:srgbClr val="441709"/>
                </a:solidFill>
                <a:latin typeface="Source Sans Pro"/>
                <a:cs typeface="Source Sans Pro"/>
              </a:rPr>
              <a:t>Space</a:t>
            </a:r>
            <a:r>
              <a:rPr sz="1800" spc="-56" dirty="0">
                <a:solidFill>
                  <a:srgbClr val="441709"/>
                </a:solidFill>
                <a:latin typeface="Source Sans Pro"/>
                <a:cs typeface="Source Sans Pro"/>
              </a:rPr>
              <a:t> </a:t>
            </a:r>
            <a:r>
              <a:rPr sz="1800" dirty="0">
                <a:solidFill>
                  <a:srgbClr val="441709"/>
                </a:solidFill>
                <a:latin typeface="Source Sans Pro"/>
                <a:cs typeface="Source Sans Pro"/>
              </a:rPr>
              <a:t>available for</a:t>
            </a:r>
            <a:r>
              <a:rPr sz="1800" spc="-15" dirty="0">
                <a:solidFill>
                  <a:srgbClr val="441709"/>
                </a:solidFill>
                <a:latin typeface="Source Sans Pro"/>
                <a:cs typeface="Source Sans Pro"/>
              </a:rPr>
              <a:t> lease</a:t>
            </a:r>
            <a:endParaRPr sz="1800">
              <a:solidFill>
                <a:sysClr val="windowText" lastClr="000000"/>
              </a:solidFill>
              <a:latin typeface="Source Sans Pro"/>
              <a:cs typeface="Source Sans Pro"/>
            </a:endParaRPr>
          </a:p>
          <a:p>
            <a:pPr marL="180022" indent="-170497" defTabSz="685800">
              <a:spcBef>
                <a:spcPts val="825"/>
              </a:spcBef>
              <a:buClrTx/>
              <a:buFont typeface="Arial"/>
              <a:buChar char="•"/>
              <a:tabLst>
                <a:tab pos="180022" algn="l"/>
              </a:tabLst>
            </a:pPr>
            <a:r>
              <a:rPr sz="1800" dirty="0">
                <a:solidFill>
                  <a:srgbClr val="441709"/>
                </a:solidFill>
                <a:latin typeface="Source Sans Pro"/>
                <a:cs typeface="Source Sans Pro"/>
              </a:rPr>
              <a:t>Anticipated</a:t>
            </a:r>
            <a:r>
              <a:rPr sz="1800" spc="-64" dirty="0">
                <a:solidFill>
                  <a:srgbClr val="441709"/>
                </a:solidFill>
                <a:latin typeface="Source Sans Pro"/>
                <a:cs typeface="Source Sans Pro"/>
              </a:rPr>
              <a:t> </a:t>
            </a:r>
            <a:r>
              <a:rPr sz="1800" dirty="0">
                <a:solidFill>
                  <a:srgbClr val="441709"/>
                </a:solidFill>
                <a:latin typeface="Source Sans Pro"/>
                <a:cs typeface="Source Sans Pro"/>
              </a:rPr>
              <a:t>completion</a:t>
            </a:r>
            <a:r>
              <a:rPr sz="1800" spc="-49" dirty="0">
                <a:solidFill>
                  <a:srgbClr val="441709"/>
                </a:solidFill>
                <a:latin typeface="Source Sans Pro"/>
                <a:cs typeface="Source Sans Pro"/>
              </a:rPr>
              <a:t> </a:t>
            </a:r>
            <a:r>
              <a:rPr sz="1800" spc="-15" dirty="0">
                <a:solidFill>
                  <a:srgbClr val="441709"/>
                </a:solidFill>
                <a:latin typeface="Source Sans Pro"/>
                <a:cs typeface="Source Sans Pro"/>
              </a:rPr>
              <a:t>2028</a:t>
            </a:r>
            <a:endParaRPr sz="1800">
              <a:solidFill>
                <a:sysClr val="windowText" lastClr="000000"/>
              </a:solidFill>
              <a:latin typeface="Source Sans Pro"/>
              <a:cs typeface="Source Sans Pro"/>
            </a:endParaRPr>
          </a:p>
          <a:p>
            <a:pPr marL="180022" indent="-170497" defTabSz="685800">
              <a:spcBef>
                <a:spcPts val="825"/>
              </a:spcBef>
              <a:buClrTx/>
              <a:buFont typeface="Arial"/>
              <a:buChar char="•"/>
              <a:tabLst>
                <a:tab pos="180022" algn="l"/>
              </a:tabLst>
            </a:pPr>
            <a:r>
              <a:rPr sz="1800" dirty="0">
                <a:solidFill>
                  <a:srgbClr val="441709"/>
                </a:solidFill>
                <a:latin typeface="Source Sans Pro"/>
                <a:cs typeface="Source Sans Pro"/>
              </a:rPr>
              <a:t>West</a:t>
            </a:r>
            <a:r>
              <a:rPr sz="1800" spc="49" dirty="0">
                <a:solidFill>
                  <a:srgbClr val="441709"/>
                </a:solidFill>
                <a:latin typeface="Source Sans Pro"/>
                <a:cs typeface="Source Sans Pro"/>
              </a:rPr>
              <a:t> </a:t>
            </a:r>
            <a:r>
              <a:rPr sz="1800" spc="-19" dirty="0">
                <a:solidFill>
                  <a:srgbClr val="441709"/>
                </a:solidFill>
                <a:latin typeface="Source Sans Pro"/>
                <a:cs typeface="Source Sans Pro"/>
              </a:rPr>
              <a:t>Campus—</a:t>
            </a:r>
            <a:r>
              <a:rPr sz="1800" spc="-15" dirty="0">
                <a:solidFill>
                  <a:srgbClr val="441709"/>
                </a:solidFill>
                <a:latin typeface="Source Sans Pro"/>
                <a:cs typeface="Source Sans Pro"/>
              </a:rPr>
              <a:t>North</a:t>
            </a:r>
            <a:endParaRPr sz="1800">
              <a:solidFill>
                <a:sysClr val="windowText" lastClr="000000"/>
              </a:solidFill>
              <a:latin typeface="Source Sans Pro"/>
              <a:cs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7250"/>
            <a:ext cx="9144000" cy="5143499"/>
          </a:xfrm>
          <a:prstGeom prst="rect">
            <a:avLst/>
          </a:prstGeom>
        </p:spPr>
      </p:pic>
      <p:sp>
        <p:nvSpPr>
          <p:cNvPr id="3" name="object 3"/>
          <p:cNvSpPr txBox="1"/>
          <p:nvPr/>
        </p:nvSpPr>
        <p:spPr>
          <a:xfrm>
            <a:off x="545307" y="1935961"/>
            <a:ext cx="3154204" cy="2506936"/>
          </a:xfrm>
          <a:prstGeom prst="rect">
            <a:avLst/>
          </a:prstGeom>
        </p:spPr>
        <p:txBody>
          <a:bodyPr vert="horz" wrap="square" lIns="0" tIns="143351" rIns="0" bIns="0" rtlCol="0">
            <a:spAutoFit/>
          </a:bodyPr>
          <a:lstStyle/>
          <a:p>
            <a:pPr marL="180022" indent="-170497" defTabSz="685800">
              <a:spcBef>
                <a:spcPts val="1129"/>
              </a:spcBef>
              <a:buClr>
                <a:srgbClr val="441709"/>
              </a:buClr>
              <a:buFont typeface="Arial"/>
              <a:buChar char="•"/>
              <a:tabLst>
                <a:tab pos="180022" algn="l"/>
              </a:tabLst>
            </a:pPr>
            <a:r>
              <a:rPr sz="1800" spc="-8" dirty="0">
                <a:solidFill>
                  <a:srgbClr val="441709"/>
                </a:solidFill>
                <a:latin typeface="Source Sans Pro"/>
                <a:cs typeface="Source Sans Pro"/>
              </a:rPr>
              <a:t>Public-</a:t>
            </a:r>
            <a:r>
              <a:rPr sz="1800" dirty="0">
                <a:solidFill>
                  <a:srgbClr val="441709"/>
                </a:solidFill>
                <a:latin typeface="Source Sans Pro"/>
                <a:cs typeface="Source Sans Pro"/>
              </a:rPr>
              <a:t>private</a:t>
            </a:r>
            <a:r>
              <a:rPr sz="1800" spc="-45" dirty="0">
                <a:solidFill>
                  <a:srgbClr val="441709"/>
                </a:solidFill>
                <a:latin typeface="Source Sans Pro"/>
                <a:cs typeface="Source Sans Pro"/>
              </a:rPr>
              <a:t> </a:t>
            </a:r>
            <a:r>
              <a:rPr sz="1800" spc="-8" dirty="0">
                <a:solidFill>
                  <a:srgbClr val="441709"/>
                </a:solidFill>
                <a:latin typeface="Source Sans Pro"/>
                <a:cs typeface="Source Sans Pro"/>
              </a:rPr>
              <a:t>development</a:t>
            </a:r>
            <a:endParaRPr sz="1800">
              <a:solidFill>
                <a:sysClr val="windowText" lastClr="000000"/>
              </a:solidFill>
              <a:latin typeface="Source Sans Pro"/>
              <a:cs typeface="Source Sans Pro"/>
            </a:endParaRPr>
          </a:p>
          <a:p>
            <a:pPr marL="180022" indent="-170497" defTabSz="685800">
              <a:spcBef>
                <a:spcPts val="1050"/>
              </a:spcBef>
              <a:buClrTx/>
              <a:buFont typeface="Arial"/>
              <a:buChar char="•"/>
              <a:tabLst>
                <a:tab pos="180022" algn="l"/>
              </a:tabLst>
            </a:pPr>
            <a:r>
              <a:rPr sz="1800" dirty="0">
                <a:solidFill>
                  <a:srgbClr val="441709"/>
                </a:solidFill>
                <a:latin typeface="Source Sans Pro"/>
                <a:cs typeface="Source Sans Pro"/>
              </a:rPr>
              <a:t>210</a:t>
            </a:r>
            <a:r>
              <a:rPr sz="1800" spc="-11" dirty="0">
                <a:solidFill>
                  <a:srgbClr val="441709"/>
                </a:solidFill>
                <a:latin typeface="Source Sans Pro"/>
                <a:cs typeface="Source Sans Pro"/>
              </a:rPr>
              <a:t> </a:t>
            </a:r>
            <a:r>
              <a:rPr sz="1800" spc="-8" dirty="0">
                <a:solidFill>
                  <a:srgbClr val="441709"/>
                </a:solidFill>
                <a:latin typeface="Source Sans Pro"/>
                <a:cs typeface="Source Sans Pro"/>
              </a:rPr>
              <a:t>acres</a:t>
            </a:r>
            <a:endParaRPr sz="1800">
              <a:solidFill>
                <a:sysClr val="windowText" lastClr="000000"/>
              </a:solidFill>
              <a:latin typeface="Source Sans Pro"/>
              <a:cs typeface="Source Sans Pro"/>
            </a:endParaRPr>
          </a:p>
          <a:p>
            <a:pPr marL="180022" marR="3810" indent="-170497" defTabSz="685800">
              <a:spcBef>
                <a:spcPts val="1050"/>
              </a:spcBef>
              <a:buClrTx/>
              <a:buFont typeface="Arial"/>
              <a:buChar char="•"/>
              <a:tabLst>
                <a:tab pos="180975" algn="l"/>
              </a:tabLst>
            </a:pPr>
            <a:r>
              <a:rPr sz="1800" dirty="0">
                <a:solidFill>
                  <a:srgbClr val="441709"/>
                </a:solidFill>
                <a:latin typeface="Source Sans Pro"/>
                <a:cs typeface="Source Sans Pro"/>
              </a:rPr>
              <a:t>Intergenerational</a:t>
            </a:r>
            <a:r>
              <a:rPr sz="1800" spc="-41" dirty="0">
                <a:solidFill>
                  <a:srgbClr val="441709"/>
                </a:solidFill>
                <a:latin typeface="Source Sans Pro"/>
                <a:cs typeface="Source Sans Pro"/>
              </a:rPr>
              <a:t> </a:t>
            </a:r>
            <a:r>
              <a:rPr sz="1800" spc="-8" dirty="0">
                <a:solidFill>
                  <a:srgbClr val="441709"/>
                </a:solidFill>
                <a:latin typeface="Source Sans Pro"/>
                <a:cs typeface="Source Sans Pro"/>
              </a:rPr>
              <a:t>housing, 	</a:t>
            </a:r>
            <a:r>
              <a:rPr sz="1800" dirty="0">
                <a:solidFill>
                  <a:srgbClr val="441709"/>
                </a:solidFill>
                <a:latin typeface="Source Sans Pro"/>
                <a:cs typeface="Source Sans Pro"/>
              </a:rPr>
              <a:t>retail,</a:t>
            </a:r>
            <a:r>
              <a:rPr sz="1800" spc="-60" dirty="0">
                <a:solidFill>
                  <a:srgbClr val="441709"/>
                </a:solidFill>
                <a:latin typeface="Source Sans Pro"/>
                <a:cs typeface="Source Sans Pro"/>
              </a:rPr>
              <a:t> </a:t>
            </a:r>
            <a:r>
              <a:rPr sz="1800" dirty="0">
                <a:solidFill>
                  <a:srgbClr val="441709"/>
                </a:solidFill>
                <a:latin typeface="Source Sans Pro"/>
                <a:cs typeface="Source Sans Pro"/>
              </a:rPr>
              <a:t>medical</a:t>
            </a:r>
            <a:r>
              <a:rPr sz="1800" spc="-15" dirty="0">
                <a:solidFill>
                  <a:srgbClr val="441709"/>
                </a:solidFill>
                <a:latin typeface="Source Sans Pro"/>
                <a:cs typeface="Source Sans Pro"/>
              </a:rPr>
              <a:t> </a:t>
            </a:r>
            <a:r>
              <a:rPr sz="1800" dirty="0">
                <a:solidFill>
                  <a:srgbClr val="441709"/>
                </a:solidFill>
                <a:latin typeface="Source Sans Pro"/>
                <a:cs typeface="Source Sans Pro"/>
              </a:rPr>
              <a:t>and</a:t>
            </a:r>
            <a:r>
              <a:rPr sz="1800" spc="4" dirty="0">
                <a:solidFill>
                  <a:srgbClr val="441709"/>
                </a:solidFill>
                <a:latin typeface="Source Sans Pro"/>
                <a:cs typeface="Source Sans Pro"/>
              </a:rPr>
              <a:t> </a:t>
            </a:r>
            <a:r>
              <a:rPr sz="1800" spc="-8" dirty="0">
                <a:solidFill>
                  <a:srgbClr val="441709"/>
                </a:solidFill>
                <a:latin typeface="Source Sans Pro"/>
                <a:cs typeface="Source Sans Pro"/>
              </a:rPr>
              <a:t>commercial 	</a:t>
            </a:r>
            <a:r>
              <a:rPr sz="1800" dirty="0">
                <a:solidFill>
                  <a:srgbClr val="441709"/>
                </a:solidFill>
                <a:latin typeface="Source Sans Pro"/>
                <a:cs typeface="Source Sans Pro"/>
              </a:rPr>
              <a:t>office</a:t>
            </a:r>
            <a:r>
              <a:rPr sz="1800" spc="-49" dirty="0">
                <a:solidFill>
                  <a:srgbClr val="441709"/>
                </a:solidFill>
                <a:latin typeface="Source Sans Pro"/>
                <a:cs typeface="Source Sans Pro"/>
              </a:rPr>
              <a:t> </a:t>
            </a:r>
            <a:r>
              <a:rPr sz="1800" dirty="0">
                <a:solidFill>
                  <a:srgbClr val="441709"/>
                </a:solidFill>
                <a:latin typeface="Source Sans Pro"/>
                <a:cs typeface="Source Sans Pro"/>
              </a:rPr>
              <a:t>space</a:t>
            </a:r>
            <a:r>
              <a:rPr sz="1800" spc="-45" dirty="0">
                <a:solidFill>
                  <a:srgbClr val="441709"/>
                </a:solidFill>
                <a:latin typeface="Source Sans Pro"/>
                <a:cs typeface="Source Sans Pro"/>
              </a:rPr>
              <a:t> </a:t>
            </a:r>
            <a:r>
              <a:rPr sz="1800" dirty="0">
                <a:solidFill>
                  <a:srgbClr val="441709"/>
                </a:solidFill>
                <a:latin typeface="Source Sans Pro"/>
                <a:cs typeface="Source Sans Pro"/>
              </a:rPr>
              <a:t>surrounded</a:t>
            </a:r>
            <a:r>
              <a:rPr sz="1800" spc="-41" dirty="0">
                <a:solidFill>
                  <a:srgbClr val="441709"/>
                </a:solidFill>
                <a:latin typeface="Source Sans Pro"/>
                <a:cs typeface="Source Sans Pro"/>
              </a:rPr>
              <a:t> </a:t>
            </a:r>
            <a:r>
              <a:rPr sz="1800" spc="-19" dirty="0">
                <a:solidFill>
                  <a:srgbClr val="441709"/>
                </a:solidFill>
                <a:latin typeface="Source Sans Pro"/>
                <a:cs typeface="Source Sans Pro"/>
              </a:rPr>
              <a:t>by 	</a:t>
            </a:r>
            <a:r>
              <a:rPr sz="1800" dirty="0">
                <a:solidFill>
                  <a:srgbClr val="441709"/>
                </a:solidFill>
                <a:latin typeface="Source Sans Pro"/>
                <a:cs typeface="Source Sans Pro"/>
              </a:rPr>
              <a:t>biking</a:t>
            </a:r>
            <a:r>
              <a:rPr sz="1800" spc="-38" dirty="0">
                <a:solidFill>
                  <a:srgbClr val="441709"/>
                </a:solidFill>
                <a:latin typeface="Source Sans Pro"/>
                <a:cs typeface="Source Sans Pro"/>
              </a:rPr>
              <a:t> </a:t>
            </a:r>
            <a:r>
              <a:rPr sz="1800" dirty="0">
                <a:solidFill>
                  <a:srgbClr val="441709"/>
                </a:solidFill>
                <a:latin typeface="Source Sans Pro"/>
                <a:cs typeface="Source Sans Pro"/>
              </a:rPr>
              <a:t>and</a:t>
            </a:r>
            <a:r>
              <a:rPr sz="1800" spc="-23" dirty="0">
                <a:solidFill>
                  <a:srgbClr val="441709"/>
                </a:solidFill>
                <a:latin typeface="Source Sans Pro"/>
                <a:cs typeface="Source Sans Pro"/>
              </a:rPr>
              <a:t> </a:t>
            </a:r>
            <a:r>
              <a:rPr sz="1800" dirty="0">
                <a:solidFill>
                  <a:srgbClr val="441709"/>
                </a:solidFill>
                <a:latin typeface="Source Sans Pro"/>
                <a:cs typeface="Source Sans Pro"/>
              </a:rPr>
              <a:t>walking</a:t>
            </a:r>
            <a:r>
              <a:rPr sz="1800" spc="-38" dirty="0">
                <a:solidFill>
                  <a:srgbClr val="441709"/>
                </a:solidFill>
                <a:latin typeface="Source Sans Pro"/>
                <a:cs typeface="Source Sans Pro"/>
              </a:rPr>
              <a:t> </a:t>
            </a:r>
            <a:r>
              <a:rPr sz="1800" spc="-8" dirty="0">
                <a:solidFill>
                  <a:srgbClr val="441709"/>
                </a:solidFill>
                <a:latin typeface="Source Sans Pro"/>
                <a:cs typeface="Source Sans Pro"/>
              </a:rPr>
              <a:t>trails.</a:t>
            </a:r>
            <a:endParaRPr sz="1800">
              <a:solidFill>
                <a:sysClr val="windowText" lastClr="000000"/>
              </a:solidFill>
              <a:latin typeface="Source Sans Pro"/>
              <a:cs typeface="Source Sans Pro"/>
            </a:endParaRPr>
          </a:p>
          <a:p>
            <a:pPr marL="180022" indent="-170497" defTabSz="685800">
              <a:spcBef>
                <a:spcPts val="1050"/>
              </a:spcBef>
              <a:buClrTx/>
              <a:buFont typeface="Arial"/>
              <a:buChar char="•"/>
              <a:tabLst>
                <a:tab pos="180022" algn="l"/>
              </a:tabLst>
            </a:pPr>
            <a:r>
              <a:rPr sz="1800" dirty="0">
                <a:solidFill>
                  <a:srgbClr val="441709"/>
                </a:solidFill>
                <a:latin typeface="Source Sans Pro"/>
                <a:cs typeface="Source Sans Pro"/>
              </a:rPr>
              <a:t>West</a:t>
            </a:r>
            <a:r>
              <a:rPr sz="1800" spc="53" dirty="0">
                <a:solidFill>
                  <a:srgbClr val="441709"/>
                </a:solidFill>
                <a:latin typeface="Source Sans Pro"/>
                <a:cs typeface="Source Sans Pro"/>
              </a:rPr>
              <a:t> </a:t>
            </a:r>
            <a:r>
              <a:rPr sz="1800" spc="-19" dirty="0">
                <a:solidFill>
                  <a:srgbClr val="441709"/>
                </a:solidFill>
                <a:latin typeface="Source Sans Pro"/>
                <a:cs typeface="Source Sans Pro"/>
              </a:rPr>
              <a:t>Campus—</a:t>
            </a:r>
            <a:r>
              <a:rPr sz="1800" spc="-15" dirty="0">
                <a:solidFill>
                  <a:srgbClr val="441709"/>
                </a:solidFill>
                <a:latin typeface="Source Sans Pro"/>
                <a:cs typeface="Source Sans Pro"/>
              </a:rPr>
              <a:t>South</a:t>
            </a:r>
            <a:endParaRPr sz="1800">
              <a:solidFill>
                <a:sysClr val="windowText" lastClr="000000"/>
              </a:solidFill>
              <a:latin typeface="Source Sans Pro"/>
              <a:cs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256261"/>
            <a:ext cx="8754296" cy="4738253"/>
          </a:xfrm>
          <a:prstGeom prst="rect">
            <a:avLst/>
          </a:prstGeom>
        </p:spPr>
      </p:pic>
      <p:graphicFrame>
        <p:nvGraphicFramePr>
          <p:cNvPr id="3" name="object 3"/>
          <p:cNvGraphicFramePr>
            <a:graphicFrameLocks noGrp="1"/>
          </p:cNvGraphicFramePr>
          <p:nvPr/>
        </p:nvGraphicFramePr>
        <p:xfrm>
          <a:off x="978028" y="3024188"/>
          <a:ext cx="6643211" cy="2817972"/>
        </p:xfrm>
        <a:graphic>
          <a:graphicData uri="http://schemas.openxmlformats.org/drawingml/2006/table">
            <a:tbl>
              <a:tblPr firstRow="1" bandRow="1">
                <a:tableStyleId>{2D5ABB26-0587-4C30-8999-92F81FD0307C}</a:tableStyleId>
              </a:tblPr>
              <a:tblGrid>
                <a:gridCol w="4392454">
                  <a:extLst>
                    <a:ext uri="{9D8B030D-6E8A-4147-A177-3AD203B41FA5}">
                      <a16:colId xmlns:a16="http://schemas.microsoft.com/office/drawing/2014/main" val="20000"/>
                    </a:ext>
                  </a:extLst>
                </a:gridCol>
                <a:gridCol w="843438">
                  <a:extLst>
                    <a:ext uri="{9D8B030D-6E8A-4147-A177-3AD203B41FA5}">
                      <a16:colId xmlns:a16="http://schemas.microsoft.com/office/drawing/2014/main" val="20001"/>
                    </a:ext>
                  </a:extLst>
                </a:gridCol>
                <a:gridCol w="1407319">
                  <a:extLst>
                    <a:ext uri="{9D8B030D-6E8A-4147-A177-3AD203B41FA5}">
                      <a16:colId xmlns:a16="http://schemas.microsoft.com/office/drawing/2014/main" val="20002"/>
                    </a:ext>
                  </a:extLst>
                </a:gridCol>
              </a:tblGrid>
              <a:tr h="274320">
                <a:tc>
                  <a:txBody>
                    <a:bodyPr/>
                    <a:lstStyle/>
                    <a:p>
                      <a:pPr marL="92075">
                        <a:lnSpc>
                          <a:spcPct val="100000"/>
                        </a:lnSpc>
                        <a:spcBef>
                          <a:spcPts val="320"/>
                        </a:spcBef>
                      </a:pPr>
                      <a:r>
                        <a:rPr sz="1400" b="1" dirty="0">
                          <a:solidFill>
                            <a:srgbClr val="441709"/>
                          </a:solidFill>
                          <a:latin typeface="Source Sans Pro Semibold"/>
                          <a:cs typeface="Source Sans Pro Semibold"/>
                        </a:rPr>
                        <a:t>FEATURED</a:t>
                      </a:r>
                      <a:r>
                        <a:rPr sz="1400" b="1" spc="-30" dirty="0">
                          <a:solidFill>
                            <a:srgbClr val="441709"/>
                          </a:solidFill>
                          <a:latin typeface="Source Sans Pro Semibold"/>
                          <a:cs typeface="Source Sans Pro Semibold"/>
                        </a:rPr>
                        <a:t> </a:t>
                      </a:r>
                      <a:r>
                        <a:rPr sz="1400" b="1" dirty="0">
                          <a:solidFill>
                            <a:srgbClr val="441709"/>
                          </a:solidFill>
                          <a:latin typeface="Source Sans Pro Semibold"/>
                          <a:cs typeface="Source Sans Pro Semibold"/>
                        </a:rPr>
                        <a:t>PROJECTS</a:t>
                      </a:r>
                      <a:r>
                        <a:rPr sz="1400" b="1" spc="-35" dirty="0">
                          <a:solidFill>
                            <a:srgbClr val="441709"/>
                          </a:solidFill>
                          <a:latin typeface="Source Sans Pro Semibold"/>
                          <a:cs typeface="Source Sans Pro Semibold"/>
                        </a:rPr>
                        <a:t> </a:t>
                      </a:r>
                      <a:r>
                        <a:rPr sz="1400" b="1" dirty="0">
                          <a:solidFill>
                            <a:srgbClr val="441709"/>
                          </a:solidFill>
                          <a:latin typeface="Source Sans Pro Semibold"/>
                          <a:cs typeface="Source Sans Pro Semibold"/>
                        </a:rPr>
                        <a:t>IN</a:t>
                      </a:r>
                      <a:r>
                        <a:rPr sz="1400" b="1" spc="-75" dirty="0">
                          <a:solidFill>
                            <a:srgbClr val="441709"/>
                          </a:solidFill>
                          <a:latin typeface="Source Sans Pro Semibold"/>
                          <a:cs typeface="Source Sans Pro Semibold"/>
                        </a:rPr>
                        <a:t> </a:t>
                      </a:r>
                      <a:r>
                        <a:rPr sz="1400" b="1" spc="-10" dirty="0">
                          <a:solidFill>
                            <a:srgbClr val="441709"/>
                          </a:solidFill>
                          <a:latin typeface="Source Sans Pro Semibold"/>
                          <a:cs typeface="Source Sans Pro Semibold"/>
                        </a:rPr>
                        <a:t>DEVELOPMENT</a:t>
                      </a:r>
                      <a:endParaRPr sz="1400">
                        <a:latin typeface="Source Sans Pro Semibold"/>
                        <a:cs typeface="Source Sans Pro Semibold"/>
                      </a:endParaRPr>
                    </a:p>
                  </a:txBody>
                  <a:tcPr marL="0" marR="0" marT="30480" marB="0">
                    <a:lnR w="12700">
                      <a:solidFill>
                        <a:srgbClr val="000000"/>
                      </a:solidFill>
                      <a:prstDash val="solid"/>
                    </a:lnR>
                    <a:lnB w="12700">
                      <a:solidFill>
                        <a:srgbClr val="441709"/>
                      </a:solidFill>
                      <a:prstDash val="solid"/>
                    </a:lnB>
                  </a:tcPr>
                </a:tc>
                <a:tc>
                  <a:txBody>
                    <a:bodyPr/>
                    <a:lstStyle/>
                    <a:p>
                      <a:pPr marR="168910" algn="r">
                        <a:lnSpc>
                          <a:spcPct val="100000"/>
                        </a:lnSpc>
                        <a:spcBef>
                          <a:spcPts val="585"/>
                        </a:spcBef>
                      </a:pPr>
                      <a:r>
                        <a:rPr sz="1200" b="1" dirty="0">
                          <a:solidFill>
                            <a:srgbClr val="FFFFFF"/>
                          </a:solidFill>
                          <a:latin typeface="Source Sans Pro Semibold"/>
                          <a:cs typeface="Source Sans Pro Semibold"/>
                        </a:rPr>
                        <a:t>SQ</a:t>
                      </a:r>
                      <a:r>
                        <a:rPr sz="1200" b="1" spc="25" dirty="0">
                          <a:solidFill>
                            <a:srgbClr val="FFFFFF"/>
                          </a:solidFill>
                          <a:latin typeface="Source Sans Pro Semibold"/>
                          <a:cs typeface="Source Sans Pro Semibold"/>
                        </a:rPr>
                        <a:t> </a:t>
                      </a:r>
                      <a:r>
                        <a:rPr sz="1200" b="1" spc="-25" dirty="0">
                          <a:solidFill>
                            <a:srgbClr val="FFFFFF"/>
                          </a:solidFill>
                          <a:latin typeface="Source Sans Pro Semibold"/>
                          <a:cs typeface="Source Sans Pro Semibold"/>
                        </a:rPr>
                        <a:t>FT.</a:t>
                      </a:r>
                      <a:endParaRPr sz="1200">
                        <a:latin typeface="Source Sans Pro Semibold"/>
                        <a:cs typeface="Source Sans Pro Semibold"/>
                      </a:endParaRPr>
                    </a:p>
                  </a:txBody>
                  <a:tcPr marL="0" marR="0" marT="55721" marB="0">
                    <a:lnL w="12700">
                      <a:solidFill>
                        <a:srgbClr val="000000"/>
                      </a:solidFill>
                      <a:prstDash val="solid"/>
                    </a:lnL>
                    <a:lnR w="12700">
                      <a:solidFill>
                        <a:srgbClr val="FFFBF3"/>
                      </a:solidFill>
                      <a:prstDash val="solid"/>
                    </a:lnR>
                    <a:lnT w="12700">
                      <a:solidFill>
                        <a:srgbClr val="FFFFFF"/>
                      </a:solidFill>
                      <a:prstDash val="solid"/>
                    </a:lnT>
                    <a:lnB w="12700">
                      <a:solidFill>
                        <a:srgbClr val="441709"/>
                      </a:solidFill>
                      <a:prstDash val="solid"/>
                    </a:lnB>
                    <a:solidFill>
                      <a:srgbClr val="441709"/>
                    </a:solidFill>
                  </a:tcPr>
                </a:tc>
                <a:tc>
                  <a:txBody>
                    <a:bodyPr/>
                    <a:lstStyle/>
                    <a:p>
                      <a:pPr marL="189230">
                        <a:lnSpc>
                          <a:spcPct val="100000"/>
                        </a:lnSpc>
                        <a:spcBef>
                          <a:spcPts val="585"/>
                        </a:spcBef>
                      </a:pPr>
                      <a:r>
                        <a:rPr sz="1200" b="1" dirty="0">
                          <a:solidFill>
                            <a:srgbClr val="FFFFFF"/>
                          </a:solidFill>
                          <a:latin typeface="Source Sans Pro Semibold"/>
                          <a:cs typeface="Source Sans Pro Semibold"/>
                        </a:rPr>
                        <a:t>ESTIMATED</a:t>
                      </a:r>
                      <a:r>
                        <a:rPr sz="1200" b="1" spc="165" dirty="0">
                          <a:solidFill>
                            <a:srgbClr val="FFFFFF"/>
                          </a:solidFill>
                          <a:latin typeface="Source Sans Pro Semibold"/>
                          <a:cs typeface="Source Sans Pro Semibold"/>
                        </a:rPr>
                        <a:t> </a:t>
                      </a:r>
                      <a:r>
                        <a:rPr sz="1200" b="1" spc="-20" dirty="0">
                          <a:solidFill>
                            <a:srgbClr val="FFFFFF"/>
                          </a:solidFill>
                          <a:latin typeface="Source Sans Pro Semibold"/>
                          <a:cs typeface="Source Sans Pro Semibold"/>
                        </a:rPr>
                        <a:t>COST</a:t>
                      </a:r>
                      <a:endParaRPr sz="1200">
                        <a:latin typeface="Source Sans Pro Semibold"/>
                        <a:cs typeface="Source Sans Pro Semibold"/>
                      </a:endParaRPr>
                    </a:p>
                  </a:txBody>
                  <a:tcPr marL="0" marR="0" marT="55721" marB="0">
                    <a:lnL w="12700">
                      <a:solidFill>
                        <a:srgbClr val="FFFBF3"/>
                      </a:solidFill>
                      <a:prstDash val="solid"/>
                    </a:lnL>
                    <a:lnR w="12700">
                      <a:solidFill>
                        <a:srgbClr val="FFFFFF"/>
                      </a:solidFill>
                      <a:prstDash val="solid"/>
                    </a:lnR>
                    <a:lnT w="12700">
                      <a:solidFill>
                        <a:srgbClr val="FFFFFF"/>
                      </a:solidFill>
                      <a:prstDash val="solid"/>
                    </a:lnT>
                    <a:lnB w="12700">
                      <a:solidFill>
                        <a:srgbClr val="441709"/>
                      </a:solidFill>
                      <a:prstDash val="solid"/>
                    </a:lnB>
                    <a:solidFill>
                      <a:srgbClr val="441709"/>
                    </a:solidFill>
                  </a:tcPr>
                </a:tc>
                <a:extLst>
                  <a:ext uri="{0D108BD9-81ED-4DB2-BD59-A6C34878D82A}">
                    <a16:rowId xmlns:a16="http://schemas.microsoft.com/office/drawing/2014/main" val="10000"/>
                  </a:ext>
                </a:extLst>
              </a:tr>
              <a:tr h="365284">
                <a:tc>
                  <a:txBody>
                    <a:bodyPr/>
                    <a:lstStyle/>
                    <a:p>
                      <a:pPr marL="92075">
                        <a:lnSpc>
                          <a:spcPct val="100000"/>
                        </a:lnSpc>
                        <a:spcBef>
                          <a:spcPts val="635"/>
                        </a:spcBef>
                      </a:pPr>
                      <a:r>
                        <a:rPr sz="1500" b="1" dirty="0">
                          <a:solidFill>
                            <a:srgbClr val="441709"/>
                          </a:solidFill>
                          <a:latin typeface="Source Sans Pro Semibold"/>
                          <a:cs typeface="Source Sans Pro Semibold"/>
                        </a:rPr>
                        <a:t>Campbell</a:t>
                      </a:r>
                      <a:r>
                        <a:rPr sz="1500" b="1" spc="-25"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Library</a:t>
                      </a:r>
                      <a:r>
                        <a:rPr sz="1500" b="1" spc="-30" dirty="0">
                          <a:solidFill>
                            <a:srgbClr val="441709"/>
                          </a:solidFill>
                          <a:latin typeface="Source Sans Pro Semibold"/>
                          <a:cs typeface="Source Sans Pro Semibold"/>
                        </a:rPr>
                        <a:t> </a:t>
                      </a:r>
                      <a:r>
                        <a:rPr sz="1500" b="1" spc="-10" dirty="0">
                          <a:solidFill>
                            <a:srgbClr val="441709"/>
                          </a:solidFill>
                          <a:latin typeface="Source Sans Pro Semibold"/>
                          <a:cs typeface="Source Sans Pro Semibold"/>
                        </a:rPr>
                        <a:t>Renovation</a:t>
                      </a:r>
                      <a:endParaRPr sz="1500">
                        <a:latin typeface="Source Sans Pro Semibold"/>
                        <a:cs typeface="Source Sans Pro Semibold"/>
                      </a:endParaRPr>
                    </a:p>
                  </a:txBody>
                  <a:tcPr marL="0" marR="0" marT="60484" marB="0">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R="173990" algn="r">
                        <a:lnSpc>
                          <a:spcPct val="100000"/>
                        </a:lnSpc>
                        <a:spcBef>
                          <a:spcPts val="805"/>
                        </a:spcBef>
                      </a:pPr>
                      <a:r>
                        <a:rPr sz="1400" b="1" spc="-10" dirty="0">
                          <a:latin typeface="Source Sans Pro Semibold"/>
                          <a:cs typeface="Source Sans Pro Semibold"/>
                        </a:rPr>
                        <a:t>140,000</a:t>
                      </a:r>
                      <a:endParaRPr sz="1400">
                        <a:latin typeface="Source Sans Pro Semibold"/>
                        <a:cs typeface="Source Sans Pro Semibold"/>
                      </a:endParaRPr>
                    </a:p>
                  </a:txBody>
                  <a:tcPr marL="0" marR="0" marT="76676" marB="0">
                    <a:lnL w="12700">
                      <a:solidFill>
                        <a:srgbClr val="441709"/>
                      </a:solidFill>
                      <a:prstDash val="solid"/>
                    </a:lnL>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L="97790">
                        <a:lnSpc>
                          <a:spcPct val="100000"/>
                        </a:lnSpc>
                        <a:spcBef>
                          <a:spcPts val="805"/>
                        </a:spcBef>
                      </a:pPr>
                      <a:r>
                        <a:rPr sz="1400" b="1" dirty="0">
                          <a:latin typeface="Source Sans Pro Semibold"/>
                          <a:cs typeface="Source Sans Pro Semibold"/>
                        </a:rPr>
                        <a:t>$25</a:t>
                      </a:r>
                      <a:r>
                        <a:rPr sz="1400" b="1" spc="-30" dirty="0">
                          <a:latin typeface="Source Sans Pro Semibold"/>
                          <a:cs typeface="Source Sans Pro Semibold"/>
                        </a:rPr>
                        <a:t> </a:t>
                      </a:r>
                      <a:r>
                        <a:rPr sz="1400" b="1" spc="-10" dirty="0">
                          <a:latin typeface="Source Sans Pro Semibold"/>
                          <a:cs typeface="Source Sans Pro Semibold"/>
                        </a:rPr>
                        <a:t>million</a:t>
                      </a:r>
                      <a:endParaRPr sz="1400">
                        <a:latin typeface="Source Sans Pro Semibold"/>
                        <a:cs typeface="Source Sans Pro Semibold"/>
                      </a:endParaRPr>
                    </a:p>
                  </a:txBody>
                  <a:tcPr marL="0" marR="0" marT="76676" marB="0">
                    <a:lnL w="12700">
                      <a:solidFill>
                        <a:srgbClr val="441709"/>
                      </a:solidFill>
                      <a:prstDash val="solid"/>
                    </a:lnL>
                    <a:lnT w="12700">
                      <a:solidFill>
                        <a:srgbClr val="441709"/>
                      </a:solidFill>
                      <a:prstDash val="solid"/>
                    </a:lnT>
                    <a:lnB w="12700">
                      <a:solidFill>
                        <a:srgbClr val="441709"/>
                      </a:solidFill>
                      <a:prstDash val="solid"/>
                    </a:lnB>
                    <a:solidFill>
                      <a:srgbClr val="FFFFFF"/>
                    </a:solidFill>
                  </a:tcPr>
                </a:tc>
                <a:extLst>
                  <a:ext uri="{0D108BD9-81ED-4DB2-BD59-A6C34878D82A}">
                    <a16:rowId xmlns:a16="http://schemas.microsoft.com/office/drawing/2014/main" val="10001"/>
                  </a:ext>
                </a:extLst>
              </a:tr>
              <a:tr h="594360">
                <a:tc>
                  <a:txBody>
                    <a:bodyPr/>
                    <a:lstStyle/>
                    <a:p>
                      <a:pPr marL="92075" marR="1391285">
                        <a:lnSpc>
                          <a:spcPct val="100000"/>
                        </a:lnSpc>
                        <a:spcBef>
                          <a:spcPts val="640"/>
                        </a:spcBef>
                      </a:pPr>
                      <a:r>
                        <a:rPr sz="1500" b="1" dirty="0">
                          <a:solidFill>
                            <a:srgbClr val="441709"/>
                          </a:solidFill>
                          <a:latin typeface="Source Sans Pro Semibold"/>
                          <a:cs typeface="Source Sans Pro Semibold"/>
                        </a:rPr>
                        <a:t>Ric </a:t>
                      </a:r>
                      <a:r>
                        <a:rPr sz="1500" b="1" spc="-10" dirty="0">
                          <a:solidFill>
                            <a:srgbClr val="441709"/>
                          </a:solidFill>
                          <a:latin typeface="Source Sans Pro Semibold"/>
                          <a:cs typeface="Source Sans Pro Semibold"/>
                        </a:rPr>
                        <a:t>Edelman</a:t>
                      </a:r>
                      <a:r>
                        <a:rPr sz="1500" b="1" spc="-45"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College</a:t>
                      </a:r>
                      <a:r>
                        <a:rPr sz="1500" b="1" spc="-20"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of</a:t>
                      </a:r>
                      <a:r>
                        <a:rPr sz="1500" b="1" spc="-5" dirty="0">
                          <a:solidFill>
                            <a:srgbClr val="441709"/>
                          </a:solidFill>
                          <a:latin typeface="Source Sans Pro Semibold"/>
                          <a:cs typeface="Source Sans Pro Semibold"/>
                        </a:rPr>
                        <a:t> </a:t>
                      </a:r>
                      <a:r>
                        <a:rPr sz="1500" b="1" spc="-10" dirty="0">
                          <a:solidFill>
                            <a:srgbClr val="441709"/>
                          </a:solidFill>
                          <a:latin typeface="Source Sans Pro Semibold"/>
                          <a:cs typeface="Source Sans Pro Semibold"/>
                        </a:rPr>
                        <a:t>Communication, </a:t>
                      </a:r>
                      <a:r>
                        <a:rPr sz="1500" b="1" dirty="0">
                          <a:solidFill>
                            <a:srgbClr val="441709"/>
                          </a:solidFill>
                          <a:latin typeface="Source Sans Pro Semibold"/>
                          <a:cs typeface="Source Sans Pro Semibold"/>
                        </a:rPr>
                        <a:t>Humanities</a:t>
                      </a:r>
                      <a:r>
                        <a:rPr sz="1500" b="1" spc="-30"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&amp;</a:t>
                      </a:r>
                      <a:r>
                        <a:rPr sz="1500" b="1" spc="-65"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Social</a:t>
                      </a:r>
                      <a:r>
                        <a:rPr sz="1500" b="1" spc="-70"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Sciences</a:t>
                      </a:r>
                      <a:r>
                        <a:rPr sz="1500" b="1" spc="-25" dirty="0">
                          <a:solidFill>
                            <a:srgbClr val="441709"/>
                          </a:solidFill>
                          <a:latin typeface="Source Sans Pro Semibold"/>
                          <a:cs typeface="Source Sans Pro Semibold"/>
                        </a:rPr>
                        <a:t> </a:t>
                      </a:r>
                      <a:r>
                        <a:rPr sz="1500" b="1" spc="-10" dirty="0">
                          <a:solidFill>
                            <a:srgbClr val="441709"/>
                          </a:solidFill>
                          <a:latin typeface="Source Sans Pro Semibold"/>
                          <a:cs typeface="Source Sans Pro Semibold"/>
                        </a:rPr>
                        <a:t>Building</a:t>
                      </a:r>
                      <a:endParaRPr sz="1500">
                        <a:latin typeface="Source Sans Pro Semibold"/>
                        <a:cs typeface="Source Sans Pro Semibold"/>
                      </a:endParaRPr>
                    </a:p>
                  </a:txBody>
                  <a:tcPr marL="0" marR="0" marT="60960" marB="0">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R="168910" algn="r">
                        <a:lnSpc>
                          <a:spcPct val="100000"/>
                        </a:lnSpc>
                        <a:spcBef>
                          <a:spcPts val="2010"/>
                        </a:spcBef>
                      </a:pPr>
                      <a:r>
                        <a:rPr sz="1400" b="1" spc="-10" dirty="0">
                          <a:latin typeface="Source Sans Pro Semibold"/>
                          <a:cs typeface="Source Sans Pro Semibold"/>
                        </a:rPr>
                        <a:t>50,000</a:t>
                      </a:r>
                      <a:endParaRPr sz="1400">
                        <a:latin typeface="Source Sans Pro Semibold"/>
                        <a:cs typeface="Source Sans Pro Semibold"/>
                      </a:endParaRPr>
                    </a:p>
                  </a:txBody>
                  <a:tcPr marL="0" marR="0" marT="191453" marB="0">
                    <a:lnL w="12700">
                      <a:solidFill>
                        <a:srgbClr val="441709"/>
                      </a:solidFill>
                      <a:prstDash val="solid"/>
                    </a:lnL>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L="189230">
                        <a:lnSpc>
                          <a:spcPct val="100000"/>
                        </a:lnSpc>
                        <a:spcBef>
                          <a:spcPts val="2010"/>
                        </a:spcBef>
                      </a:pPr>
                      <a:r>
                        <a:rPr sz="1400" b="1" dirty="0">
                          <a:latin typeface="Source Sans Pro Semibold"/>
                          <a:cs typeface="Source Sans Pro Semibold"/>
                        </a:rPr>
                        <a:t>$80</a:t>
                      </a:r>
                      <a:r>
                        <a:rPr sz="1400" b="1" spc="-30" dirty="0">
                          <a:latin typeface="Source Sans Pro Semibold"/>
                          <a:cs typeface="Source Sans Pro Semibold"/>
                        </a:rPr>
                        <a:t> </a:t>
                      </a:r>
                      <a:r>
                        <a:rPr sz="1400" b="1" spc="-10" dirty="0">
                          <a:latin typeface="Source Sans Pro Semibold"/>
                          <a:cs typeface="Source Sans Pro Semibold"/>
                        </a:rPr>
                        <a:t>million</a:t>
                      </a:r>
                      <a:endParaRPr sz="1400">
                        <a:latin typeface="Source Sans Pro Semibold"/>
                        <a:cs typeface="Source Sans Pro Semibold"/>
                      </a:endParaRPr>
                    </a:p>
                  </a:txBody>
                  <a:tcPr marL="0" marR="0" marT="191453" marB="0">
                    <a:lnL w="12700">
                      <a:solidFill>
                        <a:srgbClr val="441709"/>
                      </a:solidFill>
                      <a:prstDash val="solid"/>
                    </a:lnL>
                    <a:lnT w="12700">
                      <a:solidFill>
                        <a:srgbClr val="441709"/>
                      </a:solidFill>
                      <a:prstDash val="solid"/>
                    </a:lnT>
                    <a:lnB w="12700">
                      <a:solidFill>
                        <a:srgbClr val="441709"/>
                      </a:solidFill>
                      <a:prstDash val="solid"/>
                    </a:lnB>
                    <a:solidFill>
                      <a:srgbClr val="FFFFFF"/>
                    </a:solidFill>
                  </a:tcPr>
                </a:tc>
                <a:extLst>
                  <a:ext uri="{0D108BD9-81ED-4DB2-BD59-A6C34878D82A}">
                    <a16:rowId xmlns:a16="http://schemas.microsoft.com/office/drawing/2014/main" val="10002"/>
                  </a:ext>
                </a:extLst>
              </a:tr>
              <a:tr h="365760">
                <a:tc>
                  <a:txBody>
                    <a:bodyPr/>
                    <a:lstStyle/>
                    <a:p>
                      <a:pPr marL="92075">
                        <a:lnSpc>
                          <a:spcPct val="100000"/>
                        </a:lnSpc>
                        <a:spcBef>
                          <a:spcPts val="645"/>
                        </a:spcBef>
                      </a:pPr>
                      <a:r>
                        <a:rPr sz="1500" b="1" dirty="0">
                          <a:solidFill>
                            <a:srgbClr val="441709"/>
                          </a:solidFill>
                          <a:latin typeface="Source Sans Pro Semibold"/>
                          <a:cs typeface="Source Sans Pro Semibold"/>
                        </a:rPr>
                        <a:t>Physician</a:t>
                      </a:r>
                      <a:r>
                        <a:rPr sz="1500" b="1" spc="-20" dirty="0">
                          <a:solidFill>
                            <a:srgbClr val="441709"/>
                          </a:solidFill>
                          <a:latin typeface="Source Sans Pro Semibold"/>
                          <a:cs typeface="Source Sans Pro Semibold"/>
                        </a:rPr>
                        <a:t> </a:t>
                      </a:r>
                      <a:r>
                        <a:rPr sz="1500" b="1" spc="-10" dirty="0">
                          <a:solidFill>
                            <a:srgbClr val="441709"/>
                          </a:solidFill>
                          <a:latin typeface="Source Sans Pro Semibold"/>
                          <a:cs typeface="Source Sans Pro Semibold"/>
                        </a:rPr>
                        <a:t>Assistant</a:t>
                      </a:r>
                      <a:r>
                        <a:rPr sz="1500" b="1" spc="-60"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Education</a:t>
                      </a:r>
                      <a:r>
                        <a:rPr sz="1500" b="1" spc="-85" dirty="0">
                          <a:solidFill>
                            <a:srgbClr val="441709"/>
                          </a:solidFill>
                          <a:latin typeface="Source Sans Pro Semibold"/>
                          <a:cs typeface="Source Sans Pro Semibold"/>
                        </a:rPr>
                        <a:t> </a:t>
                      </a:r>
                      <a:r>
                        <a:rPr sz="1500" b="1" spc="-10" dirty="0">
                          <a:solidFill>
                            <a:srgbClr val="441709"/>
                          </a:solidFill>
                          <a:latin typeface="Source Sans Pro Semibold"/>
                          <a:cs typeface="Source Sans Pro Semibold"/>
                        </a:rPr>
                        <a:t>Facility–Sewell</a:t>
                      </a:r>
                      <a:endParaRPr sz="1500">
                        <a:latin typeface="Source Sans Pro Semibold"/>
                        <a:cs typeface="Source Sans Pro Semibold"/>
                      </a:endParaRPr>
                    </a:p>
                  </a:txBody>
                  <a:tcPr marL="0" marR="0" marT="61436" marB="0">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R="168910" algn="r">
                        <a:lnSpc>
                          <a:spcPct val="100000"/>
                        </a:lnSpc>
                        <a:spcBef>
                          <a:spcPts val="815"/>
                        </a:spcBef>
                      </a:pPr>
                      <a:r>
                        <a:rPr sz="1400" b="1" spc="-10" dirty="0">
                          <a:latin typeface="Source Sans Pro Semibold"/>
                          <a:cs typeface="Source Sans Pro Semibold"/>
                        </a:rPr>
                        <a:t>10,000</a:t>
                      </a:r>
                      <a:endParaRPr sz="1400">
                        <a:latin typeface="Source Sans Pro Semibold"/>
                        <a:cs typeface="Source Sans Pro Semibold"/>
                      </a:endParaRPr>
                    </a:p>
                  </a:txBody>
                  <a:tcPr marL="0" marR="0" marT="77629" marB="0">
                    <a:lnL w="12700">
                      <a:solidFill>
                        <a:srgbClr val="441709"/>
                      </a:solidFill>
                      <a:prstDash val="solid"/>
                    </a:lnL>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L="189230">
                        <a:lnSpc>
                          <a:spcPct val="100000"/>
                        </a:lnSpc>
                        <a:spcBef>
                          <a:spcPts val="815"/>
                        </a:spcBef>
                      </a:pPr>
                      <a:r>
                        <a:rPr sz="1400" b="1" dirty="0">
                          <a:latin typeface="Source Sans Pro Semibold"/>
                          <a:cs typeface="Source Sans Pro Semibold"/>
                        </a:rPr>
                        <a:t>$10</a:t>
                      </a:r>
                      <a:r>
                        <a:rPr sz="1400" b="1" spc="-30" dirty="0">
                          <a:latin typeface="Source Sans Pro Semibold"/>
                          <a:cs typeface="Source Sans Pro Semibold"/>
                        </a:rPr>
                        <a:t> </a:t>
                      </a:r>
                      <a:r>
                        <a:rPr sz="1400" b="1" spc="-10" dirty="0">
                          <a:latin typeface="Source Sans Pro Semibold"/>
                          <a:cs typeface="Source Sans Pro Semibold"/>
                        </a:rPr>
                        <a:t>million</a:t>
                      </a:r>
                      <a:endParaRPr sz="1400">
                        <a:latin typeface="Source Sans Pro Semibold"/>
                        <a:cs typeface="Source Sans Pro Semibold"/>
                      </a:endParaRPr>
                    </a:p>
                  </a:txBody>
                  <a:tcPr marL="0" marR="0" marT="77629" marB="0">
                    <a:lnL w="12700">
                      <a:solidFill>
                        <a:srgbClr val="441709"/>
                      </a:solidFill>
                      <a:prstDash val="solid"/>
                    </a:lnL>
                    <a:lnT w="12700">
                      <a:solidFill>
                        <a:srgbClr val="441709"/>
                      </a:solidFill>
                      <a:prstDash val="solid"/>
                    </a:lnT>
                    <a:lnB w="12700">
                      <a:solidFill>
                        <a:srgbClr val="441709"/>
                      </a:solidFill>
                      <a:prstDash val="solid"/>
                    </a:lnB>
                    <a:solidFill>
                      <a:srgbClr val="FFFFFF"/>
                    </a:solidFill>
                  </a:tcPr>
                </a:tc>
                <a:extLst>
                  <a:ext uri="{0D108BD9-81ED-4DB2-BD59-A6C34878D82A}">
                    <a16:rowId xmlns:a16="http://schemas.microsoft.com/office/drawing/2014/main" val="10003"/>
                  </a:ext>
                </a:extLst>
              </a:tr>
              <a:tr h="365760">
                <a:tc>
                  <a:txBody>
                    <a:bodyPr/>
                    <a:lstStyle/>
                    <a:p>
                      <a:pPr marL="92075">
                        <a:lnSpc>
                          <a:spcPct val="100000"/>
                        </a:lnSpc>
                        <a:spcBef>
                          <a:spcPts val="650"/>
                        </a:spcBef>
                      </a:pPr>
                      <a:r>
                        <a:rPr sz="1500" b="1" dirty="0">
                          <a:solidFill>
                            <a:srgbClr val="441709"/>
                          </a:solidFill>
                          <a:latin typeface="Source Sans Pro Semibold"/>
                          <a:cs typeface="Source Sans Pro Semibold"/>
                        </a:rPr>
                        <a:t>Esbjornson</a:t>
                      </a:r>
                      <a:r>
                        <a:rPr sz="1500" b="1" spc="-75"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Gymnasium</a:t>
                      </a:r>
                      <a:r>
                        <a:rPr sz="1500" b="1" spc="-100" dirty="0">
                          <a:solidFill>
                            <a:srgbClr val="441709"/>
                          </a:solidFill>
                          <a:latin typeface="Source Sans Pro Semibold"/>
                          <a:cs typeface="Source Sans Pro Semibold"/>
                        </a:rPr>
                        <a:t> </a:t>
                      </a:r>
                      <a:r>
                        <a:rPr sz="1500" b="1" spc="-10" dirty="0">
                          <a:solidFill>
                            <a:srgbClr val="441709"/>
                          </a:solidFill>
                          <a:latin typeface="Source Sans Pro Semibold"/>
                          <a:cs typeface="Source Sans Pro Semibold"/>
                        </a:rPr>
                        <a:t>Renovation</a:t>
                      </a:r>
                      <a:endParaRPr sz="1500">
                        <a:latin typeface="Source Sans Pro Semibold"/>
                        <a:cs typeface="Source Sans Pro Semibold"/>
                      </a:endParaRPr>
                    </a:p>
                  </a:txBody>
                  <a:tcPr marL="0" marR="0" marT="61913" marB="0">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R="168910" algn="r">
                        <a:lnSpc>
                          <a:spcPct val="100000"/>
                        </a:lnSpc>
                        <a:spcBef>
                          <a:spcPts val="819"/>
                        </a:spcBef>
                      </a:pPr>
                      <a:r>
                        <a:rPr sz="1400" b="1" spc="-10" dirty="0">
                          <a:latin typeface="Source Sans Pro Semibold"/>
                          <a:cs typeface="Source Sans Pro Semibold"/>
                        </a:rPr>
                        <a:t>20,000</a:t>
                      </a:r>
                      <a:endParaRPr sz="1400">
                        <a:latin typeface="Source Sans Pro Semibold"/>
                        <a:cs typeface="Source Sans Pro Semibold"/>
                      </a:endParaRPr>
                    </a:p>
                  </a:txBody>
                  <a:tcPr marL="0" marR="0" marT="78104" marB="0">
                    <a:lnL w="12700">
                      <a:solidFill>
                        <a:srgbClr val="441709"/>
                      </a:solidFill>
                      <a:prstDash val="solid"/>
                    </a:lnL>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L="189230">
                        <a:lnSpc>
                          <a:spcPct val="100000"/>
                        </a:lnSpc>
                        <a:spcBef>
                          <a:spcPts val="819"/>
                        </a:spcBef>
                      </a:pPr>
                      <a:r>
                        <a:rPr sz="1400" b="1" dirty="0">
                          <a:latin typeface="Source Sans Pro Semibold"/>
                          <a:cs typeface="Source Sans Pro Semibold"/>
                        </a:rPr>
                        <a:t>$6</a:t>
                      </a:r>
                      <a:r>
                        <a:rPr sz="1400" b="1" spc="10" dirty="0">
                          <a:latin typeface="Source Sans Pro Semibold"/>
                          <a:cs typeface="Source Sans Pro Semibold"/>
                        </a:rPr>
                        <a:t> </a:t>
                      </a:r>
                      <a:r>
                        <a:rPr sz="1400" b="1" spc="-10" dirty="0">
                          <a:latin typeface="Source Sans Pro Semibold"/>
                          <a:cs typeface="Source Sans Pro Semibold"/>
                        </a:rPr>
                        <a:t>million</a:t>
                      </a:r>
                      <a:endParaRPr sz="1400">
                        <a:latin typeface="Source Sans Pro Semibold"/>
                        <a:cs typeface="Source Sans Pro Semibold"/>
                      </a:endParaRPr>
                    </a:p>
                  </a:txBody>
                  <a:tcPr marL="0" marR="0" marT="78104" marB="0">
                    <a:lnL w="12700">
                      <a:solidFill>
                        <a:srgbClr val="441709"/>
                      </a:solidFill>
                      <a:prstDash val="solid"/>
                    </a:lnL>
                    <a:lnT w="12700">
                      <a:solidFill>
                        <a:srgbClr val="441709"/>
                      </a:solidFill>
                      <a:prstDash val="solid"/>
                    </a:lnT>
                    <a:lnB w="12700">
                      <a:solidFill>
                        <a:srgbClr val="441709"/>
                      </a:solidFill>
                      <a:prstDash val="solid"/>
                    </a:lnB>
                    <a:solidFill>
                      <a:srgbClr val="FFFFFF"/>
                    </a:solidFill>
                  </a:tcPr>
                </a:tc>
                <a:extLst>
                  <a:ext uri="{0D108BD9-81ED-4DB2-BD59-A6C34878D82A}">
                    <a16:rowId xmlns:a16="http://schemas.microsoft.com/office/drawing/2014/main" val="10004"/>
                  </a:ext>
                </a:extLst>
              </a:tr>
              <a:tr h="350044">
                <a:tc>
                  <a:txBody>
                    <a:bodyPr/>
                    <a:lstStyle/>
                    <a:p>
                      <a:pPr marL="92075">
                        <a:lnSpc>
                          <a:spcPct val="100000"/>
                        </a:lnSpc>
                        <a:spcBef>
                          <a:spcPts val="575"/>
                        </a:spcBef>
                      </a:pPr>
                      <a:r>
                        <a:rPr sz="1500" b="1" dirty="0">
                          <a:solidFill>
                            <a:srgbClr val="441709"/>
                          </a:solidFill>
                          <a:latin typeface="Source Sans Pro Semibold"/>
                          <a:cs typeface="Source Sans Pro Semibold"/>
                        </a:rPr>
                        <a:t>CMSRU</a:t>
                      </a:r>
                      <a:r>
                        <a:rPr sz="1500" b="1" spc="-75"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Research</a:t>
                      </a:r>
                      <a:r>
                        <a:rPr sz="1500" b="1" spc="-25" dirty="0">
                          <a:solidFill>
                            <a:srgbClr val="441709"/>
                          </a:solidFill>
                          <a:latin typeface="Source Sans Pro Semibold"/>
                          <a:cs typeface="Source Sans Pro Semibold"/>
                        </a:rPr>
                        <a:t> Lab</a:t>
                      </a:r>
                      <a:endParaRPr sz="1500">
                        <a:latin typeface="Source Sans Pro Semibold"/>
                        <a:cs typeface="Source Sans Pro Semibold"/>
                      </a:endParaRPr>
                    </a:p>
                  </a:txBody>
                  <a:tcPr marL="0" marR="0" marT="54769" marB="0">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R="167005" algn="r">
                        <a:lnSpc>
                          <a:spcPct val="100000"/>
                        </a:lnSpc>
                        <a:spcBef>
                          <a:spcPts val="745"/>
                        </a:spcBef>
                      </a:pPr>
                      <a:r>
                        <a:rPr sz="1400" b="1" spc="-10" dirty="0">
                          <a:latin typeface="Source Sans Pro Semibold"/>
                          <a:cs typeface="Source Sans Pro Semibold"/>
                        </a:rPr>
                        <a:t>6,000</a:t>
                      </a:r>
                      <a:endParaRPr sz="1400">
                        <a:latin typeface="Source Sans Pro Semibold"/>
                        <a:cs typeface="Source Sans Pro Semibold"/>
                      </a:endParaRPr>
                    </a:p>
                  </a:txBody>
                  <a:tcPr marL="0" marR="0" marT="70961" marB="0">
                    <a:lnL w="12700">
                      <a:solidFill>
                        <a:srgbClr val="441709"/>
                      </a:solidFill>
                      <a:prstDash val="solid"/>
                    </a:lnL>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L="189230">
                        <a:lnSpc>
                          <a:spcPct val="100000"/>
                        </a:lnSpc>
                        <a:spcBef>
                          <a:spcPts val="745"/>
                        </a:spcBef>
                      </a:pPr>
                      <a:r>
                        <a:rPr sz="1400" b="1" dirty="0">
                          <a:latin typeface="Source Sans Pro Semibold"/>
                          <a:cs typeface="Source Sans Pro Semibold"/>
                        </a:rPr>
                        <a:t>$5</a:t>
                      </a:r>
                      <a:r>
                        <a:rPr sz="1400" b="1" spc="10" dirty="0">
                          <a:latin typeface="Source Sans Pro Semibold"/>
                          <a:cs typeface="Source Sans Pro Semibold"/>
                        </a:rPr>
                        <a:t> </a:t>
                      </a:r>
                      <a:r>
                        <a:rPr sz="1400" b="1" spc="-10" dirty="0">
                          <a:latin typeface="Source Sans Pro Semibold"/>
                          <a:cs typeface="Source Sans Pro Semibold"/>
                        </a:rPr>
                        <a:t>million</a:t>
                      </a:r>
                      <a:endParaRPr sz="1400">
                        <a:latin typeface="Source Sans Pro Semibold"/>
                        <a:cs typeface="Source Sans Pro Semibold"/>
                      </a:endParaRPr>
                    </a:p>
                  </a:txBody>
                  <a:tcPr marL="0" marR="0" marT="70961" marB="0">
                    <a:lnL w="12700">
                      <a:solidFill>
                        <a:srgbClr val="441709"/>
                      </a:solidFill>
                      <a:prstDash val="solid"/>
                    </a:lnL>
                    <a:lnT w="12700">
                      <a:solidFill>
                        <a:srgbClr val="441709"/>
                      </a:solidFill>
                      <a:prstDash val="solid"/>
                    </a:lnT>
                    <a:lnB w="12700">
                      <a:solidFill>
                        <a:srgbClr val="441709"/>
                      </a:solidFill>
                      <a:prstDash val="solid"/>
                    </a:lnB>
                    <a:solidFill>
                      <a:srgbClr val="FFFFFF"/>
                    </a:solidFill>
                  </a:tcPr>
                </a:tc>
                <a:extLst>
                  <a:ext uri="{0D108BD9-81ED-4DB2-BD59-A6C34878D82A}">
                    <a16:rowId xmlns:a16="http://schemas.microsoft.com/office/drawing/2014/main" val="10005"/>
                  </a:ext>
                </a:extLst>
              </a:tr>
              <a:tr h="350044">
                <a:tc>
                  <a:txBody>
                    <a:bodyPr/>
                    <a:lstStyle/>
                    <a:p>
                      <a:pPr marL="92075">
                        <a:lnSpc>
                          <a:spcPct val="100000"/>
                        </a:lnSpc>
                        <a:spcBef>
                          <a:spcPts val="580"/>
                        </a:spcBef>
                      </a:pPr>
                      <a:r>
                        <a:rPr sz="1500" b="1" dirty="0">
                          <a:solidFill>
                            <a:srgbClr val="441709"/>
                          </a:solidFill>
                          <a:latin typeface="Source Sans Pro Semibold"/>
                          <a:cs typeface="Source Sans Pro Semibold"/>
                        </a:rPr>
                        <a:t>Holistic</a:t>
                      </a:r>
                      <a:r>
                        <a:rPr sz="1500" b="1" spc="-65" dirty="0">
                          <a:solidFill>
                            <a:srgbClr val="441709"/>
                          </a:solidFill>
                          <a:latin typeface="Source Sans Pro Semibold"/>
                          <a:cs typeface="Source Sans Pro Semibold"/>
                        </a:rPr>
                        <a:t> </a:t>
                      </a:r>
                      <a:r>
                        <a:rPr sz="1500" b="1" dirty="0">
                          <a:solidFill>
                            <a:srgbClr val="441709"/>
                          </a:solidFill>
                          <a:latin typeface="Source Sans Pro Semibold"/>
                          <a:cs typeface="Source Sans Pro Semibold"/>
                        </a:rPr>
                        <a:t>Wellness</a:t>
                      </a:r>
                      <a:r>
                        <a:rPr sz="1500" b="1" spc="-70" dirty="0">
                          <a:solidFill>
                            <a:srgbClr val="441709"/>
                          </a:solidFill>
                          <a:latin typeface="Source Sans Pro Semibold"/>
                          <a:cs typeface="Source Sans Pro Semibold"/>
                        </a:rPr>
                        <a:t> </a:t>
                      </a:r>
                      <a:r>
                        <a:rPr sz="1500" b="1" spc="-10" dirty="0">
                          <a:solidFill>
                            <a:srgbClr val="441709"/>
                          </a:solidFill>
                          <a:latin typeface="Source Sans Pro Semibold"/>
                          <a:cs typeface="Source Sans Pro Semibold"/>
                        </a:rPr>
                        <a:t>Village</a:t>
                      </a:r>
                      <a:endParaRPr sz="1500">
                        <a:latin typeface="Source Sans Pro Semibold"/>
                        <a:cs typeface="Source Sans Pro Semibold"/>
                      </a:endParaRPr>
                    </a:p>
                  </a:txBody>
                  <a:tcPr marL="0" marR="0" marT="55245" marB="0">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R="165100" algn="r">
                        <a:lnSpc>
                          <a:spcPct val="100000"/>
                        </a:lnSpc>
                        <a:spcBef>
                          <a:spcPts val="750"/>
                        </a:spcBef>
                      </a:pPr>
                      <a:r>
                        <a:rPr sz="1400" b="1" spc="-25" dirty="0">
                          <a:latin typeface="Source Sans Pro Semibold"/>
                          <a:cs typeface="Source Sans Pro Semibold"/>
                        </a:rPr>
                        <a:t>TBD</a:t>
                      </a:r>
                      <a:endParaRPr sz="1400">
                        <a:latin typeface="Source Sans Pro Semibold"/>
                        <a:cs typeface="Source Sans Pro Semibold"/>
                      </a:endParaRPr>
                    </a:p>
                  </a:txBody>
                  <a:tcPr marL="0" marR="0" marT="71438" marB="0">
                    <a:lnL w="12700">
                      <a:solidFill>
                        <a:srgbClr val="441709"/>
                      </a:solidFill>
                      <a:prstDash val="solid"/>
                    </a:lnL>
                    <a:lnR w="12700">
                      <a:solidFill>
                        <a:srgbClr val="441709"/>
                      </a:solidFill>
                      <a:prstDash val="solid"/>
                    </a:lnR>
                    <a:lnT w="12700">
                      <a:solidFill>
                        <a:srgbClr val="441709"/>
                      </a:solidFill>
                      <a:prstDash val="solid"/>
                    </a:lnT>
                    <a:lnB w="12700">
                      <a:solidFill>
                        <a:srgbClr val="441709"/>
                      </a:solidFill>
                      <a:prstDash val="solid"/>
                    </a:lnB>
                    <a:solidFill>
                      <a:srgbClr val="FFFFFF"/>
                    </a:solidFill>
                  </a:tcPr>
                </a:tc>
                <a:tc>
                  <a:txBody>
                    <a:bodyPr/>
                    <a:lstStyle/>
                    <a:p>
                      <a:pPr marL="189230">
                        <a:lnSpc>
                          <a:spcPct val="100000"/>
                        </a:lnSpc>
                        <a:spcBef>
                          <a:spcPts val="750"/>
                        </a:spcBef>
                      </a:pPr>
                      <a:r>
                        <a:rPr sz="1400" b="1" dirty="0">
                          <a:latin typeface="Source Sans Pro Semibold"/>
                          <a:cs typeface="Source Sans Pro Semibold"/>
                        </a:rPr>
                        <a:t>$1</a:t>
                      </a:r>
                      <a:r>
                        <a:rPr sz="1400" b="1" spc="10" dirty="0">
                          <a:latin typeface="Source Sans Pro Semibold"/>
                          <a:cs typeface="Source Sans Pro Semibold"/>
                        </a:rPr>
                        <a:t> </a:t>
                      </a:r>
                      <a:r>
                        <a:rPr sz="1400" b="1" spc="-10" dirty="0">
                          <a:latin typeface="Source Sans Pro Semibold"/>
                          <a:cs typeface="Source Sans Pro Semibold"/>
                        </a:rPr>
                        <a:t>billion</a:t>
                      </a:r>
                      <a:endParaRPr sz="1400">
                        <a:latin typeface="Source Sans Pro Semibold"/>
                        <a:cs typeface="Source Sans Pro Semibold"/>
                      </a:endParaRPr>
                    </a:p>
                  </a:txBody>
                  <a:tcPr marL="0" marR="0" marT="71438" marB="0">
                    <a:lnL w="12700">
                      <a:solidFill>
                        <a:srgbClr val="441709"/>
                      </a:solidFill>
                      <a:prstDash val="solid"/>
                    </a:lnL>
                    <a:lnT w="12700">
                      <a:solidFill>
                        <a:srgbClr val="441709"/>
                      </a:solidFill>
                      <a:prstDash val="solid"/>
                    </a:lnT>
                    <a:lnB w="12700">
                      <a:solidFill>
                        <a:srgbClr val="441709"/>
                      </a:solidFill>
                      <a:prstDash val="solid"/>
                    </a:lnB>
                    <a:solidFill>
                      <a:srgbClr val="FFFFFF"/>
                    </a:solidFill>
                  </a:tcPr>
                </a:tc>
                <a:extLst>
                  <a:ext uri="{0D108BD9-81ED-4DB2-BD59-A6C34878D82A}">
                    <a16:rowId xmlns:a16="http://schemas.microsoft.com/office/drawing/2014/main" val="10006"/>
                  </a:ext>
                </a:extLst>
              </a:tr>
            </a:tbl>
          </a:graphicData>
        </a:graphic>
      </p:graphicFrame>
      <p:sp>
        <p:nvSpPr>
          <p:cNvPr id="4" name="object 4"/>
          <p:cNvSpPr txBox="1"/>
          <p:nvPr/>
        </p:nvSpPr>
        <p:spPr>
          <a:xfrm>
            <a:off x="1315212" y="2091261"/>
            <a:ext cx="4278154" cy="737542"/>
          </a:xfrm>
          <a:prstGeom prst="rect">
            <a:avLst/>
          </a:prstGeom>
        </p:spPr>
        <p:txBody>
          <a:bodyPr vert="horz" wrap="square" lIns="0" tIns="92869" rIns="0" bIns="0" rtlCol="0">
            <a:spAutoFit/>
          </a:bodyPr>
          <a:lstStyle/>
          <a:p>
            <a:pPr marL="180022" indent="-170497" defTabSz="685800">
              <a:spcBef>
                <a:spcPts val="731"/>
              </a:spcBef>
              <a:buClrTx/>
              <a:buFont typeface="Arial"/>
              <a:buChar char="•"/>
              <a:tabLst>
                <a:tab pos="180022" algn="l"/>
              </a:tabLst>
            </a:pPr>
            <a:r>
              <a:rPr sz="1800" dirty="0">
                <a:solidFill>
                  <a:srgbClr val="5B1500"/>
                </a:solidFill>
                <a:latin typeface="Source Sans Pro"/>
                <a:cs typeface="Source Sans Pro"/>
              </a:rPr>
              <a:t>University</a:t>
            </a:r>
            <a:r>
              <a:rPr sz="1800" spc="-68" dirty="0">
                <a:solidFill>
                  <a:srgbClr val="5B1500"/>
                </a:solidFill>
                <a:latin typeface="Source Sans Pro"/>
                <a:cs typeface="Source Sans Pro"/>
              </a:rPr>
              <a:t> </a:t>
            </a:r>
            <a:r>
              <a:rPr sz="1800" dirty="0">
                <a:solidFill>
                  <a:srgbClr val="5B1500"/>
                </a:solidFill>
                <a:latin typeface="Source Sans Pro"/>
                <a:cs typeface="Source Sans Pro"/>
              </a:rPr>
              <a:t>affiliated</a:t>
            </a:r>
            <a:r>
              <a:rPr sz="1800" spc="-56" dirty="0">
                <a:solidFill>
                  <a:srgbClr val="5B1500"/>
                </a:solidFill>
                <a:latin typeface="Source Sans Pro"/>
                <a:cs typeface="Source Sans Pro"/>
              </a:rPr>
              <a:t> </a:t>
            </a:r>
            <a:r>
              <a:rPr sz="1800" dirty="0">
                <a:solidFill>
                  <a:srgbClr val="5B1500"/>
                </a:solidFill>
                <a:latin typeface="Source Sans Pro"/>
                <a:cs typeface="Source Sans Pro"/>
              </a:rPr>
              <a:t>project</a:t>
            </a:r>
            <a:r>
              <a:rPr sz="1800" spc="-64" dirty="0">
                <a:solidFill>
                  <a:srgbClr val="5B1500"/>
                </a:solidFill>
                <a:latin typeface="Source Sans Pro"/>
                <a:cs typeface="Source Sans Pro"/>
              </a:rPr>
              <a:t> </a:t>
            </a:r>
            <a:r>
              <a:rPr sz="1800" dirty="0">
                <a:solidFill>
                  <a:srgbClr val="5B1500"/>
                </a:solidFill>
                <a:latin typeface="Source Sans Pro"/>
                <a:cs typeface="Source Sans Pro"/>
              </a:rPr>
              <a:t>of</a:t>
            </a:r>
            <a:r>
              <a:rPr sz="1800" spc="-38" dirty="0">
                <a:solidFill>
                  <a:srgbClr val="5B1500"/>
                </a:solidFill>
                <a:latin typeface="Source Sans Pro"/>
                <a:cs typeface="Source Sans Pro"/>
              </a:rPr>
              <a:t> </a:t>
            </a:r>
            <a:r>
              <a:rPr sz="1800" dirty="0">
                <a:solidFill>
                  <a:srgbClr val="5B1500"/>
                </a:solidFill>
                <a:latin typeface="Source Sans Pro"/>
                <a:cs typeface="Source Sans Pro"/>
              </a:rPr>
              <a:t>past</a:t>
            </a:r>
            <a:r>
              <a:rPr sz="1800" spc="-60" dirty="0">
                <a:solidFill>
                  <a:srgbClr val="5B1500"/>
                </a:solidFill>
                <a:latin typeface="Source Sans Pro"/>
                <a:cs typeface="Source Sans Pro"/>
              </a:rPr>
              <a:t> </a:t>
            </a:r>
            <a:r>
              <a:rPr sz="1800" spc="-8" dirty="0">
                <a:solidFill>
                  <a:srgbClr val="5B1500"/>
                </a:solidFill>
                <a:latin typeface="Source Sans Pro"/>
                <a:cs typeface="Source Sans Pro"/>
              </a:rPr>
              <a:t>decade:</a:t>
            </a:r>
            <a:endParaRPr sz="1800">
              <a:solidFill>
                <a:sysClr val="windowText" lastClr="000000"/>
              </a:solidFill>
              <a:latin typeface="Source Sans Pro"/>
              <a:cs typeface="Source Sans Pro"/>
            </a:endParaRPr>
          </a:p>
          <a:p>
            <a:pPr marL="180022" indent="-170497" defTabSz="685800">
              <a:spcBef>
                <a:spcPts val="656"/>
              </a:spcBef>
              <a:buClrTx/>
              <a:buFont typeface="Arial"/>
              <a:buChar char="•"/>
              <a:tabLst>
                <a:tab pos="180022" algn="l"/>
              </a:tabLst>
            </a:pPr>
            <a:r>
              <a:rPr sz="1800" dirty="0">
                <a:solidFill>
                  <a:srgbClr val="5B1500"/>
                </a:solidFill>
                <a:latin typeface="Source Sans Pro"/>
                <a:cs typeface="Source Sans Pro"/>
              </a:rPr>
              <a:t>Projects</a:t>
            </a:r>
            <a:r>
              <a:rPr sz="1800" spc="-38" dirty="0">
                <a:solidFill>
                  <a:srgbClr val="5B1500"/>
                </a:solidFill>
                <a:latin typeface="Source Sans Pro"/>
                <a:cs typeface="Source Sans Pro"/>
              </a:rPr>
              <a:t> </a:t>
            </a:r>
            <a:r>
              <a:rPr sz="1800" dirty="0">
                <a:solidFill>
                  <a:srgbClr val="5B1500"/>
                </a:solidFill>
                <a:latin typeface="Source Sans Pro"/>
                <a:cs typeface="Source Sans Pro"/>
              </a:rPr>
              <a:t>in</a:t>
            </a:r>
            <a:r>
              <a:rPr sz="1800" spc="-45" dirty="0">
                <a:solidFill>
                  <a:srgbClr val="5B1500"/>
                </a:solidFill>
                <a:latin typeface="Source Sans Pro"/>
                <a:cs typeface="Source Sans Pro"/>
              </a:rPr>
              <a:t> </a:t>
            </a:r>
            <a:r>
              <a:rPr sz="1800" spc="-8" dirty="0">
                <a:solidFill>
                  <a:srgbClr val="5B1500"/>
                </a:solidFill>
                <a:latin typeface="Source Sans Pro"/>
                <a:cs typeface="Source Sans Pro"/>
              </a:rPr>
              <a:t>progress:</a:t>
            </a:r>
            <a:endParaRPr sz="1800">
              <a:solidFill>
                <a:sysClr val="windowText" lastClr="000000"/>
              </a:solidFill>
              <a:latin typeface="Source Sans Pro"/>
              <a:cs typeface="Source Sans Pro"/>
            </a:endParaRPr>
          </a:p>
        </p:txBody>
      </p:sp>
      <p:sp>
        <p:nvSpPr>
          <p:cNvPr id="5" name="object 5"/>
          <p:cNvSpPr txBox="1"/>
          <p:nvPr/>
        </p:nvSpPr>
        <p:spPr>
          <a:xfrm>
            <a:off x="5828824" y="2091261"/>
            <a:ext cx="594836" cy="737542"/>
          </a:xfrm>
          <a:prstGeom prst="rect">
            <a:avLst/>
          </a:prstGeom>
        </p:spPr>
        <p:txBody>
          <a:bodyPr vert="horz" wrap="square" lIns="0" tIns="92869" rIns="0" bIns="0" rtlCol="0">
            <a:spAutoFit/>
          </a:bodyPr>
          <a:lstStyle/>
          <a:p>
            <a:pPr marL="34290" defTabSz="685800">
              <a:spcBef>
                <a:spcPts val="731"/>
              </a:spcBef>
              <a:buClrTx/>
            </a:pPr>
            <a:r>
              <a:rPr sz="1800" b="1" spc="-8" dirty="0">
                <a:solidFill>
                  <a:srgbClr val="5B1500"/>
                </a:solidFill>
                <a:latin typeface="Source Sans Pro Semibold"/>
                <a:cs typeface="Source Sans Pro Semibold"/>
              </a:rPr>
              <a:t>$1.5B</a:t>
            </a:r>
            <a:endParaRPr sz="1800">
              <a:solidFill>
                <a:sysClr val="windowText" lastClr="000000"/>
              </a:solidFill>
              <a:latin typeface="Source Sans Pro Semibold"/>
              <a:cs typeface="Source Sans Pro Semibold"/>
            </a:endParaRPr>
          </a:p>
          <a:p>
            <a:pPr marL="9525" defTabSz="685800">
              <a:spcBef>
                <a:spcPts val="656"/>
              </a:spcBef>
              <a:buClrTx/>
            </a:pPr>
            <a:r>
              <a:rPr sz="1800" b="1" spc="-8" dirty="0">
                <a:solidFill>
                  <a:srgbClr val="5B1500"/>
                </a:solidFill>
                <a:latin typeface="Source Sans Pro Semibold"/>
                <a:cs typeface="Source Sans Pro Semibold"/>
              </a:rPr>
              <a:t>$1.7B</a:t>
            </a:r>
            <a:endParaRPr sz="1800">
              <a:solidFill>
                <a:sysClr val="windowText" lastClr="000000"/>
              </a:solidFill>
              <a:latin typeface="Source Sans Pro Semibold"/>
              <a:cs typeface="Source Sans Pro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44" y="857251"/>
            <a:ext cx="9136856" cy="51434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7249"/>
            <a:ext cx="9144000" cy="5143500"/>
            <a:chOff x="0" y="-1"/>
            <a:chExt cx="12192000" cy="6858000"/>
          </a:xfrm>
        </p:grpSpPr>
        <p:sp>
          <p:nvSpPr>
            <p:cNvPr id="3" name="object 3"/>
            <p:cNvSpPr/>
            <p:nvPr/>
          </p:nvSpPr>
          <p:spPr>
            <a:xfrm>
              <a:off x="0" y="0"/>
              <a:ext cx="5419725" cy="6858000"/>
            </a:xfrm>
            <a:custGeom>
              <a:avLst/>
              <a:gdLst/>
              <a:ahLst/>
              <a:cxnLst/>
              <a:rect l="l" t="t" r="r" b="b"/>
              <a:pathLst>
                <a:path w="5419725" h="6858000">
                  <a:moveTo>
                    <a:pt x="0" y="6857999"/>
                  </a:moveTo>
                  <a:lnTo>
                    <a:pt x="5419724" y="6858000"/>
                  </a:lnTo>
                  <a:lnTo>
                    <a:pt x="5419725" y="0"/>
                  </a:lnTo>
                  <a:lnTo>
                    <a:pt x="0" y="0"/>
                  </a:lnTo>
                  <a:lnTo>
                    <a:pt x="0" y="6857999"/>
                  </a:lnTo>
                  <a:close/>
                </a:path>
              </a:pathLst>
            </a:custGeom>
            <a:solidFill>
              <a:srgbClr val="E8E8E8"/>
            </a:solidFill>
          </p:spPr>
          <p:txBody>
            <a:bodyPr wrap="square" lIns="0" tIns="0" rIns="0" bIns="0" rtlCol="0"/>
            <a:lstStyle/>
            <a:p>
              <a:pPr defTabSz="685800">
                <a:buClrTx/>
              </a:pPr>
              <a:endParaRPr sz="1350">
                <a:solidFill>
                  <a:sysClr val="windowText" lastClr="000000"/>
                </a:solidFill>
              </a:endParaRPr>
            </a:p>
          </p:txBody>
        </p:sp>
        <p:pic>
          <p:nvPicPr>
            <p:cNvPr id="4" name="object 4"/>
            <p:cNvPicPr/>
            <p:nvPr/>
          </p:nvPicPr>
          <p:blipFill>
            <a:blip r:embed="rId2" cstate="print"/>
            <a:stretch>
              <a:fillRect/>
            </a:stretch>
          </p:blipFill>
          <p:spPr>
            <a:xfrm>
              <a:off x="2952750" y="-1"/>
              <a:ext cx="9239250" cy="6858000"/>
            </a:xfrm>
            <a:prstGeom prst="rect">
              <a:avLst/>
            </a:prstGeom>
          </p:spPr>
        </p:pic>
      </p:grpSp>
      <p:sp>
        <p:nvSpPr>
          <p:cNvPr id="5" name="object 5"/>
          <p:cNvSpPr txBox="1"/>
          <p:nvPr/>
        </p:nvSpPr>
        <p:spPr>
          <a:xfrm>
            <a:off x="443388" y="2362248"/>
            <a:ext cx="3329940" cy="3123547"/>
          </a:xfrm>
          <a:prstGeom prst="rect">
            <a:avLst/>
          </a:prstGeom>
        </p:spPr>
        <p:txBody>
          <a:bodyPr vert="horz" wrap="square" lIns="0" tIns="11430" rIns="0" bIns="0" rtlCol="0">
            <a:spAutoFit/>
          </a:bodyPr>
          <a:lstStyle/>
          <a:p>
            <a:pPr marL="112395" marR="288608" indent="-102870" defTabSz="685800">
              <a:lnSpc>
                <a:spcPct val="99100"/>
              </a:lnSpc>
              <a:spcBef>
                <a:spcPts val="90"/>
              </a:spcBef>
              <a:buClr>
                <a:srgbClr val="58280E"/>
              </a:buClr>
              <a:buFont typeface="Arial"/>
              <a:buChar char="•"/>
              <a:tabLst>
                <a:tab pos="112395" algn="l"/>
              </a:tabLst>
            </a:pPr>
            <a:r>
              <a:rPr sz="1350" dirty="0">
                <a:solidFill>
                  <a:srgbClr val="58280E"/>
                </a:solidFill>
                <a:latin typeface="Source Sans Pro"/>
                <a:cs typeface="Source Sans Pro"/>
              </a:rPr>
              <a:t>Third</a:t>
            </a:r>
            <a:r>
              <a:rPr sz="1350" spc="-26" dirty="0">
                <a:solidFill>
                  <a:srgbClr val="58280E"/>
                </a:solidFill>
                <a:latin typeface="Source Sans Pro"/>
                <a:cs typeface="Source Sans Pro"/>
              </a:rPr>
              <a:t> </a:t>
            </a:r>
            <a:r>
              <a:rPr sz="1350" spc="-8" dirty="0">
                <a:solidFill>
                  <a:srgbClr val="58280E"/>
                </a:solidFill>
                <a:latin typeface="Source Sans Pro"/>
                <a:cs typeface="Source Sans Pro"/>
              </a:rPr>
              <a:t>fastest-</a:t>
            </a:r>
            <a:r>
              <a:rPr sz="1350" dirty="0">
                <a:solidFill>
                  <a:srgbClr val="58280E"/>
                </a:solidFill>
                <a:latin typeface="Source Sans Pro"/>
                <a:cs typeface="Source Sans Pro"/>
              </a:rPr>
              <a:t>growing</a:t>
            </a:r>
            <a:r>
              <a:rPr sz="1350" spc="-15" dirty="0">
                <a:solidFill>
                  <a:srgbClr val="58280E"/>
                </a:solidFill>
                <a:latin typeface="Source Sans Pro"/>
                <a:cs typeface="Source Sans Pro"/>
              </a:rPr>
              <a:t> </a:t>
            </a:r>
            <a:r>
              <a:rPr sz="1350" dirty="0">
                <a:solidFill>
                  <a:srgbClr val="58280E"/>
                </a:solidFill>
                <a:latin typeface="Source Sans Pro"/>
                <a:cs typeface="Source Sans Pro"/>
              </a:rPr>
              <a:t>research</a:t>
            </a:r>
            <a:r>
              <a:rPr sz="1350" spc="-4" dirty="0">
                <a:solidFill>
                  <a:srgbClr val="58280E"/>
                </a:solidFill>
                <a:latin typeface="Source Sans Pro"/>
                <a:cs typeface="Source Sans Pro"/>
              </a:rPr>
              <a:t> </a:t>
            </a:r>
            <a:r>
              <a:rPr sz="1350" spc="-8" dirty="0">
                <a:solidFill>
                  <a:srgbClr val="58280E"/>
                </a:solidFill>
                <a:latin typeface="Source Sans Pro"/>
                <a:cs typeface="Source Sans Pro"/>
              </a:rPr>
              <a:t>university </a:t>
            </a:r>
            <a:r>
              <a:rPr sz="1350" dirty="0">
                <a:solidFill>
                  <a:srgbClr val="58280E"/>
                </a:solidFill>
                <a:latin typeface="Source Sans Pro"/>
                <a:cs typeface="Source Sans Pro"/>
              </a:rPr>
              <a:t>in</a:t>
            </a:r>
            <a:r>
              <a:rPr sz="1350" spc="-11" dirty="0">
                <a:solidFill>
                  <a:srgbClr val="58280E"/>
                </a:solidFill>
                <a:latin typeface="Source Sans Pro"/>
                <a:cs typeface="Source Sans Pro"/>
              </a:rPr>
              <a:t> </a:t>
            </a:r>
            <a:r>
              <a:rPr sz="1350" dirty="0">
                <a:solidFill>
                  <a:srgbClr val="58280E"/>
                </a:solidFill>
                <a:latin typeface="Source Sans Pro"/>
                <a:cs typeface="Source Sans Pro"/>
              </a:rPr>
              <a:t>the</a:t>
            </a:r>
            <a:r>
              <a:rPr sz="1350" spc="4" dirty="0">
                <a:solidFill>
                  <a:srgbClr val="58280E"/>
                </a:solidFill>
                <a:latin typeface="Source Sans Pro"/>
                <a:cs typeface="Source Sans Pro"/>
              </a:rPr>
              <a:t> </a:t>
            </a:r>
            <a:r>
              <a:rPr sz="1350" dirty="0">
                <a:solidFill>
                  <a:srgbClr val="58280E"/>
                </a:solidFill>
                <a:latin typeface="Source Sans Pro"/>
                <a:cs typeface="Source Sans Pro"/>
              </a:rPr>
              <a:t>United</a:t>
            </a:r>
            <a:r>
              <a:rPr sz="1350" spc="-23" dirty="0">
                <a:solidFill>
                  <a:srgbClr val="58280E"/>
                </a:solidFill>
                <a:latin typeface="Source Sans Pro"/>
                <a:cs typeface="Source Sans Pro"/>
              </a:rPr>
              <a:t> </a:t>
            </a:r>
            <a:r>
              <a:rPr sz="1350" dirty="0">
                <a:solidFill>
                  <a:srgbClr val="58280E"/>
                </a:solidFill>
                <a:latin typeface="Source Sans Pro"/>
                <a:cs typeface="Source Sans Pro"/>
              </a:rPr>
              <a:t>States</a:t>
            </a:r>
            <a:r>
              <a:rPr sz="1350" spc="-53" dirty="0">
                <a:solidFill>
                  <a:srgbClr val="58280E"/>
                </a:solidFill>
                <a:latin typeface="Source Sans Pro"/>
                <a:cs typeface="Source Sans Pro"/>
              </a:rPr>
              <a:t> </a:t>
            </a:r>
            <a:r>
              <a:rPr sz="1350" dirty="0">
                <a:solidFill>
                  <a:srgbClr val="58280E"/>
                </a:solidFill>
                <a:latin typeface="Source Sans Pro"/>
                <a:cs typeface="Source Sans Pro"/>
              </a:rPr>
              <a:t>with</a:t>
            </a:r>
            <a:r>
              <a:rPr sz="1350" spc="-60" dirty="0">
                <a:solidFill>
                  <a:srgbClr val="58280E"/>
                </a:solidFill>
                <a:latin typeface="Source Sans Pro"/>
                <a:cs typeface="Source Sans Pro"/>
              </a:rPr>
              <a:t> </a:t>
            </a:r>
            <a:r>
              <a:rPr sz="1350" dirty="0">
                <a:solidFill>
                  <a:srgbClr val="58280E"/>
                </a:solidFill>
                <a:latin typeface="Source Sans Pro"/>
                <a:cs typeface="Source Sans Pro"/>
              </a:rPr>
              <a:t>a</a:t>
            </a:r>
            <a:r>
              <a:rPr sz="1350" spc="-11" dirty="0">
                <a:solidFill>
                  <a:srgbClr val="58280E"/>
                </a:solidFill>
                <a:latin typeface="Source Sans Pro"/>
                <a:cs typeface="Source Sans Pro"/>
              </a:rPr>
              <a:t> </a:t>
            </a:r>
            <a:r>
              <a:rPr sz="1350" dirty="0">
                <a:solidFill>
                  <a:srgbClr val="58280E"/>
                </a:solidFill>
                <a:latin typeface="Source Sans Pro"/>
                <a:cs typeface="Source Sans Pro"/>
              </a:rPr>
              <a:t>$2.9B</a:t>
            </a:r>
            <a:r>
              <a:rPr sz="1350" spc="-4" dirty="0">
                <a:solidFill>
                  <a:srgbClr val="58280E"/>
                </a:solidFill>
                <a:latin typeface="Source Sans Pro"/>
                <a:cs typeface="Source Sans Pro"/>
              </a:rPr>
              <a:t> </a:t>
            </a:r>
            <a:r>
              <a:rPr sz="1350" spc="-8" dirty="0">
                <a:solidFill>
                  <a:srgbClr val="58280E"/>
                </a:solidFill>
                <a:latin typeface="Source Sans Pro"/>
                <a:cs typeface="Source Sans Pro"/>
              </a:rPr>
              <a:t>annual </a:t>
            </a:r>
            <a:r>
              <a:rPr sz="1350" dirty="0">
                <a:solidFill>
                  <a:srgbClr val="58280E"/>
                </a:solidFill>
                <a:latin typeface="Source Sans Pro"/>
                <a:cs typeface="Source Sans Pro"/>
              </a:rPr>
              <a:t>economic</a:t>
            </a:r>
            <a:r>
              <a:rPr sz="1350" spc="-19" dirty="0">
                <a:solidFill>
                  <a:srgbClr val="58280E"/>
                </a:solidFill>
                <a:latin typeface="Source Sans Pro"/>
                <a:cs typeface="Source Sans Pro"/>
              </a:rPr>
              <a:t> </a:t>
            </a:r>
            <a:r>
              <a:rPr sz="1350" dirty="0">
                <a:solidFill>
                  <a:srgbClr val="58280E"/>
                </a:solidFill>
                <a:latin typeface="Source Sans Pro"/>
                <a:cs typeface="Source Sans Pro"/>
              </a:rPr>
              <a:t>impact</a:t>
            </a:r>
            <a:r>
              <a:rPr sz="1350" spc="-23" dirty="0">
                <a:solidFill>
                  <a:srgbClr val="58280E"/>
                </a:solidFill>
                <a:latin typeface="Source Sans Pro"/>
                <a:cs typeface="Source Sans Pro"/>
              </a:rPr>
              <a:t> </a:t>
            </a:r>
            <a:r>
              <a:rPr sz="1350" dirty="0">
                <a:solidFill>
                  <a:srgbClr val="58280E"/>
                </a:solidFill>
                <a:latin typeface="Source Sans Pro"/>
                <a:cs typeface="Source Sans Pro"/>
              </a:rPr>
              <a:t>in</a:t>
            </a:r>
            <a:r>
              <a:rPr sz="1350" spc="-26" dirty="0">
                <a:solidFill>
                  <a:srgbClr val="58280E"/>
                </a:solidFill>
                <a:latin typeface="Source Sans Pro"/>
                <a:cs typeface="Source Sans Pro"/>
              </a:rPr>
              <a:t> </a:t>
            </a:r>
            <a:r>
              <a:rPr sz="1350" dirty="0">
                <a:solidFill>
                  <a:srgbClr val="58280E"/>
                </a:solidFill>
                <a:latin typeface="Source Sans Pro"/>
                <a:cs typeface="Source Sans Pro"/>
              </a:rPr>
              <a:t>New</a:t>
            </a:r>
            <a:r>
              <a:rPr sz="1350" spc="-34" dirty="0">
                <a:solidFill>
                  <a:srgbClr val="58280E"/>
                </a:solidFill>
                <a:latin typeface="Source Sans Pro"/>
                <a:cs typeface="Source Sans Pro"/>
              </a:rPr>
              <a:t> </a:t>
            </a:r>
            <a:r>
              <a:rPr sz="1350" spc="-8" dirty="0">
                <a:solidFill>
                  <a:srgbClr val="58280E"/>
                </a:solidFill>
                <a:latin typeface="Source Sans Pro"/>
                <a:cs typeface="Source Sans Pro"/>
              </a:rPr>
              <a:t>Jersey.</a:t>
            </a:r>
            <a:endParaRPr sz="1350">
              <a:solidFill>
                <a:sysClr val="windowText" lastClr="000000"/>
              </a:solidFill>
              <a:latin typeface="Source Sans Pro"/>
              <a:cs typeface="Source Sans Pro"/>
            </a:endParaRPr>
          </a:p>
          <a:p>
            <a:pPr marL="112395" marR="3810" indent="-102870" defTabSz="685800">
              <a:lnSpc>
                <a:spcPct val="99100"/>
              </a:lnSpc>
              <a:spcBef>
                <a:spcPts val="1661"/>
              </a:spcBef>
              <a:buClrTx/>
              <a:buFont typeface="Arial"/>
              <a:buChar char="•"/>
              <a:tabLst>
                <a:tab pos="112395" algn="l"/>
              </a:tabLst>
            </a:pPr>
            <a:r>
              <a:rPr sz="1350" dirty="0">
                <a:solidFill>
                  <a:srgbClr val="58280E"/>
                </a:solidFill>
                <a:latin typeface="Source Sans Pro"/>
                <a:cs typeface="Source Sans Pro"/>
              </a:rPr>
              <a:t>Research</a:t>
            </a:r>
            <a:r>
              <a:rPr sz="1350" spc="4" dirty="0">
                <a:solidFill>
                  <a:srgbClr val="58280E"/>
                </a:solidFill>
                <a:latin typeface="Source Sans Pro"/>
                <a:cs typeface="Source Sans Pro"/>
              </a:rPr>
              <a:t> </a:t>
            </a:r>
            <a:r>
              <a:rPr sz="1350" spc="-8" dirty="0">
                <a:solidFill>
                  <a:srgbClr val="58280E"/>
                </a:solidFill>
                <a:latin typeface="Source Sans Pro"/>
                <a:cs typeface="Source Sans Pro"/>
              </a:rPr>
              <a:t>strengths</a:t>
            </a:r>
            <a:r>
              <a:rPr sz="1350" spc="-49" dirty="0">
                <a:solidFill>
                  <a:srgbClr val="58280E"/>
                </a:solidFill>
                <a:latin typeface="Source Sans Pro"/>
                <a:cs typeface="Source Sans Pro"/>
              </a:rPr>
              <a:t> </a:t>
            </a:r>
            <a:r>
              <a:rPr sz="1350" dirty="0">
                <a:solidFill>
                  <a:srgbClr val="58280E"/>
                </a:solidFill>
                <a:latin typeface="Source Sans Pro"/>
                <a:cs typeface="Source Sans Pro"/>
              </a:rPr>
              <a:t>in</a:t>
            </a:r>
            <a:r>
              <a:rPr sz="1350" spc="-4" dirty="0">
                <a:solidFill>
                  <a:srgbClr val="58280E"/>
                </a:solidFill>
                <a:latin typeface="Source Sans Pro"/>
                <a:cs typeface="Source Sans Pro"/>
              </a:rPr>
              <a:t> </a:t>
            </a:r>
            <a:r>
              <a:rPr sz="1350" dirty="0">
                <a:solidFill>
                  <a:srgbClr val="58280E"/>
                </a:solidFill>
                <a:latin typeface="Source Sans Pro"/>
                <a:cs typeface="Source Sans Pro"/>
              </a:rPr>
              <a:t>life</a:t>
            </a:r>
            <a:r>
              <a:rPr sz="1350" spc="11" dirty="0">
                <a:solidFill>
                  <a:srgbClr val="58280E"/>
                </a:solidFill>
                <a:latin typeface="Source Sans Pro"/>
                <a:cs typeface="Source Sans Pro"/>
              </a:rPr>
              <a:t> </a:t>
            </a:r>
            <a:r>
              <a:rPr sz="1350" dirty="0">
                <a:solidFill>
                  <a:srgbClr val="58280E"/>
                </a:solidFill>
                <a:latin typeface="Source Sans Pro"/>
                <a:cs typeface="Source Sans Pro"/>
              </a:rPr>
              <a:t>sciences,</a:t>
            </a:r>
            <a:r>
              <a:rPr sz="1350" spc="-49" dirty="0">
                <a:solidFill>
                  <a:srgbClr val="58280E"/>
                </a:solidFill>
                <a:latin typeface="Source Sans Pro"/>
                <a:cs typeface="Source Sans Pro"/>
              </a:rPr>
              <a:t> </a:t>
            </a:r>
            <a:r>
              <a:rPr sz="1350" spc="-8" dirty="0">
                <a:solidFill>
                  <a:srgbClr val="58280E"/>
                </a:solidFill>
                <a:latin typeface="Source Sans Pro"/>
                <a:cs typeface="Source Sans Pro"/>
              </a:rPr>
              <a:t>advanced manufacturing,</a:t>
            </a:r>
            <a:r>
              <a:rPr sz="1350" dirty="0">
                <a:solidFill>
                  <a:srgbClr val="58280E"/>
                </a:solidFill>
                <a:latin typeface="Source Sans Pro"/>
                <a:cs typeface="Source Sans Pro"/>
              </a:rPr>
              <a:t> AI</a:t>
            </a:r>
            <a:r>
              <a:rPr sz="1350" spc="-19" dirty="0">
                <a:solidFill>
                  <a:srgbClr val="58280E"/>
                </a:solidFill>
                <a:latin typeface="Source Sans Pro"/>
                <a:cs typeface="Source Sans Pro"/>
              </a:rPr>
              <a:t> </a:t>
            </a:r>
            <a:r>
              <a:rPr sz="1350" dirty="0">
                <a:solidFill>
                  <a:srgbClr val="58280E"/>
                </a:solidFill>
                <a:latin typeface="Source Sans Pro"/>
                <a:cs typeface="Source Sans Pro"/>
              </a:rPr>
              <a:t>and</a:t>
            </a:r>
            <a:r>
              <a:rPr sz="1350" spc="38" dirty="0">
                <a:solidFill>
                  <a:srgbClr val="58280E"/>
                </a:solidFill>
                <a:latin typeface="Source Sans Pro"/>
                <a:cs typeface="Source Sans Pro"/>
              </a:rPr>
              <a:t> </a:t>
            </a:r>
            <a:r>
              <a:rPr sz="1350" spc="-8" dirty="0">
                <a:solidFill>
                  <a:srgbClr val="58280E"/>
                </a:solidFill>
                <a:latin typeface="Source Sans Pro"/>
                <a:cs typeface="Source Sans Pro"/>
              </a:rPr>
              <a:t>transportation infrastructure.</a:t>
            </a:r>
            <a:endParaRPr sz="1350">
              <a:solidFill>
                <a:sysClr val="windowText" lastClr="000000"/>
              </a:solidFill>
              <a:latin typeface="Source Sans Pro"/>
              <a:cs typeface="Source Sans Pro"/>
            </a:endParaRPr>
          </a:p>
          <a:p>
            <a:pPr marL="112395" marR="417671" indent="-102870" defTabSz="685800">
              <a:lnSpc>
                <a:spcPct val="100800"/>
              </a:lnSpc>
              <a:spcBef>
                <a:spcPts val="1631"/>
              </a:spcBef>
              <a:buClrTx/>
              <a:buFont typeface="Arial"/>
              <a:buChar char="•"/>
              <a:tabLst>
                <a:tab pos="112395" algn="l"/>
              </a:tabLst>
            </a:pPr>
            <a:r>
              <a:rPr sz="1350" dirty="0">
                <a:solidFill>
                  <a:srgbClr val="58280E"/>
                </a:solidFill>
                <a:latin typeface="Source Sans Pro"/>
                <a:cs typeface="Source Sans Pro"/>
              </a:rPr>
              <a:t>West</a:t>
            </a:r>
            <a:r>
              <a:rPr sz="1350" spc="-34" dirty="0">
                <a:solidFill>
                  <a:srgbClr val="58280E"/>
                </a:solidFill>
                <a:latin typeface="Source Sans Pro"/>
                <a:cs typeface="Source Sans Pro"/>
              </a:rPr>
              <a:t> </a:t>
            </a:r>
            <a:r>
              <a:rPr sz="1350" dirty="0">
                <a:solidFill>
                  <a:srgbClr val="58280E"/>
                </a:solidFill>
                <a:latin typeface="Source Sans Pro"/>
                <a:cs typeface="Source Sans Pro"/>
              </a:rPr>
              <a:t>Campus</a:t>
            </a:r>
            <a:r>
              <a:rPr sz="1350" spc="-23" dirty="0">
                <a:solidFill>
                  <a:srgbClr val="58280E"/>
                </a:solidFill>
                <a:latin typeface="Source Sans Pro"/>
                <a:cs typeface="Source Sans Pro"/>
              </a:rPr>
              <a:t> </a:t>
            </a:r>
            <a:r>
              <a:rPr sz="1350" dirty="0">
                <a:solidFill>
                  <a:srgbClr val="58280E"/>
                </a:solidFill>
                <a:latin typeface="Source Sans Pro"/>
                <a:cs typeface="Source Sans Pro"/>
              </a:rPr>
              <a:t>home</a:t>
            </a:r>
            <a:r>
              <a:rPr sz="1350" spc="-15" dirty="0">
                <a:solidFill>
                  <a:srgbClr val="58280E"/>
                </a:solidFill>
                <a:latin typeface="Source Sans Pro"/>
                <a:cs typeface="Source Sans Pro"/>
              </a:rPr>
              <a:t> </a:t>
            </a:r>
            <a:r>
              <a:rPr sz="1350" dirty="0">
                <a:solidFill>
                  <a:srgbClr val="58280E"/>
                </a:solidFill>
                <a:latin typeface="Source Sans Pro"/>
                <a:cs typeface="Source Sans Pro"/>
              </a:rPr>
              <a:t>to</a:t>
            </a:r>
            <a:r>
              <a:rPr sz="1350" spc="-23" dirty="0">
                <a:solidFill>
                  <a:srgbClr val="58280E"/>
                </a:solidFill>
                <a:latin typeface="Source Sans Pro"/>
                <a:cs typeface="Source Sans Pro"/>
              </a:rPr>
              <a:t> </a:t>
            </a:r>
            <a:r>
              <a:rPr sz="1350" dirty="0">
                <a:solidFill>
                  <a:srgbClr val="58280E"/>
                </a:solidFill>
                <a:latin typeface="Source Sans Pro"/>
                <a:cs typeface="Source Sans Pro"/>
              </a:rPr>
              <a:t>more</a:t>
            </a:r>
            <a:r>
              <a:rPr sz="1350" spc="-15" dirty="0">
                <a:solidFill>
                  <a:srgbClr val="58280E"/>
                </a:solidFill>
                <a:latin typeface="Source Sans Pro"/>
                <a:cs typeface="Source Sans Pro"/>
              </a:rPr>
              <a:t> </a:t>
            </a:r>
            <a:r>
              <a:rPr sz="1350" dirty="0">
                <a:solidFill>
                  <a:srgbClr val="58280E"/>
                </a:solidFill>
                <a:latin typeface="Source Sans Pro"/>
                <a:cs typeface="Source Sans Pro"/>
              </a:rPr>
              <a:t>than</a:t>
            </a:r>
            <a:r>
              <a:rPr sz="1350" spc="-30" dirty="0">
                <a:solidFill>
                  <a:srgbClr val="58280E"/>
                </a:solidFill>
                <a:latin typeface="Source Sans Pro"/>
                <a:cs typeface="Source Sans Pro"/>
              </a:rPr>
              <a:t> </a:t>
            </a:r>
            <a:r>
              <a:rPr sz="1350" spc="-15" dirty="0">
                <a:solidFill>
                  <a:srgbClr val="58280E"/>
                </a:solidFill>
                <a:latin typeface="Source Sans Pro"/>
                <a:cs typeface="Source Sans Pro"/>
              </a:rPr>
              <a:t>$70M </a:t>
            </a:r>
            <a:r>
              <a:rPr sz="1350" dirty="0">
                <a:solidFill>
                  <a:srgbClr val="58280E"/>
                </a:solidFill>
                <a:latin typeface="Source Sans Pro"/>
                <a:cs typeface="Source Sans Pro"/>
              </a:rPr>
              <a:t>in</a:t>
            </a:r>
            <a:r>
              <a:rPr sz="1350" spc="-4" dirty="0">
                <a:solidFill>
                  <a:srgbClr val="58280E"/>
                </a:solidFill>
                <a:latin typeface="Source Sans Pro"/>
                <a:cs typeface="Source Sans Pro"/>
              </a:rPr>
              <a:t> </a:t>
            </a:r>
            <a:r>
              <a:rPr sz="1350" spc="-8" dirty="0">
                <a:solidFill>
                  <a:srgbClr val="58280E"/>
                </a:solidFill>
                <a:latin typeface="Source Sans Pro"/>
                <a:cs typeface="Source Sans Pro"/>
              </a:rPr>
              <a:t>Department</a:t>
            </a:r>
            <a:r>
              <a:rPr sz="1350" dirty="0">
                <a:solidFill>
                  <a:srgbClr val="58280E"/>
                </a:solidFill>
                <a:latin typeface="Source Sans Pro"/>
                <a:cs typeface="Source Sans Pro"/>
              </a:rPr>
              <a:t> of</a:t>
            </a:r>
            <a:r>
              <a:rPr sz="1350" spc="4" dirty="0">
                <a:solidFill>
                  <a:srgbClr val="58280E"/>
                </a:solidFill>
                <a:latin typeface="Source Sans Pro"/>
                <a:cs typeface="Source Sans Pro"/>
              </a:rPr>
              <a:t> </a:t>
            </a:r>
            <a:r>
              <a:rPr sz="1350" dirty="0">
                <a:solidFill>
                  <a:srgbClr val="58280E"/>
                </a:solidFill>
                <a:latin typeface="Source Sans Pro"/>
                <a:cs typeface="Source Sans Pro"/>
              </a:rPr>
              <a:t>Defense</a:t>
            </a:r>
            <a:r>
              <a:rPr sz="1350" spc="8" dirty="0">
                <a:solidFill>
                  <a:srgbClr val="58280E"/>
                </a:solidFill>
                <a:latin typeface="Source Sans Pro"/>
                <a:cs typeface="Source Sans Pro"/>
              </a:rPr>
              <a:t> </a:t>
            </a:r>
            <a:r>
              <a:rPr sz="1350" spc="-8" dirty="0">
                <a:solidFill>
                  <a:srgbClr val="58280E"/>
                </a:solidFill>
                <a:latin typeface="Source Sans Pro"/>
                <a:cs typeface="Source Sans Pro"/>
              </a:rPr>
              <a:t>contracts</a:t>
            </a:r>
            <a:r>
              <a:rPr sz="1350" spc="-49" dirty="0">
                <a:solidFill>
                  <a:srgbClr val="58280E"/>
                </a:solidFill>
                <a:latin typeface="Source Sans Pro"/>
                <a:cs typeface="Source Sans Pro"/>
              </a:rPr>
              <a:t> </a:t>
            </a:r>
            <a:r>
              <a:rPr sz="1350" spc="-19" dirty="0">
                <a:solidFill>
                  <a:srgbClr val="58280E"/>
                </a:solidFill>
                <a:latin typeface="Source Sans Pro"/>
                <a:cs typeface="Source Sans Pro"/>
              </a:rPr>
              <a:t>in</a:t>
            </a:r>
            <a:endParaRPr sz="1350">
              <a:solidFill>
                <a:sysClr val="windowText" lastClr="000000"/>
              </a:solidFill>
              <a:latin typeface="Source Sans Pro"/>
              <a:cs typeface="Source Sans Pro"/>
            </a:endParaRPr>
          </a:p>
          <a:p>
            <a:pPr marL="112395" defTabSz="685800">
              <a:spcBef>
                <a:spcPts val="15"/>
              </a:spcBef>
              <a:buClrTx/>
            </a:pPr>
            <a:r>
              <a:rPr sz="1350" spc="-8" dirty="0">
                <a:solidFill>
                  <a:srgbClr val="58280E"/>
                </a:solidFill>
                <a:latin typeface="Source Sans Pro"/>
                <a:cs typeface="Source Sans Pro"/>
              </a:rPr>
              <a:t>manufacturing, </a:t>
            </a:r>
            <a:r>
              <a:rPr sz="1350" dirty="0">
                <a:solidFill>
                  <a:srgbClr val="58280E"/>
                </a:solidFill>
                <a:latin typeface="Source Sans Pro"/>
                <a:cs typeface="Source Sans Pro"/>
              </a:rPr>
              <a:t>advanced</a:t>
            </a:r>
            <a:r>
              <a:rPr sz="1350" spc="-19" dirty="0">
                <a:solidFill>
                  <a:srgbClr val="58280E"/>
                </a:solidFill>
                <a:latin typeface="Source Sans Pro"/>
                <a:cs typeface="Source Sans Pro"/>
              </a:rPr>
              <a:t> </a:t>
            </a:r>
            <a:r>
              <a:rPr sz="1350" dirty="0">
                <a:solidFill>
                  <a:srgbClr val="58280E"/>
                </a:solidFill>
                <a:latin typeface="Source Sans Pro"/>
                <a:cs typeface="Source Sans Pro"/>
              </a:rPr>
              <a:t>materials</a:t>
            </a:r>
            <a:r>
              <a:rPr sz="1350" spc="-8" dirty="0">
                <a:solidFill>
                  <a:srgbClr val="58280E"/>
                </a:solidFill>
                <a:latin typeface="Source Sans Pro"/>
                <a:cs typeface="Source Sans Pro"/>
              </a:rPr>
              <a:t> </a:t>
            </a:r>
            <a:r>
              <a:rPr sz="1350" dirty="0">
                <a:solidFill>
                  <a:srgbClr val="58280E"/>
                </a:solidFill>
                <a:latin typeface="Source Sans Pro"/>
                <a:cs typeface="Source Sans Pro"/>
              </a:rPr>
              <a:t>and</a:t>
            </a:r>
            <a:r>
              <a:rPr sz="1350" spc="-23" dirty="0">
                <a:solidFill>
                  <a:srgbClr val="58280E"/>
                </a:solidFill>
                <a:latin typeface="Source Sans Pro"/>
                <a:cs typeface="Source Sans Pro"/>
              </a:rPr>
              <a:t> </a:t>
            </a:r>
            <a:r>
              <a:rPr sz="1350" spc="-19" dirty="0">
                <a:solidFill>
                  <a:srgbClr val="58280E"/>
                </a:solidFill>
                <a:latin typeface="Source Sans Pro"/>
                <a:cs typeface="Source Sans Pro"/>
              </a:rPr>
              <a:t>AI.</a:t>
            </a:r>
            <a:endParaRPr sz="1350">
              <a:solidFill>
                <a:sysClr val="windowText" lastClr="000000"/>
              </a:solidFill>
              <a:latin typeface="Source Sans Pro"/>
              <a:cs typeface="Source Sans Pro"/>
            </a:endParaRPr>
          </a:p>
          <a:p>
            <a:pPr marL="112395" marR="113348" indent="-102870" defTabSz="685800">
              <a:lnSpc>
                <a:spcPct val="100800"/>
              </a:lnSpc>
              <a:spcBef>
                <a:spcPts val="1579"/>
              </a:spcBef>
              <a:buClrTx/>
              <a:buFont typeface="Arial"/>
              <a:buChar char="•"/>
              <a:tabLst>
                <a:tab pos="112395" algn="l"/>
              </a:tabLst>
            </a:pPr>
            <a:r>
              <a:rPr sz="1350" dirty="0">
                <a:solidFill>
                  <a:srgbClr val="58280E"/>
                </a:solidFill>
                <a:latin typeface="Source Sans Pro"/>
                <a:cs typeface="Source Sans Pro"/>
              </a:rPr>
              <a:t>New</a:t>
            </a:r>
            <a:r>
              <a:rPr sz="1350" spc="-34" dirty="0">
                <a:solidFill>
                  <a:srgbClr val="58280E"/>
                </a:solidFill>
                <a:latin typeface="Source Sans Pro"/>
                <a:cs typeface="Source Sans Pro"/>
              </a:rPr>
              <a:t> </a:t>
            </a:r>
            <a:r>
              <a:rPr sz="1350" dirty="0">
                <a:solidFill>
                  <a:srgbClr val="58280E"/>
                </a:solidFill>
                <a:latin typeface="Source Sans Pro"/>
                <a:cs typeface="Source Sans Pro"/>
              </a:rPr>
              <a:t>growth</a:t>
            </a:r>
            <a:r>
              <a:rPr sz="1350" spc="-23" dirty="0">
                <a:solidFill>
                  <a:srgbClr val="58280E"/>
                </a:solidFill>
                <a:latin typeface="Source Sans Pro"/>
                <a:cs typeface="Source Sans Pro"/>
              </a:rPr>
              <a:t> </a:t>
            </a:r>
            <a:r>
              <a:rPr sz="1350" dirty="0">
                <a:solidFill>
                  <a:srgbClr val="58280E"/>
                </a:solidFill>
                <a:latin typeface="Source Sans Pro"/>
                <a:cs typeface="Source Sans Pro"/>
              </a:rPr>
              <a:t>with</a:t>
            </a:r>
            <a:r>
              <a:rPr sz="1350" spc="-23" dirty="0">
                <a:solidFill>
                  <a:srgbClr val="58280E"/>
                </a:solidFill>
                <a:latin typeface="Source Sans Pro"/>
                <a:cs typeface="Source Sans Pro"/>
              </a:rPr>
              <a:t> </a:t>
            </a:r>
            <a:r>
              <a:rPr sz="1350" dirty="0">
                <a:solidFill>
                  <a:srgbClr val="58280E"/>
                </a:solidFill>
                <a:latin typeface="Source Sans Pro"/>
                <a:cs typeface="Source Sans Pro"/>
              </a:rPr>
              <a:t>new</a:t>
            </a:r>
            <a:r>
              <a:rPr sz="1350" spc="-30" dirty="0">
                <a:solidFill>
                  <a:srgbClr val="58280E"/>
                </a:solidFill>
                <a:latin typeface="Source Sans Pro"/>
                <a:cs typeface="Source Sans Pro"/>
              </a:rPr>
              <a:t> </a:t>
            </a:r>
            <a:r>
              <a:rPr sz="1350" dirty="0">
                <a:solidFill>
                  <a:srgbClr val="58280E"/>
                </a:solidFill>
                <a:latin typeface="Source Sans Pro"/>
                <a:cs typeface="Source Sans Pro"/>
              </a:rPr>
              <a:t>life</a:t>
            </a:r>
            <a:r>
              <a:rPr sz="1350" spc="-15" dirty="0">
                <a:solidFill>
                  <a:srgbClr val="58280E"/>
                </a:solidFill>
                <a:latin typeface="Source Sans Pro"/>
                <a:cs typeface="Source Sans Pro"/>
              </a:rPr>
              <a:t> </a:t>
            </a:r>
            <a:r>
              <a:rPr sz="1350" dirty="0">
                <a:solidFill>
                  <a:srgbClr val="58280E"/>
                </a:solidFill>
                <a:latin typeface="Source Sans Pro"/>
                <a:cs typeface="Source Sans Pro"/>
              </a:rPr>
              <a:t>sciences</a:t>
            </a:r>
            <a:r>
              <a:rPr sz="1350" spc="-23" dirty="0">
                <a:solidFill>
                  <a:srgbClr val="58280E"/>
                </a:solidFill>
                <a:latin typeface="Source Sans Pro"/>
                <a:cs typeface="Source Sans Pro"/>
              </a:rPr>
              <a:t> </a:t>
            </a:r>
            <a:r>
              <a:rPr sz="1350" spc="-8" dirty="0">
                <a:solidFill>
                  <a:srgbClr val="58280E"/>
                </a:solidFill>
                <a:latin typeface="Source Sans Pro"/>
                <a:cs typeface="Source Sans Pro"/>
              </a:rPr>
              <a:t>research </a:t>
            </a:r>
            <a:r>
              <a:rPr sz="1350" dirty="0">
                <a:solidFill>
                  <a:srgbClr val="58280E"/>
                </a:solidFill>
                <a:latin typeface="Source Sans Pro"/>
                <a:cs typeface="Source Sans Pro"/>
              </a:rPr>
              <a:t>building</a:t>
            </a:r>
            <a:r>
              <a:rPr sz="1350" spc="-30" dirty="0">
                <a:solidFill>
                  <a:srgbClr val="58280E"/>
                </a:solidFill>
                <a:latin typeface="Source Sans Pro"/>
                <a:cs typeface="Source Sans Pro"/>
              </a:rPr>
              <a:t> </a:t>
            </a:r>
            <a:r>
              <a:rPr sz="1350" dirty="0">
                <a:solidFill>
                  <a:srgbClr val="58280E"/>
                </a:solidFill>
                <a:latin typeface="Source Sans Pro"/>
                <a:cs typeface="Source Sans Pro"/>
              </a:rPr>
              <a:t>opening</a:t>
            </a:r>
            <a:r>
              <a:rPr sz="1350" spc="-26" dirty="0">
                <a:solidFill>
                  <a:srgbClr val="58280E"/>
                </a:solidFill>
                <a:latin typeface="Source Sans Pro"/>
                <a:cs typeface="Source Sans Pro"/>
              </a:rPr>
              <a:t> </a:t>
            </a:r>
            <a:r>
              <a:rPr sz="1350" dirty="0">
                <a:solidFill>
                  <a:srgbClr val="58280E"/>
                </a:solidFill>
                <a:latin typeface="Source Sans Pro"/>
                <a:cs typeface="Source Sans Pro"/>
              </a:rPr>
              <a:t>in</a:t>
            </a:r>
            <a:r>
              <a:rPr sz="1350" spc="-26" dirty="0">
                <a:solidFill>
                  <a:srgbClr val="58280E"/>
                </a:solidFill>
                <a:latin typeface="Source Sans Pro"/>
                <a:cs typeface="Source Sans Pro"/>
              </a:rPr>
              <a:t> </a:t>
            </a:r>
            <a:r>
              <a:rPr sz="1350" dirty="0">
                <a:solidFill>
                  <a:srgbClr val="58280E"/>
                </a:solidFill>
                <a:latin typeface="Source Sans Pro"/>
                <a:cs typeface="Source Sans Pro"/>
              </a:rPr>
              <a:t>Fall</a:t>
            </a:r>
            <a:r>
              <a:rPr sz="1350" spc="-30" dirty="0">
                <a:solidFill>
                  <a:srgbClr val="58280E"/>
                </a:solidFill>
                <a:latin typeface="Source Sans Pro"/>
                <a:cs typeface="Source Sans Pro"/>
              </a:rPr>
              <a:t> </a:t>
            </a:r>
            <a:r>
              <a:rPr sz="1350" dirty="0">
                <a:solidFill>
                  <a:srgbClr val="58280E"/>
                </a:solidFill>
                <a:latin typeface="Source Sans Pro"/>
                <a:cs typeface="Source Sans Pro"/>
              </a:rPr>
              <a:t>2025</a:t>
            </a:r>
            <a:r>
              <a:rPr sz="1350" spc="-11" dirty="0">
                <a:solidFill>
                  <a:srgbClr val="58280E"/>
                </a:solidFill>
                <a:latin typeface="Source Sans Pro"/>
                <a:cs typeface="Source Sans Pro"/>
              </a:rPr>
              <a:t> </a:t>
            </a:r>
            <a:r>
              <a:rPr sz="1350" dirty="0">
                <a:solidFill>
                  <a:srgbClr val="58280E"/>
                </a:solidFill>
                <a:latin typeface="Source Sans Pro"/>
                <a:cs typeface="Source Sans Pro"/>
              </a:rPr>
              <a:t>and</a:t>
            </a:r>
            <a:r>
              <a:rPr sz="1350" spc="-38" dirty="0">
                <a:solidFill>
                  <a:srgbClr val="58280E"/>
                </a:solidFill>
                <a:latin typeface="Source Sans Pro"/>
                <a:cs typeface="Source Sans Pro"/>
              </a:rPr>
              <a:t> </a:t>
            </a:r>
            <a:r>
              <a:rPr sz="1350" spc="-8" dirty="0">
                <a:solidFill>
                  <a:srgbClr val="58280E"/>
                </a:solidFill>
                <a:latin typeface="Source Sans Pro"/>
                <a:cs typeface="Source Sans Pro"/>
              </a:rPr>
              <a:t>Digital </a:t>
            </a:r>
            <a:r>
              <a:rPr sz="1350" dirty="0">
                <a:solidFill>
                  <a:srgbClr val="58280E"/>
                </a:solidFill>
                <a:latin typeface="Source Sans Pro"/>
                <a:cs typeface="Source Sans Pro"/>
              </a:rPr>
              <a:t>Manufacturing</a:t>
            </a:r>
            <a:r>
              <a:rPr sz="1350" spc="-38" dirty="0">
                <a:solidFill>
                  <a:srgbClr val="58280E"/>
                </a:solidFill>
                <a:latin typeface="Source Sans Pro"/>
                <a:cs typeface="Source Sans Pro"/>
              </a:rPr>
              <a:t> </a:t>
            </a:r>
            <a:r>
              <a:rPr sz="1350" dirty="0">
                <a:solidFill>
                  <a:srgbClr val="58280E"/>
                </a:solidFill>
                <a:latin typeface="Source Sans Pro"/>
                <a:cs typeface="Source Sans Pro"/>
              </a:rPr>
              <a:t>Hub</a:t>
            </a:r>
            <a:r>
              <a:rPr sz="1350" spc="-45" dirty="0">
                <a:solidFill>
                  <a:srgbClr val="58280E"/>
                </a:solidFill>
                <a:latin typeface="Source Sans Pro"/>
                <a:cs typeface="Source Sans Pro"/>
              </a:rPr>
              <a:t> </a:t>
            </a:r>
            <a:r>
              <a:rPr sz="1350" dirty="0">
                <a:solidFill>
                  <a:srgbClr val="58280E"/>
                </a:solidFill>
                <a:latin typeface="Source Sans Pro"/>
                <a:cs typeface="Source Sans Pro"/>
              </a:rPr>
              <a:t>in</a:t>
            </a:r>
            <a:r>
              <a:rPr sz="1350" spc="-38" dirty="0">
                <a:solidFill>
                  <a:srgbClr val="58280E"/>
                </a:solidFill>
                <a:latin typeface="Source Sans Pro"/>
                <a:cs typeface="Source Sans Pro"/>
              </a:rPr>
              <a:t> </a:t>
            </a:r>
            <a:r>
              <a:rPr sz="1350" spc="-8" dirty="0">
                <a:solidFill>
                  <a:srgbClr val="58280E"/>
                </a:solidFill>
                <a:latin typeface="Source Sans Pro"/>
                <a:cs typeface="Source Sans Pro"/>
              </a:rPr>
              <a:t>design.</a:t>
            </a:r>
            <a:endParaRPr sz="1350">
              <a:solidFill>
                <a:sysClr val="windowText" lastClr="000000"/>
              </a:solidFill>
              <a:latin typeface="Source Sans Pro"/>
              <a:cs typeface="Source Sans Pro"/>
            </a:endParaRPr>
          </a:p>
        </p:txBody>
      </p:sp>
      <p:pic>
        <p:nvPicPr>
          <p:cNvPr id="6" name="object 6"/>
          <p:cNvPicPr/>
          <p:nvPr/>
        </p:nvPicPr>
        <p:blipFill>
          <a:blip r:embed="rId3" cstate="print"/>
          <a:stretch>
            <a:fillRect/>
          </a:stretch>
        </p:blipFill>
        <p:spPr>
          <a:xfrm>
            <a:off x="342900" y="1121569"/>
            <a:ext cx="3800475" cy="95726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256261"/>
            <a:ext cx="8754296" cy="4738253"/>
          </a:xfrm>
          <a:prstGeom prst="rect">
            <a:avLst/>
          </a:prstGeom>
        </p:spPr>
      </p:pic>
      <p:sp>
        <p:nvSpPr>
          <p:cNvPr id="3" name="object 3"/>
          <p:cNvSpPr txBox="1"/>
          <p:nvPr/>
        </p:nvSpPr>
        <p:spPr>
          <a:xfrm>
            <a:off x="1315212" y="2076974"/>
            <a:ext cx="5919788" cy="1347485"/>
          </a:xfrm>
          <a:prstGeom prst="rect">
            <a:avLst/>
          </a:prstGeom>
        </p:spPr>
        <p:txBody>
          <a:bodyPr vert="horz" wrap="square" lIns="0" tIns="100013" rIns="0" bIns="0" rtlCol="0">
            <a:spAutoFit/>
          </a:bodyPr>
          <a:lstStyle/>
          <a:p>
            <a:pPr marL="180022" indent="-170497" defTabSz="685800">
              <a:spcBef>
                <a:spcPts val="788"/>
              </a:spcBef>
              <a:buClr>
                <a:srgbClr val="5B1500"/>
              </a:buClr>
              <a:buFont typeface="Arial"/>
              <a:buChar char="•"/>
              <a:tabLst>
                <a:tab pos="180022" algn="l"/>
              </a:tabLst>
            </a:pPr>
            <a:r>
              <a:rPr sz="1800" dirty="0">
                <a:solidFill>
                  <a:srgbClr val="5B1500"/>
                </a:solidFill>
                <a:latin typeface="Source Sans Pro"/>
                <a:cs typeface="Source Sans Pro"/>
              </a:rPr>
              <a:t>Just</a:t>
            </a:r>
            <a:r>
              <a:rPr sz="1800" spc="-41" dirty="0">
                <a:solidFill>
                  <a:srgbClr val="5B1500"/>
                </a:solidFill>
                <a:latin typeface="Source Sans Pro"/>
                <a:cs typeface="Source Sans Pro"/>
              </a:rPr>
              <a:t> </a:t>
            </a:r>
            <a:r>
              <a:rPr sz="1800" dirty="0">
                <a:solidFill>
                  <a:srgbClr val="5B1500"/>
                </a:solidFill>
                <a:latin typeface="Source Sans Pro"/>
                <a:cs typeface="Source Sans Pro"/>
              </a:rPr>
              <a:t>9</a:t>
            </a:r>
            <a:r>
              <a:rPr sz="1800" spc="-38" dirty="0">
                <a:solidFill>
                  <a:srgbClr val="5B1500"/>
                </a:solidFill>
                <a:latin typeface="Source Sans Pro"/>
                <a:cs typeface="Source Sans Pro"/>
              </a:rPr>
              <a:t> </a:t>
            </a:r>
            <a:r>
              <a:rPr sz="1800" dirty="0">
                <a:solidFill>
                  <a:srgbClr val="5B1500"/>
                </a:solidFill>
                <a:latin typeface="Source Sans Pro"/>
                <a:cs typeface="Source Sans Pro"/>
              </a:rPr>
              <a:t>households</a:t>
            </a:r>
            <a:r>
              <a:rPr sz="1800" spc="-15" dirty="0">
                <a:solidFill>
                  <a:srgbClr val="5B1500"/>
                </a:solidFill>
                <a:latin typeface="Source Sans Pro"/>
                <a:cs typeface="Source Sans Pro"/>
              </a:rPr>
              <a:t> </a:t>
            </a:r>
            <a:r>
              <a:rPr sz="1800" dirty="0">
                <a:solidFill>
                  <a:srgbClr val="5B1500"/>
                </a:solidFill>
                <a:latin typeface="Source Sans Pro"/>
                <a:cs typeface="Source Sans Pro"/>
              </a:rPr>
              <a:t>hold</a:t>
            </a:r>
            <a:r>
              <a:rPr sz="1800" spc="-34" dirty="0">
                <a:solidFill>
                  <a:srgbClr val="5B1500"/>
                </a:solidFill>
                <a:latin typeface="Source Sans Pro"/>
                <a:cs typeface="Source Sans Pro"/>
              </a:rPr>
              <a:t> </a:t>
            </a:r>
            <a:r>
              <a:rPr sz="1800" dirty="0">
                <a:solidFill>
                  <a:srgbClr val="5B1500"/>
                </a:solidFill>
                <a:latin typeface="Source Sans Pro"/>
                <a:cs typeface="Source Sans Pro"/>
              </a:rPr>
              <a:t>15%</a:t>
            </a:r>
            <a:r>
              <a:rPr sz="1800" spc="-64" dirty="0">
                <a:solidFill>
                  <a:srgbClr val="5B1500"/>
                </a:solidFill>
                <a:latin typeface="Source Sans Pro"/>
                <a:cs typeface="Source Sans Pro"/>
              </a:rPr>
              <a:t> </a:t>
            </a:r>
            <a:r>
              <a:rPr sz="1800" dirty="0">
                <a:solidFill>
                  <a:srgbClr val="5B1500"/>
                </a:solidFill>
                <a:latin typeface="Source Sans Pro"/>
                <a:cs typeface="Source Sans Pro"/>
              </a:rPr>
              <a:t>of</a:t>
            </a:r>
            <a:r>
              <a:rPr sz="1800" spc="-64" dirty="0">
                <a:solidFill>
                  <a:srgbClr val="5B1500"/>
                </a:solidFill>
                <a:latin typeface="Source Sans Pro"/>
                <a:cs typeface="Source Sans Pro"/>
              </a:rPr>
              <a:t> </a:t>
            </a:r>
            <a:r>
              <a:rPr sz="1800" dirty="0">
                <a:solidFill>
                  <a:srgbClr val="5B1500"/>
                </a:solidFill>
                <a:latin typeface="Source Sans Pro"/>
                <a:cs typeface="Source Sans Pro"/>
              </a:rPr>
              <a:t>the</a:t>
            </a:r>
            <a:r>
              <a:rPr sz="1800" spc="11" dirty="0">
                <a:solidFill>
                  <a:srgbClr val="5B1500"/>
                </a:solidFill>
                <a:latin typeface="Source Sans Pro"/>
                <a:cs typeface="Source Sans Pro"/>
              </a:rPr>
              <a:t> </a:t>
            </a:r>
            <a:r>
              <a:rPr sz="1800" dirty="0">
                <a:solidFill>
                  <a:srgbClr val="5B1500"/>
                </a:solidFill>
                <a:latin typeface="Source Sans Pro"/>
                <a:cs typeface="Source Sans Pro"/>
              </a:rPr>
              <a:t>region’s</a:t>
            </a:r>
            <a:r>
              <a:rPr sz="1800" spc="-15" dirty="0">
                <a:solidFill>
                  <a:srgbClr val="5B1500"/>
                </a:solidFill>
                <a:latin typeface="Source Sans Pro"/>
                <a:cs typeface="Source Sans Pro"/>
              </a:rPr>
              <a:t> </a:t>
            </a:r>
            <a:r>
              <a:rPr sz="1800" spc="-8" dirty="0">
                <a:solidFill>
                  <a:srgbClr val="5B1500"/>
                </a:solidFill>
                <a:latin typeface="Source Sans Pro"/>
                <a:cs typeface="Source Sans Pro"/>
              </a:rPr>
              <a:t>wealth.</a:t>
            </a:r>
            <a:endParaRPr sz="1800">
              <a:solidFill>
                <a:sysClr val="windowText" lastClr="000000"/>
              </a:solidFill>
              <a:latin typeface="Source Sans Pro"/>
              <a:cs typeface="Source Sans Pro"/>
            </a:endParaRPr>
          </a:p>
          <a:p>
            <a:pPr marL="180022" indent="-170497" defTabSz="685800">
              <a:spcBef>
                <a:spcPts val="713"/>
              </a:spcBef>
              <a:buClrTx/>
              <a:buFont typeface="Arial"/>
              <a:buChar char="•"/>
              <a:tabLst>
                <a:tab pos="180022" algn="l"/>
              </a:tabLst>
            </a:pPr>
            <a:r>
              <a:rPr sz="1800" dirty="0">
                <a:solidFill>
                  <a:srgbClr val="5B1500"/>
                </a:solidFill>
                <a:latin typeface="Source Sans Pro"/>
                <a:cs typeface="Source Sans Pro"/>
              </a:rPr>
              <a:t>A</a:t>
            </a:r>
            <a:r>
              <a:rPr sz="1800" spc="-15" dirty="0">
                <a:solidFill>
                  <a:srgbClr val="5B1500"/>
                </a:solidFill>
                <a:latin typeface="Source Sans Pro"/>
                <a:cs typeface="Source Sans Pro"/>
              </a:rPr>
              <a:t> </a:t>
            </a:r>
            <a:r>
              <a:rPr sz="1800" dirty="0">
                <a:solidFill>
                  <a:srgbClr val="5B1500"/>
                </a:solidFill>
                <a:latin typeface="Source Sans Pro"/>
                <a:cs typeface="Source Sans Pro"/>
              </a:rPr>
              <a:t>mere</a:t>
            </a:r>
            <a:r>
              <a:rPr sz="1800" spc="-45" dirty="0">
                <a:solidFill>
                  <a:srgbClr val="5B1500"/>
                </a:solidFill>
                <a:latin typeface="Source Sans Pro"/>
                <a:cs typeface="Source Sans Pro"/>
              </a:rPr>
              <a:t> </a:t>
            </a:r>
            <a:r>
              <a:rPr sz="1800" dirty="0">
                <a:solidFill>
                  <a:srgbClr val="5B1500"/>
                </a:solidFill>
                <a:latin typeface="Source Sans Pro"/>
                <a:cs typeface="Source Sans Pro"/>
              </a:rPr>
              <a:t>.1%</a:t>
            </a:r>
            <a:r>
              <a:rPr sz="1800" spc="-15" dirty="0">
                <a:solidFill>
                  <a:srgbClr val="5B1500"/>
                </a:solidFill>
                <a:latin typeface="Source Sans Pro"/>
                <a:cs typeface="Source Sans Pro"/>
              </a:rPr>
              <a:t> </a:t>
            </a:r>
            <a:r>
              <a:rPr sz="1800" dirty="0">
                <a:solidFill>
                  <a:srgbClr val="5B1500"/>
                </a:solidFill>
                <a:latin typeface="Source Sans Pro"/>
                <a:cs typeface="Source Sans Pro"/>
              </a:rPr>
              <a:t>of</a:t>
            </a:r>
            <a:r>
              <a:rPr sz="1800" spc="-15" dirty="0">
                <a:solidFill>
                  <a:srgbClr val="5B1500"/>
                </a:solidFill>
                <a:latin typeface="Source Sans Pro"/>
                <a:cs typeface="Source Sans Pro"/>
              </a:rPr>
              <a:t> </a:t>
            </a:r>
            <a:r>
              <a:rPr sz="1800" dirty="0">
                <a:solidFill>
                  <a:srgbClr val="5B1500"/>
                </a:solidFill>
                <a:latin typeface="Source Sans Pro"/>
                <a:cs typeface="Source Sans Pro"/>
              </a:rPr>
              <a:t>residents</a:t>
            </a:r>
            <a:r>
              <a:rPr sz="1800" spc="-11" dirty="0">
                <a:solidFill>
                  <a:srgbClr val="5B1500"/>
                </a:solidFill>
                <a:latin typeface="Source Sans Pro"/>
                <a:cs typeface="Source Sans Pro"/>
              </a:rPr>
              <a:t> </a:t>
            </a:r>
            <a:r>
              <a:rPr sz="1800" dirty="0">
                <a:solidFill>
                  <a:srgbClr val="5B1500"/>
                </a:solidFill>
                <a:latin typeface="Source Sans Pro"/>
                <a:cs typeface="Source Sans Pro"/>
              </a:rPr>
              <a:t>hold</a:t>
            </a:r>
            <a:r>
              <a:rPr sz="1800" spc="-34" dirty="0">
                <a:solidFill>
                  <a:srgbClr val="5B1500"/>
                </a:solidFill>
                <a:latin typeface="Source Sans Pro"/>
                <a:cs typeface="Source Sans Pro"/>
              </a:rPr>
              <a:t> </a:t>
            </a:r>
            <a:r>
              <a:rPr sz="1800" dirty="0">
                <a:solidFill>
                  <a:srgbClr val="5B1500"/>
                </a:solidFill>
                <a:latin typeface="Source Sans Pro"/>
                <a:cs typeface="Source Sans Pro"/>
              </a:rPr>
              <a:t>71%</a:t>
            </a:r>
            <a:r>
              <a:rPr sz="1800" spc="-15" dirty="0">
                <a:solidFill>
                  <a:srgbClr val="5B1500"/>
                </a:solidFill>
                <a:latin typeface="Source Sans Pro"/>
                <a:cs typeface="Source Sans Pro"/>
              </a:rPr>
              <a:t> </a:t>
            </a:r>
            <a:r>
              <a:rPr sz="1800" dirty="0">
                <a:solidFill>
                  <a:srgbClr val="5B1500"/>
                </a:solidFill>
                <a:latin typeface="Source Sans Pro"/>
                <a:cs typeface="Source Sans Pro"/>
              </a:rPr>
              <a:t>of</a:t>
            </a:r>
            <a:r>
              <a:rPr sz="1800" spc="-15" dirty="0">
                <a:solidFill>
                  <a:srgbClr val="5B1500"/>
                </a:solidFill>
                <a:latin typeface="Source Sans Pro"/>
                <a:cs typeface="Source Sans Pro"/>
              </a:rPr>
              <a:t> </a:t>
            </a:r>
            <a:r>
              <a:rPr sz="1800" dirty="0">
                <a:solidFill>
                  <a:srgbClr val="5B1500"/>
                </a:solidFill>
                <a:latin typeface="Source Sans Pro"/>
                <a:cs typeface="Source Sans Pro"/>
              </a:rPr>
              <a:t>the</a:t>
            </a:r>
            <a:r>
              <a:rPr sz="1800" spc="-41" dirty="0">
                <a:solidFill>
                  <a:srgbClr val="5B1500"/>
                </a:solidFill>
                <a:latin typeface="Source Sans Pro"/>
                <a:cs typeface="Source Sans Pro"/>
              </a:rPr>
              <a:t> </a:t>
            </a:r>
            <a:r>
              <a:rPr sz="1800" dirty="0">
                <a:solidFill>
                  <a:srgbClr val="5B1500"/>
                </a:solidFill>
                <a:latin typeface="Source Sans Pro"/>
                <a:cs typeface="Source Sans Pro"/>
              </a:rPr>
              <a:t>tech</a:t>
            </a:r>
            <a:r>
              <a:rPr sz="1800" spc="-68" dirty="0">
                <a:solidFill>
                  <a:srgbClr val="5B1500"/>
                </a:solidFill>
                <a:latin typeface="Source Sans Pro"/>
                <a:cs typeface="Source Sans Pro"/>
              </a:rPr>
              <a:t> </a:t>
            </a:r>
            <a:r>
              <a:rPr sz="1800" dirty="0">
                <a:solidFill>
                  <a:srgbClr val="5B1500"/>
                </a:solidFill>
                <a:latin typeface="Source Sans Pro"/>
                <a:cs typeface="Source Sans Pro"/>
              </a:rPr>
              <a:t>hub’s</a:t>
            </a:r>
            <a:r>
              <a:rPr sz="1800" spc="-64" dirty="0">
                <a:solidFill>
                  <a:srgbClr val="5B1500"/>
                </a:solidFill>
                <a:latin typeface="Source Sans Pro"/>
                <a:cs typeface="Source Sans Pro"/>
              </a:rPr>
              <a:t> </a:t>
            </a:r>
            <a:r>
              <a:rPr sz="1800" spc="-8" dirty="0">
                <a:solidFill>
                  <a:srgbClr val="5B1500"/>
                </a:solidFill>
                <a:latin typeface="Source Sans Pro"/>
                <a:cs typeface="Source Sans Pro"/>
              </a:rPr>
              <a:t>wealth.</a:t>
            </a:r>
            <a:endParaRPr sz="1800">
              <a:solidFill>
                <a:sysClr val="windowText" lastClr="000000"/>
              </a:solidFill>
              <a:latin typeface="Source Sans Pro"/>
              <a:cs typeface="Source Sans Pro"/>
            </a:endParaRPr>
          </a:p>
          <a:p>
            <a:pPr marL="180022" indent="-170497" defTabSz="685800">
              <a:lnSpc>
                <a:spcPts val="2036"/>
              </a:lnSpc>
              <a:spcBef>
                <a:spcPts val="713"/>
              </a:spcBef>
              <a:buClrTx/>
              <a:buFont typeface="Arial"/>
              <a:buChar char="•"/>
              <a:tabLst>
                <a:tab pos="180022" algn="l"/>
              </a:tabLst>
            </a:pPr>
            <a:r>
              <a:rPr sz="1800" dirty="0">
                <a:solidFill>
                  <a:srgbClr val="5B1500"/>
                </a:solidFill>
                <a:latin typeface="Source Sans Pro"/>
                <a:cs typeface="Source Sans Pro"/>
              </a:rPr>
              <a:t>Cost</a:t>
            </a:r>
            <a:r>
              <a:rPr sz="1800" spc="-34" dirty="0">
                <a:solidFill>
                  <a:srgbClr val="5B1500"/>
                </a:solidFill>
                <a:latin typeface="Source Sans Pro"/>
                <a:cs typeface="Source Sans Pro"/>
              </a:rPr>
              <a:t> </a:t>
            </a:r>
            <a:r>
              <a:rPr sz="1800" dirty="0">
                <a:solidFill>
                  <a:srgbClr val="5B1500"/>
                </a:solidFill>
                <a:latin typeface="Source Sans Pro"/>
                <a:cs typeface="Source Sans Pro"/>
              </a:rPr>
              <a:t>of</a:t>
            </a:r>
            <a:r>
              <a:rPr sz="1800" spc="-53" dirty="0">
                <a:solidFill>
                  <a:srgbClr val="5B1500"/>
                </a:solidFill>
                <a:latin typeface="Source Sans Pro"/>
                <a:cs typeface="Source Sans Pro"/>
              </a:rPr>
              <a:t> </a:t>
            </a:r>
            <a:r>
              <a:rPr sz="1800" dirty="0">
                <a:solidFill>
                  <a:srgbClr val="5B1500"/>
                </a:solidFill>
                <a:latin typeface="Source Sans Pro"/>
                <a:cs typeface="Source Sans Pro"/>
              </a:rPr>
              <a:t>living</a:t>
            </a:r>
            <a:r>
              <a:rPr sz="1800" spc="-45" dirty="0">
                <a:solidFill>
                  <a:srgbClr val="5B1500"/>
                </a:solidFill>
                <a:latin typeface="Source Sans Pro"/>
                <a:cs typeface="Source Sans Pro"/>
              </a:rPr>
              <a:t> </a:t>
            </a:r>
            <a:r>
              <a:rPr sz="1800" dirty="0">
                <a:solidFill>
                  <a:srgbClr val="5B1500"/>
                </a:solidFill>
                <a:latin typeface="Source Sans Pro"/>
                <a:cs typeface="Source Sans Pro"/>
              </a:rPr>
              <a:t>has</a:t>
            </a:r>
            <a:r>
              <a:rPr sz="1800" spc="-60" dirty="0">
                <a:solidFill>
                  <a:srgbClr val="5B1500"/>
                </a:solidFill>
                <a:latin typeface="Source Sans Pro"/>
                <a:cs typeface="Source Sans Pro"/>
              </a:rPr>
              <a:t> </a:t>
            </a:r>
            <a:r>
              <a:rPr sz="1800" dirty="0">
                <a:solidFill>
                  <a:srgbClr val="5B1500"/>
                </a:solidFill>
                <a:latin typeface="Source Sans Pro"/>
                <a:cs typeface="Source Sans Pro"/>
              </a:rPr>
              <a:t>risen.</a:t>
            </a:r>
            <a:r>
              <a:rPr sz="1800" spc="-34" dirty="0">
                <a:solidFill>
                  <a:srgbClr val="5B1500"/>
                </a:solidFill>
                <a:latin typeface="Source Sans Pro"/>
                <a:cs typeface="Source Sans Pro"/>
              </a:rPr>
              <a:t> </a:t>
            </a:r>
            <a:r>
              <a:rPr sz="1800" dirty="0">
                <a:solidFill>
                  <a:srgbClr val="5B1500"/>
                </a:solidFill>
                <a:latin typeface="Source Sans Pro"/>
                <a:cs typeface="Source Sans Pro"/>
              </a:rPr>
              <a:t>Renters</a:t>
            </a:r>
            <a:r>
              <a:rPr sz="1800" spc="-60" dirty="0">
                <a:solidFill>
                  <a:srgbClr val="5B1500"/>
                </a:solidFill>
                <a:latin typeface="Source Sans Pro"/>
                <a:cs typeface="Source Sans Pro"/>
              </a:rPr>
              <a:t> </a:t>
            </a:r>
            <a:r>
              <a:rPr sz="1800" dirty="0">
                <a:solidFill>
                  <a:srgbClr val="5B1500"/>
                </a:solidFill>
                <a:latin typeface="Source Sans Pro"/>
                <a:cs typeface="Source Sans Pro"/>
              </a:rPr>
              <a:t>must</a:t>
            </a:r>
            <a:r>
              <a:rPr sz="1800" spc="26" dirty="0">
                <a:solidFill>
                  <a:srgbClr val="5B1500"/>
                </a:solidFill>
                <a:latin typeface="Source Sans Pro"/>
                <a:cs typeface="Source Sans Pro"/>
              </a:rPr>
              <a:t> </a:t>
            </a:r>
            <a:r>
              <a:rPr sz="1800" dirty="0">
                <a:solidFill>
                  <a:srgbClr val="5B1500"/>
                </a:solidFill>
                <a:latin typeface="Source Sans Pro"/>
                <a:cs typeface="Source Sans Pro"/>
              </a:rPr>
              <a:t>earn</a:t>
            </a:r>
            <a:r>
              <a:rPr sz="1800" spc="-8" dirty="0">
                <a:solidFill>
                  <a:srgbClr val="5B1500"/>
                </a:solidFill>
                <a:latin typeface="Source Sans Pro"/>
                <a:cs typeface="Source Sans Pro"/>
              </a:rPr>
              <a:t> </a:t>
            </a:r>
            <a:r>
              <a:rPr sz="1800" dirty="0">
                <a:solidFill>
                  <a:srgbClr val="5B1500"/>
                </a:solidFill>
                <a:latin typeface="Source Sans Pro"/>
                <a:cs typeface="Source Sans Pro"/>
              </a:rPr>
              <a:t>$136,532</a:t>
            </a:r>
            <a:r>
              <a:rPr sz="1800" spc="-34" dirty="0">
                <a:solidFill>
                  <a:srgbClr val="5B1500"/>
                </a:solidFill>
                <a:latin typeface="Source Sans Pro"/>
                <a:cs typeface="Source Sans Pro"/>
              </a:rPr>
              <a:t> </a:t>
            </a:r>
            <a:r>
              <a:rPr sz="1800" dirty="0">
                <a:solidFill>
                  <a:srgbClr val="5B1500"/>
                </a:solidFill>
                <a:latin typeface="Source Sans Pro"/>
                <a:cs typeface="Source Sans Pro"/>
              </a:rPr>
              <a:t>to</a:t>
            </a:r>
            <a:r>
              <a:rPr sz="1800" spc="-56" dirty="0">
                <a:solidFill>
                  <a:srgbClr val="5B1500"/>
                </a:solidFill>
                <a:latin typeface="Source Sans Pro"/>
                <a:cs typeface="Source Sans Pro"/>
              </a:rPr>
              <a:t> </a:t>
            </a:r>
            <a:r>
              <a:rPr sz="1800" spc="-8" dirty="0">
                <a:solidFill>
                  <a:srgbClr val="5B1500"/>
                </a:solidFill>
                <a:latin typeface="Source Sans Pro"/>
                <a:cs typeface="Source Sans Pro"/>
              </a:rPr>
              <a:t>afford</a:t>
            </a:r>
            <a:endParaRPr sz="1800">
              <a:solidFill>
                <a:sysClr val="windowText" lastClr="000000"/>
              </a:solidFill>
              <a:latin typeface="Source Sans Pro"/>
              <a:cs typeface="Source Sans Pro"/>
            </a:endParaRPr>
          </a:p>
          <a:p>
            <a:pPr marL="180975" defTabSz="685800">
              <a:lnSpc>
                <a:spcPts val="2036"/>
              </a:lnSpc>
              <a:buClrTx/>
            </a:pPr>
            <a:r>
              <a:rPr sz="1800" dirty="0">
                <a:solidFill>
                  <a:srgbClr val="5B1500"/>
                </a:solidFill>
                <a:latin typeface="Source Sans Pro"/>
                <a:cs typeface="Source Sans Pro"/>
              </a:rPr>
              <a:t>an</a:t>
            </a:r>
            <a:r>
              <a:rPr sz="1800" spc="-23" dirty="0">
                <a:solidFill>
                  <a:srgbClr val="5B1500"/>
                </a:solidFill>
                <a:latin typeface="Source Sans Pro"/>
                <a:cs typeface="Source Sans Pro"/>
              </a:rPr>
              <a:t> </a:t>
            </a:r>
            <a:r>
              <a:rPr sz="1800" spc="-8" dirty="0">
                <a:solidFill>
                  <a:srgbClr val="5B1500"/>
                </a:solidFill>
                <a:latin typeface="Source Sans Pro"/>
                <a:cs typeface="Source Sans Pro"/>
              </a:rPr>
              <a:t>apartment.</a:t>
            </a:r>
            <a:endParaRPr sz="1800">
              <a:solidFill>
                <a:sysClr val="windowText" lastClr="000000"/>
              </a:solidFill>
              <a:latin typeface="Source Sans Pro"/>
              <a:cs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12192000" cy="6858000"/>
          </a:xfrm>
        </p:grpSpPr>
        <p:pic>
          <p:nvPicPr>
            <p:cNvPr id="3" name="object 3"/>
            <p:cNvPicPr/>
            <p:nvPr/>
          </p:nvPicPr>
          <p:blipFill>
            <a:blip r:embed="rId2" cstate="print"/>
            <a:stretch>
              <a:fillRect/>
            </a:stretch>
          </p:blipFill>
          <p:spPr>
            <a:xfrm>
              <a:off x="5019840" y="0"/>
              <a:ext cx="6515099" cy="6857999"/>
            </a:xfrm>
            <a:prstGeom prst="rect">
              <a:avLst/>
            </a:prstGeom>
          </p:spPr>
        </p:pic>
        <p:sp>
          <p:nvSpPr>
            <p:cNvPr id="4" name="object 4"/>
            <p:cNvSpPr/>
            <p:nvPr/>
          </p:nvSpPr>
          <p:spPr>
            <a:xfrm>
              <a:off x="0" y="6675119"/>
              <a:ext cx="12192000" cy="182880"/>
            </a:xfrm>
            <a:custGeom>
              <a:avLst/>
              <a:gdLst/>
              <a:ahLst/>
              <a:cxnLst/>
              <a:rect l="l" t="t" r="r" b="b"/>
              <a:pathLst>
                <a:path w="12192000" h="182879">
                  <a:moveTo>
                    <a:pt x="12192000" y="0"/>
                  </a:moveTo>
                  <a:lnTo>
                    <a:pt x="0" y="0"/>
                  </a:lnTo>
                  <a:lnTo>
                    <a:pt x="0" y="182879"/>
                  </a:lnTo>
                  <a:lnTo>
                    <a:pt x="12192000" y="182879"/>
                  </a:lnTo>
                  <a:lnTo>
                    <a:pt x="12192000" y="0"/>
                  </a:lnTo>
                  <a:close/>
                </a:path>
              </a:pathLst>
            </a:custGeom>
            <a:solidFill>
              <a:srgbClr val="F4C322"/>
            </a:solidFill>
          </p:spPr>
          <p:txBody>
            <a:bodyPr wrap="square" lIns="0" tIns="0" rIns="0" bIns="0" rtlCol="0"/>
            <a:lstStyle/>
            <a:p>
              <a:pPr defTabSz="685800">
                <a:buClrTx/>
              </a:pPr>
              <a:endParaRPr sz="1350">
                <a:solidFill>
                  <a:sysClr val="windowText" lastClr="000000"/>
                </a:solidFill>
              </a:endParaRPr>
            </a:p>
          </p:txBody>
        </p:sp>
        <p:sp>
          <p:nvSpPr>
            <p:cNvPr id="5" name="object 5"/>
            <p:cNvSpPr/>
            <p:nvPr/>
          </p:nvSpPr>
          <p:spPr>
            <a:xfrm>
              <a:off x="10890644" y="5239753"/>
              <a:ext cx="1031875" cy="1320800"/>
            </a:xfrm>
            <a:custGeom>
              <a:avLst/>
              <a:gdLst/>
              <a:ahLst/>
              <a:cxnLst/>
              <a:rect l="l" t="t" r="r" b="b"/>
              <a:pathLst>
                <a:path w="1031875" h="1320800">
                  <a:moveTo>
                    <a:pt x="24358" y="152400"/>
                  </a:moveTo>
                  <a:lnTo>
                    <a:pt x="20815" y="152400"/>
                  </a:lnTo>
                  <a:lnTo>
                    <a:pt x="20853" y="152857"/>
                  </a:lnTo>
                  <a:lnTo>
                    <a:pt x="21666" y="165100"/>
                  </a:lnTo>
                  <a:lnTo>
                    <a:pt x="24345" y="152857"/>
                  </a:lnTo>
                  <a:lnTo>
                    <a:pt x="24358" y="152400"/>
                  </a:lnTo>
                  <a:close/>
                </a:path>
                <a:path w="1031875" h="1320800">
                  <a:moveTo>
                    <a:pt x="112242" y="533400"/>
                  </a:moveTo>
                  <a:lnTo>
                    <a:pt x="109042" y="533400"/>
                  </a:lnTo>
                  <a:lnTo>
                    <a:pt x="106845" y="546100"/>
                  </a:lnTo>
                  <a:lnTo>
                    <a:pt x="110896" y="546100"/>
                  </a:lnTo>
                  <a:lnTo>
                    <a:pt x="112242" y="533400"/>
                  </a:lnTo>
                  <a:close/>
                </a:path>
                <a:path w="1031875" h="1320800">
                  <a:moveTo>
                    <a:pt x="163055" y="558800"/>
                  </a:moveTo>
                  <a:lnTo>
                    <a:pt x="161950" y="558800"/>
                  </a:lnTo>
                  <a:lnTo>
                    <a:pt x="163055" y="571500"/>
                  </a:lnTo>
                  <a:lnTo>
                    <a:pt x="163055" y="558800"/>
                  </a:lnTo>
                  <a:close/>
                </a:path>
                <a:path w="1031875" h="1320800">
                  <a:moveTo>
                    <a:pt x="579374" y="1154455"/>
                  </a:moveTo>
                  <a:lnTo>
                    <a:pt x="579120" y="1153185"/>
                  </a:lnTo>
                  <a:lnTo>
                    <a:pt x="578612" y="1153350"/>
                  </a:lnTo>
                  <a:lnTo>
                    <a:pt x="577519" y="1153693"/>
                  </a:lnTo>
                  <a:lnTo>
                    <a:pt x="577011" y="1153858"/>
                  </a:lnTo>
                  <a:lnTo>
                    <a:pt x="576503" y="1154112"/>
                  </a:lnTo>
                  <a:lnTo>
                    <a:pt x="576008" y="1154112"/>
                  </a:lnTo>
                  <a:lnTo>
                    <a:pt x="574573" y="1155458"/>
                  </a:lnTo>
                  <a:lnTo>
                    <a:pt x="574154" y="1156474"/>
                  </a:lnTo>
                  <a:lnTo>
                    <a:pt x="574319" y="1157909"/>
                  </a:lnTo>
                  <a:lnTo>
                    <a:pt x="574738" y="1157566"/>
                  </a:lnTo>
                  <a:lnTo>
                    <a:pt x="575754" y="1157147"/>
                  </a:lnTo>
                  <a:lnTo>
                    <a:pt x="576249" y="1156982"/>
                  </a:lnTo>
                  <a:lnTo>
                    <a:pt x="576008" y="1155636"/>
                  </a:lnTo>
                  <a:lnTo>
                    <a:pt x="576592" y="1155204"/>
                  </a:lnTo>
                  <a:lnTo>
                    <a:pt x="577011" y="1157312"/>
                  </a:lnTo>
                  <a:lnTo>
                    <a:pt x="575322" y="1157909"/>
                  </a:lnTo>
                  <a:lnTo>
                    <a:pt x="575081" y="1158494"/>
                  </a:lnTo>
                  <a:lnTo>
                    <a:pt x="575411" y="1159929"/>
                  </a:lnTo>
                  <a:lnTo>
                    <a:pt x="575411" y="1159675"/>
                  </a:lnTo>
                  <a:lnTo>
                    <a:pt x="576757" y="1159929"/>
                  </a:lnTo>
                  <a:lnTo>
                    <a:pt x="576338" y="1158748"/>
                  </a:lnTo>
                  <a:lnTo>
                    <a:pt x="577850" y="1158240"/>
                  </a:lnTo>
                  <a:lnTo>
                    <a:pt x="577176" y="1155128"/>
                  </a:lnTo>
                  <a:lnTo>
                    <a:pt x="579374" y="1154455"/>
                  </a:lnTo>
                  <a:close/>
                </a:path>
                <a:path w="1031875" h="1320800">
                  <a:moveTo>
                    <a:pt x="1031354" y="1092200"/>
                  </a:moveTo>
                  <a:lnTo>
                    <a:pt x="1030681" y="1079500"/>
                  </a:lnTo>
                  <a:lnTo>
                    <a:pt x="1023264" y="1079500"/>
                  </a:lnTo>
                  <a:lnTo>
                    <a:pt x="1014158" y="1066800"/>
                  </a:lnTo>
                  <a:lnTo>
                    <a:pt x="1003719" y="1066800"/>
                  </a:lnTo>
                  <a:lnTo>
                    <a:pt x="1003719" y="1054100"/>
                  </a:lnTo>
                  <a:lnTo>
                    <a:pt x="1001610" y="1054100"/>
                  </a:lnTo>
                  <a:lnTo>
                    <a:pt x="1000175" y="1041400"/>
                  </a:lnTo>
                  <a:lnTo>
                    <a:pt x="997902" y="1041400"/>
                  </a:lnTo>
                  <a:lnTo>
                    <a:pt x="990904" y="1028700"/>
                  </a:lnTo>
                  <a:lnTo>
                    <a:pt x="987958" y="1028700"/>
                  </a:lnTo>
                  <a:lnTo>
                    <a:pt x="985685" y="1016000"/>
                  </a:lnTo>
                  <a:lnTo>
                    <a:pt x="982649" y="1016000"/>
                  </a:lnTo>
                  <a:lnTo>
                    <a:pt x="980211" y="1003300"/>
                  </a:lnTo>
                  <a:lnTo>
                    <a:pt x="977760" y="1003300"/>
                  </a:lnTo>
                  <a:lnTo>
                    <a:pt x="976668" y="990600"/>
                  </a:lnTo>
                  <a:lnTo>
                    <a:pt x="957021" y="965200"/>
                  </a:lnTo>
                  <a:lnTo>
                    <a:pt x="936523" y="952500"/>
                  </a:lnTo>
                  <a:lnTo>
                    <a:pt x="916139" y="927100"/>
                  </a:lnTo>
                  <a:lnTo>
                    <a:pt x="896874" y="914400"/>
                  </a:lnTo>
                  <a:lnTo>
                    <a:pt x="757059" y="762000"/>
                  </a:lnTo>
                  <a:lnTo>
                    <a:pt x="722122" y="736600"/>
                  </a:lnTo>
                  <a:lnTo>
                    <a:pt x="687146" y="698500"/>
                  </a:lnTo>
                  <a:lnTo>
                    <a:pt x="654392" y="660400"/>
                  </a:lnTo>
                  <a:lnTo>
                    <a:pt x="621017" y="622300"/>
                  </a:lnTo>
                  <a:lnTo>
                    <a:pt x="587298" y="596900"/>
                  </a:lnTo>
                  <a:lnTo>
                    <a:pt x="519887" y="520700"/>
                  </a:lnTo>
                  <a:lnTo>
                    <a:pt x="507517" y="508000"/>
                  </a:lnTo>
                  <a:lnTo>
                    <a:pt x="481317" y="482600"/>
                  </a:lnTo>
                  <a:lnTo>
                    <a:pt x="462889" y="469900"/>
                  </a:lnTo>
                  <a:lnTo>
                    <a:pt x="439508" y="444500"/>
                  </a:lnTo>
                  <a:lnTo>
                    <a:pt x="428472" y="431800"/>
                  </a:lnTo>
                  <a:lnTo>
                    <a:pt x="429145" y="419100"/>
                  </a:lnTo>
                  <a:lnTo>
                    <a:pt x="430479" y="406400"/>
                  </a:lnTo>
                  <a:lnTo>
                    <a:pt x="431165" y="393700"/>
                  </a:lnTo>
                  <a:lnTo>
                    <a:pt x="437832" y="279400"/>
                  </a:lnTo>
                  <a:lnTo>
                    <a:pt x="453834" y="25400"/>
                  </a:lnTo>
                  <a:lnTo>
                    <a:pt x="337883" y="25400"/>
                  </a:lnTo>
                  <a:lnTo>
                    <a:pt x="306971" y="15138"/>
                  </a:lnTo>
                  <a:lnTo>
                    <a:pt x="306971" y="914400"/>
                  </a:lnTo>
                  <a:lnTo>
                    <a:pt x="306793" y="927100"/>
                  </a:lnTo>
                  <a:lnTo>
                    <a:pt x="305447" y="927100"/>
                  </a:lnTo>
                  <a:lnTo>
                    <a:pt x="305028" y="914400"/>
                  </a:lnTo>
                  <a:lnTo>
                    <a:pt x="306971" y="914400"/>
                  </a:lnTo>
                  <a:lnTo>
                    <a:pt x="306971" y="15138"/>
                  </a:lnTo>
                  <a:lnTo>
                    <a:pt x="299631" y="12700"/>
                  </a:lnTo>
                  <a:lnTo>
                    <a:pt x="268960" y="12700"/>
                  </a:lnTo>
                  <a:lnTo>
                    <a:pt x="268960" y="558800"/>
                  </a:lnTo>
                  <a:lnTo>
                    <a:pt x="266687" y="558800"/>
                  </a:lnTo>
                  <a:lnTo>
                    <a:pt x="264668" y="546100"/>
                  </a:lnTo>
                  <a:lnTo>
                    <a:pt x="268376" y="546100"/>
                  </a:lnTo>
                  <a:lnTo>
                    <a:pt x="268960" y="558800"/>
                  </a:lnTo>
                  <a:lnTo>
                    <a:pt x="268960" y="12700"/>
                  </a:lnTo>
                  <a:lnTo>
                    <a:pt x="254469" y="12700"/>
                  </a:lnTo>
                  <a:lnTo>
                    <a:pt x="254469" y="546100"/>
                  </a:lnTo>
                  <a:lnTo>
                    <a:pt x="253707" y="558800"/>
                  </a:lnTo>
                  <a:lnTo>
                    <a:pt x="252958" y="546100"/>
                  </a:lnTo>
                  <a:lnTo>
                    <a:pt x="254469" y="546100"/>
                  </a:lnTo>
                  <a:lnTo>
                    <a:pt x="254469" y="12700"/>
                  </a:lnTo>
                  <a:lnTo>
                    <a:pt x="246214" y="12700"/>
                  </a:lnTo>
                  <a:lnTo>
                    <a:pt x="246214" y="533400"/>
                  </a:lnTo>
                  <a:lnTo>
                    <a:pt x="244449" y="546100"/>
                  </a:lnTo>
                  <a:lnTo>
                    <a:pt x="245795" y="546100"/>
                  </a:lnTo>
                  <a:lnTo>
                    <a:pt x="244779" y="558800"/>
                  </a:lnTo>
                  <a:lnTo>
                    <a:pt x="242849" y="558800"/>
                  </a:lnTo>
                  <a:lnTo>
                    <a:pt x="240233" y="546100"/>
                  </a:lnTo>
                  <a:lnTo>
                    <a:pt x="239979" y="546100"/>
                  </a:lnTo>
                  <a:lnTo>
                    <a:pt x="242506" y="533400"/>
                  </a:lnTo>
                  <a:lnTo>
                    <a:pt x="246214" y="533400"/>
                  </a:lnTo>
                  <a:lnTo>
                    <a:pt x="246214" y="12700"/>
                  </a:lnTo>
                  <a:lnTo>
                    <a:pt x="214871" y="12700"/>
                  </a:lnTo>
                  <a:lnTo>
                    <a:pt x="214871" y="546100"/>
                  </a:lnTo>
                  <a:lnTo>
                    <a:pt x="200380" y="546100"/>
                  </a:lnTo>
                  <a:lnTo>
                    <a:pt x="203581" y="533400"/>
                  </a:lnTo>
                  <a:lnTo>
                    <a:pt x="212763" y="533400"/>
                  </a:lnTo>
                  <a:lnTo>
                    <a:pt x="214871" y="546100"/>
                  </a:lnTo>
                  <a:lnTo>
                    <a:pt x="214871" y="12700"/>
                  </a:lnTo>
                  <a:lnTo>
                    <a:pt x="209778" y="12700"/>
                  </a:lnTo>
                  <a:lnTo>
                    <a:pt x="197091" y="9144"/>
                  </a:lnTo>
                  <a:lnTo>
                    <a:pt x="197091" y="622300"/>
                  </a:lnTo>
                  <a:lnTo>
                    <a:pt x="187655" y="622300"/>
                  </a:lnTo>
                  <a:lnTo>
                    <a:pt x="186728" y="609600"/>
                  </a:lnTo>
                  <a:lnTo>
                    <a:pt x="173494" y="609600"/>
                  </a:lnTo>
                  <a:lnTo>
                    <a:pt x="170294" y="596900"/>
                  </a:lnTo>
                  <a:lnTo>
                    <a:pt x="168109" y="596900"/>
                  </a:lnTo>
                  <a:lnTo>
                    <a:pt x="168109" y="584200"/>
                  </a:lnTo>
                  <a:lnTo>
                    <a:pt x="169964" y="584200"/>
                  </a:lnTo>
                  <a:lnTo>
                    <a:pt x="169456" y="571500"/>
                  </a:lnTo>
                  <a:lnTo>
                    <a:pt x="163055" y="571500"/>
                  </a:lnTo>
                  <a:lnTo>
                    <a:pt x="159842" y="571500"/>
                  </a:lnTo>
                  <a:lnTo>
                    <a:pt x="158915" y="558800"/>
                  </a:lnTo>
                  <a:lnTo>
                    <a:pt x="160604" y="558800"/>
                  </a:lnTo>
                  <a:lnTo>
                    <a:pt x="160858" y="546100"/>
                  </a:lnTo>
                  <a:lnTo>
                    <a:pt x="160439" y="546100"/>
                  </a:lnTo>
                  <a:lnTo>
                    <a:pt x="162369" y="533400"/>
                  </a:lnTo>
                  <a:lnTo>
                    <a:pt x="184873" y="533400"/>
                  </a:lnTo>
                  <a:lnTo>
                    <a:pt x="186055" y="546100"/>
                  </a:lnTo>
                  <a:lnTo>
                    <a:pt x="171132" y="546100"/>
                  </a:lnTo>
                  <a:lnTo>
                    <a:pt x="170713" y="558800"/>
                  </a:lnTo>
                  <a:lnTo>
                    <a:pt x="178892" y="558800"/>
                  </a:lnTo>
                  <a:lnTo>
                    <a:pt x="179057" y="571500"/>
                  </a:lnTo>
                  <a:lnTo>
                    <a:pt x="175514" y="571500"/>
                  </a:lnTo>
                  <a:lnTo>
                    <a:pt x="177711" y="584200"/>
                  </a:lnTo>
                  <a:lnTo>
                    <a:pt x="189001" y="584200"/>
                  </a:lnTo>
                  <a:lnTo>
                    <a:pt x="189255" y="596900"/>
                  </a:lnTo>
                  <a:lnTo>
                    <a:pt x="191947" y="596900"/>
                  </a:lnTo>
                  <a:lnTo>
                    <a:pt x="192366" y="609600"/>
                  </a:lnTo>
                  <a:lnTo>
                    <a:pt x="195580" y="609600"/>
                  </a:lnTo>
                  <a:lnTo>
                    <a:pt x="197091" y="622300"/>
                  </a:lnTo>
                  <a:lnTo>
                    <a:pt x="197091" y="9144"/>
                  </a:lnTo>
                  <a:lnTo>
                    <a:pt x="164617" y="0"/>
                  </a:lnTo>
                  <a:lnTo>
                    <a:pt x="160515" y="0"/>
                  </a:lnTo>
                  <a:lnTo>
                    <a:pt x="160515" y="533400"/>
                  </a:lnTo>
                  <a:lnTo>
                    <a:pt x="157568" y="520700"/>
                  </a:lnTo>
                  <a:lnTo>
                    <a:pt x="160515" y="533400"/>
                  </a:lnTo>
                  <a:lnTo>
                    <a:pt x="160515" y="0"/>
                  </a:lnTo>
                  <a:lnTo>
                    <a:pt x="39687" y="0"/>
                  </a:lnTo>
                  <a:lnTo>
                    <a:pt x="38506" y="12700"/>
                  </a:lnTo>
                  <a:lnTo>
                    <a:pt x="35737" y="12700"/>
                  </a:lnTo>
                  <a:lnTo>
                    <a:pt x="34048" y="25400"/>
                  </a:lnTo>
                  <a:lnTo>
                    <a:pt x="41884" y="25400"/>
                  </a:lnTo>
                  <a:lnTo>
                    <a:pt x="42468" y="38100"/>
                  </a:lnTo>
                  <a:lnTo>
                    <a:pt x="43649" y="38100"/>
                  </a:lnTo>
                  <a:lnTo>
                    <a:pt x="44323" y="50800"/>
                  </a:lnTo>
                  <a:lnTo>
                    <a:pt x="48120" y="50800"/>
                  </a:lnTo>
                  <a:lnTo>
                    <a:pt x="46520" y="63500"/>
                  </a:lnTo>
                  <a:lnTo>
                    <a:pt x="46939" y="63500"/>
                  </a:lnTo>
                  <a:lnTo>
                    <a:pt x="47282" y="76200"/>
                  </a:lnTo>
                  <a:lnTo>
                    <a:pt x="44831" y="76200"/>
                  </a:lnTo>
                  <a:lnTo>
                    <a:pt x="43992" y="88900"/>
                  </a:lnTo>
                  <a:lnTo>
                    <a:pt x="40703" y="88900"/>
                  </a:lnTo>
                  <a:lnTo>
                    <a:pt x="39192" y="101600"/>
                  </a:lnTo>
                  <a:lnTo>
                    <a:pt x="36576" y="101600"/>
                  </a:lnTo>
                  <a:lnTo>
                    <a:pt x="35140" y="114300"/>
                  </a:lnTo>
                  <a:lnTo>
                    <a:pt x="33451" y="114300"/>
                  </a:lnTo>
                  <a:lnTo>
                    <a:pt x="33794" y="127000"/>
                  </a:lnTo>
                  <a:lnTo>
                    <a:pt x="34975" y="127000"/>
                  </a:lnTo>
                  <a:lnTo>
                    <a:pt x="34213" y="139700"/>
                  </a:lnTo>
                  <a:lnTo>
                    <a:pt x="29248" y="139700"/>
                  </a:lnTo>
                  <a:lnTo>
                    <a:pt x="27559" y="152400"/>
                  </a:lnTo>
                  <a:lnTo>
                    <a:pt x="24447" y="152400"/>
                  </a:lnTo>
                  <a:lnTo>
                    <a:pt x="24345" y="152857"/>
                  </a:lnTo>
                  <a:lnTo>
                    <a:pt x="23939" y="165100"/>
                  </a:lnTo>
                  <a:lnTo>
                    <a:pt x="21666" y="165100"/>
                  </a:lnTo>
                  <a:lnTo>
                    <a:pt x="14325" y="165100"/>
                  </a:lnTo>
                  <a:lnTo>
                    <a:pt x="12217" y="177800"/>
                  </a:lnTo>
                  <a:lnTo>
                    <a:pt x="5994" y="177800"/>
                  </a:lnTo>
                  <a:lnTo>
                    <a:pt x="4635" y="190500"/>
                  </a:lnTo>
                  <a:lnTo>
                    <a:pt x="2108" y="190500"/>
                  </a:lnTo>
                  <a:lnTo>
                    <a:pt x="0" y="203200"/>
                  </a:lnTo>
                  <a:lnTo>
                    <a:pt x="1854" y="203200"/>
                  </a:lnTo>
                  <a:lnTo>
                    <a:pt x="1524" y="215900"/>
                  </a:lnTo>
                  <a:lnTo>
                    <a:pt x="2197" y="215900"/>
                  </a:lnTo>
                  <a:lnTo>
                    <a:pt x="685" y="228600"/>
                  </a:lnTo>
                  <a:lnTo>
                    <a:pt x="4381" y="228600"/>
                  </a:lnTo>
                  <a:lnTo>
                    <a:pt x="10121" y="241300"/>
                  </a:lnTo>
                  <a:lnTo>
                    <a:pt x="20980" y="241300"/>
                  </a:lnTo>
                  <a:lnTo>
                    <a:pt x="23088" y="254000"/>
                  </a:lnTo>
                  <a:lnTo>
                    <a:pt x="28321" y="254000"/>
                  </a:lnTo>
                  <a:lnTo>
                    <a:pt x="29502" y="266700"/>
                  </a:lnTo>
                  <a:lnTo>
                    <a:pt x="34810" y="266700"/>
                  </a:lnTo>
                  <a:lnTo>
                    <a:pt x="36576" y="279400"/>
                  </a:lnTo>
                  <a:lnTo>
                    <a:pt x="43065" y="279400"/>
                  </a:lnTo>
                  <a:lnTo>
                    <a:pt x="45593" y="292100"/>
                  </a:lnTo>
                  <a:lnTo>
                    <a:pt x="46520" y="292100"/>
                  </a:lnTo>
                  <a:lnTo>
                    <a:pt x="46774" y="304800"/>
                  </a:lnTo>
                  <a:lnTo>
                    <a:pt x="49631" y="304800"/>
                  </a:lnTo>
                  <a:lnTo>
                    <a:pt x="49720" y="317500"/>
                  </a:lnTo>
                  <a:lnTo>
                    <a:pt x="49047" y="317500"/>
                  </a:lnTo>
                  <a:lnTo>
                    <a:pt x="50304" y="330200"/>
                  </a:lnTo>
                  <a:lnTo>
                    <a:pt x="46266" y="330200"/>
                  </a:lnTo>
                  <a:lnTo>
                    <a:pt x="43815" y="342900"/>
                  </a:lnTo>
                  <a:lnTo>
                    <a:pt x="43141" y="342900"/>
                  </a:lnTo>
                  <a:lnTo>
                    <a:pt x="41630" y="355600"/>
                  </a:lnTo>
                  <a:lnTo>
                    <a:pt x="43738" y="355600"/>
                  </a:lnTo>
                  <a:lnTo>
                    <a:pt x="42887" y="368300"/>
                  </a:lnTo>
                  <a:lnTo>
                    <a:pt x="45339" y="368300"/>
                  </a:lnTo>
                  <a:lnTo>
                    <a:pt x="48120" y="381000"/>
                  </a:lnTo>
                  <a:lnTo>
                    <a:pt x="49466" y="381000"/>
                  </a:lnTo>
                  <a:lnTo>
                    <a:pt x="49974" y="393700"/>
                  </a:lnTo>
                  <a:lnTo>
                    <a:pt x="51155" y="393700"/>
                  </a:lnTo>
                  <a:lnTo>
                    <a:pt x="50228" y="406400"/>
                  </a:lnTo>
                  <a:lnTo>
                    <a:pt x="47282" y="406400"/>
                  </a:lnTo>
                  <a:lnTo>
                    <a:pt x="48539" y="419100"/>
                  </a:lnTo>
                  <a:lnTo>
                    <a:pt x="55791" y="419100"/>
                  </a:lnTo>
                  <a:lnTo>
                    <a:pt x="57810" y="431800"/>
                  </a:lnTo>
                  <a:lnTo>
                    <a:pt x="64211" y="431800"/>
                  </a:lnTo>
                  <a:lnTo>
                    <a:pt x="67246" y="444500"/>
                  </a:lnTo>
                  <a:lnTo>
                    <a:pt x="74409" y="444500"/>
                  </a:lnTo>
                  <a:lnTo>
                    <a:pt x="75412" y="457200"/>
                  </a:lnTo>
                  <a:lnTo>
                    <a:pt x="81064" y="457200"/>
                  </a:lnTo>
                  <a:lnTo>
                    <a:pt x="83172" y="469900"/>
                  </a:lnTo>
                  <a:lnTo>
                    <a:pt x="96989" y="469900"/>
                  </a:lnTo>
                  <a:lnTo>
                    <a:pt x="100952" y="482600"/>
                  </a:lnTo>
                  <a:lnTo>
                    <a:pt x="104482" y="482600"/>
                  </a:lnTo>
                  <a:lnTo>
                    <a:pt x="105079" y="495300"/>
                  </a:lnTo>
                  <a:lnTo>
                    <a:pt x="104736" y="495300"/>
                  </a:lnTo>
                  <a:lnTo>
                    <a:pt x="105841" y="508000"/>
                  </a:lnTo>
                  <a:lnTo>
                    <a:pt x="106845" y="495300"/>
                  </a:lnTo>
                  <a:lnTo>
                    <a:pt x="109461" y="495300"/>
                  </a:lnTo>
                  <a:lnTo>
                    <a:pt x="112077" y="508000"/>
                  </a:lnTo>
                  <a:lnTo>
                    <a:pt x="117881" y="508000"/>
                  </a:lnTo>
                  <a:lnTo>
                    <a:pt x="122008" y="520700"/>
                  </a:lnTo>
                  <a:lnTo>
                    <a:pt x="125387" y="533400"/>
                  </a:lnTo>
                  <a:lnTo>
                    <a:pt x="122351" y="533400"/>
                  </a:lnTo>
                  <a:lnTo>
                    <a:pt x="121424" y="520700"/>
                  </a:lnTo>
                  <a:lnTo>
                    <a:pt x="115951" y="520700"/>
                  </a:lnTo>
                  <a:lnTo>
                    <a:pt x="113195" y="508482"/>
                  </a:lnTo>
                  <a:lnTo>
                    <a:pt x="113842" y="520700"/>
                  </a:lnTo>
                  <a:lnTo>
                    <a:pt x="115531" y="520700"/>
                  </a:lnTo>
                  <a:lnTo>
                    <a:pt x="113842" y="533400"/>
                  </a:lnTo>
                  <a:lnTo>
                    <a:pt x="118554" y="533400"/>
                  </a:lnTo>
                  <a:lnTo>
                    <a:pt x="125806" y="546100"/>
                  </a:lnTo>
                  <a:lnTo>
                    <a:pt x="130606" y="546100"/>
                  </a:lnTo>
                  <a:lnTo>
                    <a:pt x="132041" y="558800"/>
                  </a:lnTo>
                  <a:lnTo>
                    <a:pt x="149479" y="558800"/>
                  </a:lnTo>
                  <a:lnTo>
                    <a:pt x="150914" y="571500"/>
                  </a:lnTo>
                  <a:lnTo>
                    <a:pt x="156311" y="571500"/>
                  </a:lnTo>
                  <a:lnTo>
                    <a:pt x="156057" y="584200"/>
                  </a:lnTo>
                  <a:lnTo>
                    <a:pt x="156641" y="584200"/>
                  </a:lnTo>
                  <a:lnTo>
                    <a:pt x="157238" y="596900"/>
                  </a:lnTo>
                  <a:lnTo>
                    <a:pt x="153606" y="596900"/>
                  </a:lnTo>
                  <a:lnTo>
                    <a:pt x="153365" y="609600"/>
                  </a:lnTo>
                  <a:lnTo>
                    <a:pt x="158242" y="609600"/>
                  </a:lnTo>
                  <a:lnTo>
                    <a:pt x="159512" y="622300"/>
                  </a:lnTo>
                  <a:lnTo>
                    <a:pt x="160185" y="622300"/>
                  </a:lnTo>
                  <a:lnTo>
                    <a:pt x="162039" y="635000"/>
                  </a:lnTo>
                  <a:lnTo>
                    <a:pt x="162547" y="635000"/>
                  </a:lnTo>
                  <a:lnTo>
                    <a:pt x="161442" y="647700"/>
                  </a:lnTo>
                  <a:lnTo>
                    <a:pt x="160858" y="647700"/>
                  </a:lnTo>
                  <a:lnTo>
                    <a:pt x="160769" y="660400"/>
                  </a:lnTo>
                  <a:lnTo>
                    <a:pt x="167093" y="660400"/>
                  </a:lnTo>
                  <a:lnTo>
                    <a:pt x="166751" y="673100"/>
                  </a:lnTo>
                  <a:lnTo>
                    <a:pt x="167932" y="673100"/>
                  </a:lnTo>
                  <a:lnTo>
                    <a:pt x="170637" y="660400"/>
                  </a:lnTo>
                  <a:lnTo>
                    <a:pt x="171132" y="673100"/>
                  </a:lnTo>
                  <a:lnTo>
                    <a:pt x="177622" y="673100"/>
                  </a:lnTo>
                  <a:lnTo>
                    <a:pt x="178130" y="685800"/>
                  </a:lnTo>
                  <a:lnTo>
                    <a:pt x="192963" y="685800"/>
                  </a:lnTo>
                  <a:lnTo>
                    <a:pt x="194818" y="698500"/>
                  </a:lnTo>
                  <a:lnTo>
                    <a:pt x="195656" y="698500"/>
                  </a:lnTo>
                  <a:lnTo>
                    <a:pt x="197002" y="685800"/>
                  </a:lnTo>
                  <a:lnTo>
                    <a:pt x="198018" y="698500"/>
                  </a:lnTo>
                  <a:lnTo>
                    <a:pt x="198183" y="685800"/>
                  </a:lnTo>
                  <a:lnTo>
                    <a:pt x="202057" y="685800"/>
                  </a:lnTo>
                  <a:lnTo>
                    <a:pt x="203492" y="698500"/>
                  </a:lnTo>
                  <a:lnTo>
                    <a:pt x="204673" y="685800"/>
                  </a:lnTo>
                  <a:lnTo>
                    <a:pt x="210820" y="685800"/>
                  </a:lnTo>
                  <a:lnTo>
                    <a:pt x="215455" y="698500"/>
                  </a:lnTo>
                  <a:lnTo>
                    <a:pt x="218325" y="711200"/>
                  </a:lnTo>
                  <a:lnTo>
                    <a:pt x="220510" y="711200"/>
                  </a:lnTo>
                  <a:lnTo>
                    <a:pt x="219506" y="723900"/>
                  </a:lnTo>
                  <a:lnTo>
                    <a:pt x="217563" y="723900"/>
                  </a:lnTo>
                  <a:lnTo>
                    <a:pt x="217309" y="736600"/>
                  </a:lnTo>
                  <a:lnTo>
                    <a:pt x="198437" y="736600"/>
                  </a:lnTo>
                  <a:lnTo>
                    <a:pt x="198691" y="749300"/>
                  </a:lnTo>
                  <a:lnTo>
                    <a:pt x="201053" y="749300"/>
                  </a:lnTo>
                  <a:lnTo>
                    <a:pt x="201053" y="762000"/>
                  </a:lnTo>
                  <a:lnTo>
                    <a:pt x="204000" y="762000"/>
                  </a:lnTo>
                  <a:lnTo>
                    <a:pt x="204165" y="774700"/>
                  </a:lnTo>
                  <a:lnTo>
                    <a:pt x="203911" y="774700"/>
                  </a:lnTo>
                  <a:lnTo>
                    <a:pt x="205854" y="787400"/>
                  </a:lnTo>
                  <a:lnTo>
                    <a:pt x="215633" y="787400"/>
                  </a:lnTo>
                  <a:lnTo>
                    <a:pt x="218414" y="800100"/>
                  </a:lnTo>
                  <a:lnTo>
                    <a:pt x="227926" y="800100"/>
                  </a:lnTo>
                  <a:lnTo>
                    <a:pt x="229362" y="812800"/>
                  </a:lnTo>
                  <a:lnTo>
                    <a:pt x="234327" y="812800"/>
                  </a:lnTo>
                  <a:lnTo>
                    <a:pt x="235597" y="825500"/>
                  </a:lnTo>
                  <a:lnTo>
                    <a:pt x="244106" y="825500"/>
                  </a:lnTo>
                  <a:lnTo>
                    <a:pt x="244614" y="838200"/>
                  </a:lnTo>
                  <a:lnTo>
                    <a:pt x="248069" y="838200"/>
                  </a:lnTo>
                  <a:lnTo>
                    <a:pt x="249758" y="850900"/>
                  </a:lnTo>
                  <a:lnTo>
                    <a:pt x="258432" y="850900"/>
                  </a:lnTo>
                  <a:lnTo>
                    <a:pt x="259702" y="863600"/>
                  </a:lnTo>
                  <a:lnTo>
                    <a:pt x="262470" y="863600"/>
                  </a:lnTo>
                  <a:lnTo>
                    <a:pt x="262305" y="876300"/>
                  </a:lnTo>
                  <a:lnTo>
                    <a:pt x="278485" y="876300"/>
                  </a:lnTo>
                  <a:lnTo>
                    <a:pt x="281101" y="889000"/>
                  </a:lnTo>
                  <a:lnTo>
                    <a:pt x="285902" y="889000"/>
                  </a:lnTo>
                  <a:lnTo>
                    <a:pt x="287413" y="901700"/>
                  </a:lnTo>
                  <a:lnTo>
                    <a:pt x="303758" y="901700"/>
                  </a:lnTo>
                  <a:lnTo>
                    <a:pt x="304520" y="914400"/>
                  </a:lnTo>
                  <a:lnTo>
                    <a:pt x="304190" y="914400"/>
                  </a:lnTo>
                  <a:lnTo>
                    <a:pt x="301663" y="927100"/>
                  </a:lnTo>
                  <a:lnTo>
                    <a:pt x="301485" y="927100"/>
                  </a:lnTo>
                  <a:lnTo>
                    <a:pt x="302158" y="939800"/>
                  </a:lnTo>
                  <a:lnTo>
                    <a:pt x="325081" y="939800"/>
                  </a:lnTo>
                  <a:lnTo>
                    <a:pt x="325424" y="952500"/>
                  </a:lnTo>
                  <a:lnTo>
                    <a:pt x="327101" y="952500"/>
                  </a:lnTo>
                  <a:lnTo>
                    <a:pt x="325577" y="965200"/>
                  </a:lnTo>
                  <a:lnTo>
                    <a:pt x="323342" y="977900"/>
                  </a:lnTo>
                  <a:lnTo>
                    <a:pt x="326428" y="977900"/>
                  </a:lnTo>
                  <a:lnTo>
                    <a:pt x="327025" y="990600"/>
                  </a:lnTo>
                  <a:lnTo>
                    <a:pt x="324408" y="990600"/>
                  </a:lnTo>
                  <a:lnTo>
                    <a:pt x="323392" y="1003300"/>
                  </a:lnTo>
                  <a:lnTo>
                    <a:pt x="326847" y="1003300"/>
                  </a:lnTo>
                  <a:lnTo>
                    <a:pt x="323227" y="1016000"/>
                  </a:lnTo>
                  <a:lnTo>
                    <a:pt x="320954" y="1016000"/>
                  </a:lnTo>
                  <a:lnTo>
                    <a:pt x="321538" y="1028700"/>
                  </a:lnTo>
                  <a:lnTo>
                    <a:pt x="336461" y="1028700"/>
                  </a:lnTo>
                  <a:lnTo>
                    <a:pt x="338569" y="1041400"/>
                  </a:lnTo>
                  <a:lnTo>
                    <a:pt x="398386" y="1041400"/>
                  </a:lnTo>
                  <a:lnTo>
                    <a:pt x="400583" y="1054100"/>
                  </a:lnTo>
                  <a:lnTo>
                    <a:pt x="449783" y="1054100"/>
                  </a:lnTo>
                  <a:lnTo>
                    <a:pt x="450037" y="1066800"/>
                  </a:lnTo>
                  <a:lnTo>
                    <a:pt x="466813" y="1066800"/>
                  </a:lnTo>
                  <a:lnTo>
                    <a:pt x="468236" y="1079500"/>
                  </a:lnTo>
                  <a:lnTo>
                    <a:pt x="470509" y="1079500"/>
                  </a:lnTo>
                  <a:lnTo>
                    <a:pt x="471195" y="1092200"/>
                  </a:lnTo>
                  <a:lnTo>
                    <a:pt x="486524" y="1092200"/>
                  </a:lnTo>
                  <a:lnTo>
                    <a:pt x="489559" y="1104900"/>
                  </a:lnTo>
                  <a:lnTo>
                    <a:pt x="514502" y="1104900"/>
                  </a:lnTo>
                  <a:lnTo>
                    <a:pt x="516864" y="1117600"/>
                  </a:lnTo>
                  <a:lnTo>
                    <a:pt x="518375" y="1117600"/>
                  </a:lnTo>
                  <a:lnTo>
                    <a:pt x="518629" y="1104900"/>
                  </a:lnTo>
                  <a:lnTo>
                    <a:pt x="546011" y="1104900"/>
                  </a:lnTo>
                  <a:lnTo>
                    <a:pt x="549211" y="1117600"/>
                  </a:lnTo>
                  <a:lnTo>
                    <a:pt x="556374" y="1117600"/>
                  </a:lnTo>
                  <a:lnTo>
                    <a:pt x="557301" y="1130300"/>
                  </a:lnTo>
                  <a:lnTo>
                    <a:pt x="560679" y="1130300"/>
                  </a:lnTo>
                  <a:lnTo>
                    <a:pt x="561517" y="1143000"/>
                  </a:lnTo>
                  <a:lnTo>
                    <a:pt x="558482" y="1143000"/>
                  </a:lnTo>
                  <a:lnTo>
                    <a:pt x="558736" y="1155700"/>
                  </a:lnTo>
                  <a:lnTo>
                    <a:pt x="573392" y="1155700"/>
                  </a:lnTo>
                  <a:lnTo>
                    <a:pt x="573989" y="1143000"/>
                  </a:lnTo>
                  <a:lnTo>
                    <a:pt x="579882" y="1143000"/>
                  </a:lnTo>
                  <a:lnTo>
                    <a:pt x="580644" y="1155700"/>
                  </a:lnTo>
                  <a:lnTo>
                    <a:pt x="583336" y="1155700"/>
                  </a:lnTo>
                  <a:lnTo>
                    <a:pt x="583006" y="1143000"/>
                  </a:lnTo>
                  <a:lnTo>
                    <a:pt x="589153" y="1143000"/>
                  </a:lnTo>
                  <a:lnTo>
                    <a:pt x="594131" y="1155700"/>
                  </a:lnTo>
                  <a:lnTo>
                    <a:pt x="605917" y="1168400"/>
                  </a:lnTo>
                  <a:lnTo>
                    <a:pt x="616534" y="1168400"/>
                  </a:lnTo>
                  <a:lnTo>
                    <a:pt x="622515" y="1181100"/>
                  </a:lnTo>
                  <a:lnTo>
                    <a:pt x="631952" y="1181100"/>
                  </a:lnTo>
                  <a:lnTo>
                    <a:pt x="633476" y="1193800"/>
                  </a:lnTo>
                  <a:lnTo>
                    <a:pt x="645604" y="1193800"/>
                  </a:lnTo>
                  <a:lnTo>
                    <a:pt x="646874" y="1206500"/>
                  </a:lnTo>
                  <a:lnTo>
                    <a:pt x="656310" y="1206500"/>
                  </a:lnTo>
                  <a:lnTo>
                    <a:pt x="660463" y="1219200"/>
                  </a:lnTo>
                  <a:lnTo>
                    <a:pt x="666572" y="1219200"/>
                  </a:lnTo>
                  <a:lnTo>
                    <a:pt x="672452" y="1231900"/>
                  </a:lnTo>
                  <a:lnTo>
                    <a:pt x="675944" y="1244600"/>
                  </a:lnTo>
                  <a:lnTo>
                    <a:pt x="679564" y="1244600"/>
                  </a:lnTo>
                  <a:lnTo>
                    <a:pt x="680237" y="1257300"/>
                  </a:lnTo>
                  <a:lnTo>
                    <a:pt x="681075" y="1257300"/>
                  </a:lnTo>
                  <a:lnTo>
                    <a:pt x="681672" y="1270000"/>
                  </a:lnTo>
                  <a:lnTo>
                    <a:pt x="678891" y="1270000"/>
                  </a:lnTo>
                  <a:lnTo>
                    <a:pt x="679729" y="1282700"/>
                  </a:lnTo>
                  <a:lnTo>
                    <a:pt x="681672" y="1282700"/>
                  </a:lnTo>
                  <a:lnTo>
                    <a:pt x="681164" y="1295400"/>
                  </a:lnTo>
                  <a:lnTo>
                    <a:pt x="691197" y="1295400"/>
                  </a:lnTo>
                  <a:lnTo>
                    <a:pt x="692962" y="1308100"/>
                  </a:lnTo>
                  <a:lnTo>
                    <a:pt x="694474" y="1308100"/>
                  </a:lnTo>
                  <a:lnTo>
                    <a:pt x="693801" y="1295400"/>
                  </a:lnTo>
                  <a:lnTo>
                    <a:pt x="696252" y="1295400"/>
                  </a:lnTo>
                  <a:lnTo>
                    <a:pt x="698106" y="1308100"/>
                  </a:lnTo>
                  <a:lnTo>
                    <a:pt x="694563" y="1308100"/>
                  </a:lnTo>
                  <a:lnTo>
                    <a:pt x="695071" y="1320800"/>
                  </a:lnTo>
                  <a:lnTo>
                    <a:pt x="737247" y="1320800"/>
                  </a:lnTo>
                  <a:lnTo>
                    <a:pt x="761974" y="1308100"/>
                  </a:lnTo>
                  <a:lnTo>
                    <a:pt x="897851" y="1308100"/>
                  </a:lnTo>
                  <a:lnTo>
                    <a:pt x="943051" y="1295400"/>
                  </a:lnTo>
                  <a:lnTo>
                    <a:pt x="986358" y="1295400"/>
                  </a:lnTo>
                  <a:lnTo>
                    <a:pt x="986104" y="1282700"/>
                  </a:lnTo>
                  <a:lnTo>
                    <a:pt x="993686" y="1282700"/>
                  </a:lnTo>
                  <a:lnTo>
                    <a:pt x="991997" y="1270000"/>
                  </a:lnTo>
                  <a:lnTo>
                    <a:pt x="992682" y="1270000"/>
                  </a:lnTo>
                  <a:lnTo>
                    <a:pt x="992085" y="1257300"/>
                  </a:lnTo>
                  <a:lnTo>
                    <a:pt x="970597" y="1257300"/>
                  </a:lnTo>
                  <a:lnTo>
                    <a:pt x="967308" y="1244600"/>
                  </a:lnTo>
                  <a:lnTo>
                    <a:pt x="969416" y="1244600"/>
                  </a:lnTo>
                  <a:lnTo>
                    <a:pt x="970013" y="1231900"/>
                  </a:lnTo>
                  <a:lnTo>
                    <a:pt x="968921" y="1219200"/>
                  </a:lnTo>
                  <a:lnTo>
                    <a:pt x="965542" y="1219200"/>
                  </a:lnTo>
                  <a:lnTo>
                    <a:pt x="966889" y="1206500"/>
                  </a:lnTo>
                  <a:lnTo>
                    <a:pt x="975321" y="1206500"/>
                  </a:lnTo>
                  <a:lnTo>
                    <a:pt x="979449" y="1193800"/>
                  </a:lnTo>
                  <a:lnTo>
                    <a:pt x="981633" y="1193800"/>
                  </a:lnTo>
                  <a:lnTo>
                    <a:pt x="983830" y="1181100"/>
                  </a:lnTo>
                  <a:lnTo>
                    <a:pt x="986866" y="1181100"/>
                  </a:lnTo>
                  <a:lnTo>
                    <a:pt x="986866" y="1168400"/>
                  </a:lnTo>
                  <a:lnTo>
                    <a:pt x="990739" y="1168400"/>
                  </a:lnTo>
                  <a:lnTo>
                    <a:pt x="989558" y="1155700"/>
                  </a:lnTo>
                  <a:lnTo>
                    <a:pt x="987615" y="1155700"/>
                  </a:lnTo>
                  <a:lnTo>
                    <a:pt x="988212" y="1143000"/>
                  </a:lnTo>
                  <a:lnTo>
                    <a:pt x="990485" y="1143000"/>
                  </a:lnTo>
                  <a:lnTo>
                    <a:pt x="987704" y="1130300"/>
                  </a:lnTo>
                  <a:lnTo>
                    <a:pt x="995629" y="1130300"/>
                  </a:lnTo>
                  <a:lnTo>
                    <a:pt x="997813" y="1117600"/>
                  </a:lnTo>
                  <a:lnTo>
                    <a:pt x="999591" y="1117600"/>
                  </a:lnTo>
                  <a:lnTo>
                    <a:pt x="1000760" y="1104900"/>
                  </a:lnTo>
                  <a:lnTo>
                    <a:pt x="1019810" y="1104900"/>
                  </a:lnTo>
                  <a:lnTo>
                    <a:pt x="1023264" y="1092200"/>
                  </a:lnTo>
                  <a:lnTo>
                    <a:pt x="1031354" y="1092200"/>
                  </a:lnTo>
                  <a:close/>
                </a:path>
              </a:pathLst>
            </a:custGeom>
            <a:solidFill>
              <a:srgbClr val="B7B8BA"/>
            </a:solidFill>
          </p:spPr>
          <p:txBody>
            <a:bodyPr wrap="square" lIns="0" tIns="0" rIns="0" bIns="0" rtlCol="0"/>
            <a:lstStyle/>
            <a:p>
              <a:pPr defTabSz="685800">
                <a:buClrTx/>
              </a:pPr>
              <a:endParaRPr sz="1350">
                <a:solidFill>
                  <a:sysClr val="windowText" lastClr="000000"/>
                </a:solidFill>
              </a:endParaRPr>
            </a:p>
          </p:txBody>
        </p:sp>
        <p:sp>
          <p:nvSpPr>
            <p:cNvPr id="6" name="object 6"/>
            <p:cNvSpPr/>
            <p:nvPr/>
          </p:nvSpPr>
          <p:spPr>
            <a:xfrm>
              <a:off x="10842533" y="5638078"/>
              <a:ext cx="466725" cy="466725"/>
            </a:xfrm>
            <a:custGeom>
              <a:avLst/>
              <a:gdLst/>
              <a:ahLst/>
              <a:cxnLst/>
              <a:rect l="l" t="t" r="r" b="b"/>
              <a:pathLst>
                <a:path w="466725" h="466725">
                  <a:moveTo>
                    <a:pt x="216970" y="466685"/>
                  </a:moveTo>
                  <a:lnTo>
                    <a:pt x="264241" y="465227"/>
                  </a:lnTo>
                  <a:lnTo>
                    <a:pt x="308944" y="454677"/>
                  </a:lnTo>
                  <a:lnTo>
                    <a:pt x="350066" y="435913"/>
                  </a:lnTo>
                  <a:lnTo>
                    <a:pt x="386596" y="409814"/>
                  </a:lnTo>
                  <a:lnTo>
                    <a:pt x="417522" y="377259"/>
                  </a:lnTo>
                  <a:lnTo>
                    <a:pt x="441830" y="339128"/>
                  </a:lnTo>
                  <a:lnTo>
                    <a:pt x="458510" y="296299"/>
                  </a:lnTo>
                  <a:lnTo>
                    <a:pt x="466549" y="249651"/>
                  </a:lnTo>
                  <a:lnTo>
                    <a:pt x="465092" y="202366"/>
                  </a:lnTo>
                  <a:lnTo>
                    <a:pt x="454544" y="157650"/>
                  </a:lnTo>
                  <a:lnTo>
                    <a:pt x="435786" y="116516"/>
                  </a:lnTo>
                  <a:lnTo>
                    <a:pt x="409694" y="79975"/>
                  </a:lnTo>
                  <a:lnTo>
                    <a:pt x="377149" y="49041"/>
                  </a:lnTo>
                  <a:lnTo>
                    <a:pt x="339029" y="24725"/>
                  </a:lnTo>
                  <a:lnTo>
                    <a:pt x="296212" y="8041"/>
                  </a:lnTo>
                  <a:lnTo>
                    <a:pt x="249579" y="0"/>
                  </a:lnTo>
                  <a:lnTo>
                    <a:pt x="202307" y="1457"/>
                  </a:lnTo>
                  <a:lnTo>
                    <a:pt x="157604" y="12007"/>
                  </a:lnTo>
                  <a:lnTo>
                    <a:pt x="116482" y="30772"/>
                  </a:lnTo>
                  <a:lnTo>
                    <a:pt x="79952" y="56871"/>
                  </a:lnTo>
                  <a:lnTo>
                    <a:pt x="49027" y="89425"/>
                  </a:lnTo>
                  <a:lnTo>
                    <a:pt x="24718" y="127557"/>
                  </a:lnTo>
                  <a:lnTo>
                    <a:pt x="8038" y="170386"/>
                  </a:lnTo>
                  <a:lnTo>
                    <a:pt x="0" y="217033"/>
                  </a:lnTo>
                  <a:lnTo>
                    <a:pt x="1457" y="264318"/>
                  </a:lnTo>
                  <a:lnTo>
                    <a:pt x="12004" y="309034"/>
                  </a:lnTo>
                  <a:lnTo>
                    <a:pt x="30763" y="350168"/>
                  </a:lnTo>
                  <a:lnTo>
                    <a:pt x="56854" y="386709"/>
                  </a:lnTo>
                  <a:lnTo>
                    <a:pt x="89399" y="417643"/>
                  </a:lnTo>
                  <a:lnTo>
                    <a:pt x="127520" y="441959"/>
                  </a:lnTo>
                  <a:lnTo>
                    <a:pt x="170336" y="458644"/>
                  </a:lnTo>
                  <a:lnTo>
                    <a:pt x="216970" y="466685"/>
                  </a:lnTo>
                  <a:close/>
                </a:path>
              </a:pathLst>
            </a:custGeom>
            <a:ln w="25281">
              <a:solidFill>
                <a:srgbClr val="DD7921"/>
              </a:solidFill>
            </a:ln>
          </p:spPr>
          <p:txBody>
            <a:bodyPr wrap="square" lIns="0" tIns="0" rIns="0" bIns="0" rtlCol="0"/>
            <a:lstStyle/>
            <a:p>
              <a:pPr defTabSz="685800">
                <a:buClrTx/>
              </a:pPr>
              <a:endParaRPr sz="1350">
                <a:solidFill>
                  <a:sysClr val="windowText" lastClr="000000"/>
                </a:solidFill>
              </a:endParaRPr>
            </a:p>
          </p:txBody>
        </p:sp>
      </p:grpSp>
      <p:sp>
        <p:nvSpPr>
          <p:cNvPr id="7" name="object 7"/>
          <p:cNvSpPr txBox="1">
            <a:spLocks noGrp="1"/>
          </p:cNvSpPr>
          <p:nvPr>
            <p:ph type="title"/>
          </p:nvPr>
        </p:nvSpPr>
        <p:spPr>
          <a:xfrm>
            <a:off x="250031" y="1218058"/>
            <a:ext cx="3397211" cy="286617"/>
          </a:xfrm>
          <a:prstGeom prst="rect">
            <a:avLst/>
          </a:prstGeom>
        </p:spPr>
        <p:txBody>
          <a:bodyPr vert="horz" wrap="square" lIns="0" tIns="9525" rIns="0" bIns="0" rtlCol="0">
            <a:spAutoFit/>
          </a:bodyPr>
          <a:lstStyle/>
          <a:p>
            <a:pPr marL="6191">
              <a:spcBef>
                <a:spcPts val="75"/>
              </a:spcBef>
            </a:pPr>
            <a:r>
              <a:rPr dirty="0"/>
              <a:t>Silicon</a:t>
            </a:r>
            <a:r>
              <a:rPr spc="-34" dirty="0"/>
              <a:t> </a:t>
            </a:r>
            <a:r>
              <a:rPr dirty="0"/>
              <a:t>Valley</a:t>
            </a:r>
            <a:r>
              <a:rPr spc="274" dirty="0"/>
              <a:t> </a:t>
            </a:r>
            <a:r>
              <a:rPr dirty="0"/>
              <a:t>|</a:t>
            </a:r>
            <a:r>
              <a:rPr spc="270" dirty="0"/>
              <a:t> </a:t>
            </a:r>
            <a:r>
              <a:rPr b="0" i="1" dirty="0">
                <a:latin typeface="Source Sans Pro"/>
                <a:cs typeface="Source Sans Pro"/>
              </a:rPr>
              <a:t>Palo</a:t>
            </a:r>
            <a:r>
              <a:rPr b="0" i="1" spc="-30" dirty="0">
                <a:latin typeface="Source Sans Pro"/>
                <a:cs typeface="Source Sans Pro"/>
              </a:rPr>
              <a:t> </a:t>
            </a:r>
            <a:r>
              <a:rPr b="0" i="1" spc="-15" dirty="0">
                <a:latin typeface="Source Sans Pro"/>
                <a:cs typeface="Source Sans Pro"/>
              </a:rPr>
              <a:t>Alto</a:t>
            </a:r>
          </a:p>
        </p:txBody>
      </p:sp>
      <p:sp>
        <p:nvSpPr>
          <p:cNvPr id="8" name="object 8"/>
          <p:cNvSpPr txBox="1"/>
          <p:nvPr/>
        </p:nvSpPr>
        <p:spPr>
          <a:xfrm>
            <a:off x="7716718" y="5542693"/>
            <a:ext cx="561499" cy="214802"/>
          </a:xfrm>
          <a:prstGeom prst="rect">
            <a:avLst/>
          </a:prstGeom>
        </p:spPr>
        <p:txBody>
          <a:bodyPr vert="horz" wrap="square" lIns="0" tIns="9525" rIns="0" bIns="0" rtlCol="0">
            <a:spAutoFit/>
          </a:bodyPr>
          <a:lstStyle/>
          <a:p>
            <a:pPr marR="4763" algn="r" defTabSz="685800">
              <a:lnSpc>
                <a:spcPts val="769"/>
              </a:lnSpc>
              <a:spcBef>
                <a:spcPts val="75"/>
              </a:spcBef>
              <a:buClrTx/>
            </a:pPr>
            <a:r>
              <a:rPr sz="675" spc="-8" dirty="0">
                <a:solidFill>
                  <a:srgbClr val="974B23"/>
                </a:solidFill>
                <a:latin typeface="Source Sans Pro"/>
                <a:cs typeface="Source Sans Pro"/>
              </a:rPr>
              <a:t>California</a:t>
            </a:r>
            <a:endParaRPr sz="675">
              <a:solidFill>
                <a:sysClr val="windowText" lastClr="000000"/>
              </a:solidFill>
              <a:latin typeface="Source Sans Pro"/>
              <a:cs typeface="Source Sans Pro"/>
            </a:endParaRPr>
          </a:p>
          <a:p>
            <a:pPr marR="3810" algn="r" defTabSz="685800">
              <a:lnSpc>
                <a:spcPts val="769"/>
              </a:lnSpc>
              <a:buClrTx/>
            </a:pPr>
            <a:r>
              <a:rPr sz="675" i="1" spc="-15" dirty="0">
                <a:solidFill>
                  <a:srgbClr val="974B23"/>
                </a:solidFill>
                <a:latin typeface="Source Sans Pro"/>
                <a:cs typeface="Source Sans Pro"/>
              </a:rPr>
              <a:t>150-</a:t>
            </a:r>
            <a:r>
              <a:rPr sz="675" i="1" dirty="0">
                <a:solidFill>
                  <a:srgbClr val="974B23"/>
                </a:solidFill>
                <a:latin typeface="Source Sans Pro"/>
                <a:cs typeface="Source Sans Pro"/>
              </a:rPr>
              <a:t>mile</a:t>
            </a:r>
            <a:r>
              <a:rPr sz="675" i="1" spc="38" dirty="0">
                <a:solidFill>
                  <a:srgbClr val="974B23"/>
                </a:solidFill>
                <a:latin typeface="Source Sans Pro"/>
                <a:cs typeface="Source Sans Pro"/>
              </a:rPr>
              <a:t> </a:t>
            </a:r>
            <a:r>
              <a:rPr sz="675" i="1" spc="-8" dirty="0">
                <a:solidFill>
                  <a:srgbClr val="974B23"/>
                </a:solidFill>
                <a:latin typeface="Source Sans Pro"/>
                <a:cs typeface="Source Sans Pro"/>
              </a:rPr>
              <a:t>radius</a:t>
            </a:r>
            <a:endParaRPr sz="675">
              <a:solidFill>
                <a:sysClr val="windowText" lastClr="000000"/>
              </a:solidFill>
              <a:latin typeface="Source Sans Pro"/>
              <a:cs typeface="Source Sans Pro"/>
            </a:endParaRPr>
          </a:p>
        </p:txBody>
      </p:sp>
      <p:sp>
        <p:nvSpPr>
          <p:cNvPr id="9" name="object 9"/>
          <p:cNvSpPr txBox="1"/>
          <p:nvPr/>
        </p:nvSpPr>
        <p:spPr>
          <a:xfrm>
            <a:off x="330335" y="1633628"/>
            <a:ext cx="2265045" cy="2571987"/>
          </a:xfrm>
          <a:prstGeom prst="rect">
            <a:avLst/>
          </a:prstGeom>
        </p:spPr>
        <p:txBody>
          <a:bodyPr vert="horz" wrap="square" lIns="0" tIns="14288" rIns="0" bIns="0" rtlCol="0">
            <a:spAutoFit/>
          </a:bodyPr>
          <a:lstStyle/>
          <a:p>
            <a:pPr marL="9525" marR="233363" indent="2858" defTabSz="685800">
              <a:lnSpc>
                <a:spcPct val="102499"/>
              </a:lnSpc>
              <a:spcBef>
                <a:spcPts val="113"/>
              </a:spcBef>
              <a:buClrTx/>
            </a:pPr>
            <a:r>
              <a:rPr sz="1200" b="1" dirty="0">
                <a:solidFill>
                  <a:srgbClr val="974B23"/>
                </a:solidFill>
                <a:latin typeface="Source Sans Pro Semibold"/>
                <a:cs typeface="Source Sans Pro Semibold"/>
              </a:rPr>
              <a:t>Santa</a:t>
            </a:r>
            <a:r>
              <a:rPr sz="1200" b="1" spc="-49"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Clara</a:t>
            </a:r>
            <a:r>
              <a:rPr sz="1200" b="1" spc="-64" dirty="0">
                <a:solidFill>
                  <a:srgbClr val="974B23"/>
                </a:solidFill>
                <a:latin typeface="Source Sans Pro Semibold"/>
                <a:cs typeface="Source Sans Pro Semibold"/>
              </a:rPr>
              <a:t> </a:t>
            </a:r>
            <a:r>
              <a:rPr sz="1200" b="1" spc="-8" dirty="0">
                <a:solidFill>
                  <a:srgbClr val="974B23"/>
                </a:solidFill>
                <a:latin typeface="Source Sans Pro Semibold"/>
                <a:cs typeface="Source Sans Pro Semibold"/>
              </a:rPr>
              <a:t>County</a:t>
            </a:r>
            <a:r>
              <a:rPr sz="1200" b="1" spc="375" dirty="0">
                <a:solidFill>
                  <a:srgbClr val="974B23"/>
                </a:solidFill>
                <a:latin typeface="Source Sans Pro Semibold"/>
                <a:cs typeface="Source Sans Pro Semibold"/>
              </a:rPr>
              <a:t> </a:t>
            </a:r>
            <a:r>
              <a:rPr sz="1200" b="1" spc="-8" dirty="0">
                <a:solidFill>
                  <a:sysClr val="windowText" lastClr="000000"/>
                </a:solidFill>
                <a:latin typeface="Source Sans Pro Semibold"/>
                <a:cs typeface="Source Sans Pro Semibold"/>
              </a:rPr>
              <a:t>Population:</a:t>
            </a:r>
            <a:r>
              <a:rPr sz="1200" b="1" spc="-23" dirty="0">
                <a:solidFill>
                  <a:sysClr val="windowText" lastClr="000000"/>
                </a:solidFill>
                <a:latin typeface="Source Sans Pro Semibold"/>
                <a:cs typeface="Source Sans Pro Semibold"/>
              </a:rPr>
              <a:t> </a:t>
            </a:r>
            <a:r>
              <a:rPr sz="1200" dirty="0">
                <a:solidFill>
                  <a:sysClr val="windowText" lastClr="000000"/>
                </a:solidFill>
                <a:latin typeface="Source Sans Pro"/>
                <a:cs typeface="Source Sans Pro"/>
              </a:rPr>
              <a:t>1,926,325</a:t>
            </a:r>
            <a:r>
              <a:rPr sz="1200" spc="64" dirty="0">
                <a:solidFill>
                  <a:sysClr val="windowText" lastClr="000000"/>
                </a:solidFill>
                <a:latin typeface="Source Sans Pro"/>
                <a:cs typeface="Source Sans Pro"/>
              </a:rPr>
              <a:t> </a:t>
            </a:r>
            <a:r>
              <a:rPr sz="900" i="1" dirty="0">
                <a:solidFill>
                  <a:sysClr val="windowText" lastClr="000000"/>
                </a:solidFill>
                <a:latin typeface="Source Sans Pro"/>
                <a:cs typeface="Source Sans Pro"/>
              </a:rPr>
              <a:t>(2024</a:t>
            </a:r>
            <a:r>
              <a:rPr sz="900" i="1" spc="-34" dirty="0">
                <a:solidFill>
                  <a:sysClr val="windowText" lastClr="000000"/>
                </a:solidFill>
                <a:latin typeface="Source Sans Pro"/>
                <a:cs typeface="Source Sans Pro"/>
              </a:rPr>
              <a:t> </a:t>
            </a:r>
            <a:r>
              <a:rPr sz="900" i="1" spc="-15" dirty="0">
                <a:solidFill>
                  <a:sysClr val="windowText" lastClr="000000"/>
                </a:solidFill>
                <a:latin typeface="Source Sans Pro"/>
                <a:cs typeface="Source Sans Pro"/>
              </a:rPr>
              <a:t>est.) </a:t>
            </a:r>
            <a:r>
              <a:rPr sz="1200" b="1" dirty="0">
                <a:solidFill>
                  <a:sysClr val="windowText" lastClr="000000"/>
                </a:solidFill>
                <a:latin typeface="Source Sans Pro Semibold"/>
                <a:cs typeface="Source Sans Pro Semibold"/>
              </a:rPr>
              <a:t>Median</a:t>
            </a:r>
            <a:r>
              <a:rPr sz="1200" b="1" spc="-23"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Home</a:t>
            </a:r>
            <a:r>
              <a:rPr sz="1200" b="1" spc="-19"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Price:</a:t>
            </a:r>
            <a:r>
              <a:rPr sz="1200" b="1" spc="-23"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$1,588,730 </a:t>
            </a:r>
            <a:r>
              <a:rPr sz="1200" b="1" dirty="0">
                <a:solidFill>
                  <a:sysClr val="windowText" lastClr="000000"/>
                </a:solidFill>
                <a:latin typeface="Source Sans Pro Semibold"/>
                <a:cs typeface="Source Sans Pro Semibold"/>
              </a:rPr>
              <a:t>Mean</a:t>
            </a:r>
            <a:r>
              <a:rPr sz="1200" b="1" spc="-38"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Rental</a:t>
            </a:r>
            <a:r>
              <a:rPr sz="1200" b="1" spc="-34"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Price:</a:t>
            </a:r>
            <a:r>
              <a:rPr sz="1200" b="1" spc="-41"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$3,572 </a:t>
            </a:r>
            <a:r>
              <a:rPr sz="1200" b="1" dirty="0">
                <a:solidFill>
                  <a:sysClr val="windowText" lastClr="000000"/>
                </a:solidFill>
                <a:latin typeface="Source Sans Pro Semibold"/>
                <a:cs typeface="Source Sans Pro Semibold"/>
              </a:rPr>
              <a:t>Median</a:t>
            </a:r>
            <a:r>
              <a:rPr sz="1200" b="1" spc="-23"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Income:</a:t>
            </a:r>
            <a:r>
              <a:rPr sz="1200" b="1" spc="-19"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$154,954</a:t>
            </a:r>
            <a:endParaRPr sz="1200">
              <a:solidFill>
                <a:sysClr val="windowText" lastClr="000000"/>
              </a:solidFill>
              <a:latin typeface="Source Sans Pro"/>
              <a:cs typeface="Source Sans Pro"/>
            </a:endParaRPr>
          </a:p>
          <a:p>
            <a:pPr marL="9525" defTabSz="685800">
              <a:spcBef>
                <a:spcPts val="851"/>
              </a:spcBef>
              <a:buClrTx/>
            </a:pPr>
            <a:r>
              <a:rPr sz="1200" b="1" spc="-8" dirty="0">
                <a:solidFill>
                  <a:srgbClr val="974B23"/>
                </a:solidFill>
                <a:latin typeface="Source Sans Pro Semibold"/>
                <a:cs typeface="Source Sans Pro Semibold"/>
              </a:rPr>
              <a:t>Palo</a:t>
            </a:r>
            <a:r>
              <a:rPr sz="1200" b="1" spc="-38" dirty="0">
                <a:solidFill>
                  <a:srgbClr val="974B23"/>
                </a:solidFill>
                <a:latin typeface="Source Sans Pro Semibold"/>
                <a:cs typeface="Source Sans Pro Semibold"/>
              </a:rPr>
              <a:t> </a:t>
            </a:r>
            <a:r>
              <a:rPr sz="1200" b="1" spc="-15" dirty="0">
                <a:solidFill>
                  <a:srgbClr val="974B23"/>
                </a:solidFill>
                <a:latin typeface="Source Sans Pro Semibold"/>
                <a:cs typeface="Source Sans Pro Semibold"/>
              </a:rPr>
              <a:t>Alto</a:t>
            </a:r>
            <a:endParaRPr sz="1200">
              <a:solidFill>
                <a:sysClr val="windowText" lastClr="000000"/>
              </a:solidFill>
              <a:latin typeface="Source Sans Pro Semibold"/>
              <a:cs typeface="Source Sans Pro Semibold"/>
            </a:endParaRPr>
          </a:p>
          <a:p>
            <a:pPr marL="9525" marR="233363" defTabSz="685800">
              <a:spcBef>
                <a:spcPts val="83"/>
              </a:spcBef>
              <a:buClrTx/>
            </a:pPr>
            <a:r>
              <a:rPr sz="1200" b="1" spc="-8" dirty="0">
                <a:solidFill>
                  <a:sysClr val="windowText" lastClr="000000"/>
                </a:solidFill>
                <a:latin typeface="Source Sans Pro Semibold"/>
                <a:cs typeface="Source Sans Pro Semibold"/>
              </a:rPr>
              <a:t>Population:</a:t>
            </a:r>
            <a:r>
              <a:rPr sz="1200" b="1" spc="-19" dirty="0">
                <a:solidFill>
                  <a:sysClr val="windowText" lastClr="000000"/>
                </a:solidFill>
                <a:latin typeface="Source Sans Pro Semibold"/>
                <a:cs typeface="Source Sans Pro Semibold"/>
              </a:rPr>
              <a:t> </a:t>
            </a:r>
            <a:r>
              <a:rPr sz="1200" dirty="0">
                <a:solidFill>
                  <a:sysClr val="windowText" lastClr="000000"/>
                </a:solidFill>
                <a:latin typeface="Source Sans Pro"/>
                <a:cs typeface="Source Sans Pro"/>
              </a:rPr>
              <a:t>68,572</a:t>
            </a:r>
            <a:r>
              <a:rPr sz="1200" spc="8" dirty="0">
                <a:solidFill>
                  <a:sysClr val="windowText" lastClr="000000"/>
                </a:solidFill>
                <a:latin typeface="Source Sans Pro"/>
                <a:cs typeface="Source Sans Pro"/>
              </a:rPr>
              <a:t> </a:t>
            </a:r>
            <a:r>
              <a:rPr sz="900" i="1" dirty="0">
                <a:solidFill>
                  <a:sysClr val="windowText" lastClr="000000"/>
                </a:solidFill>
                <a:latin typeface="Source Sans Pro"/>
                <a:cs typeface="Source Sans Pro"/>
              </a:rPr>
              <a:t>(2024</a:t>
            </a:r>
            <a:r>
              <a:rPr sz="900" i="1" spc="-30" dirty="0">
                <a:solidFill>
                  <a:sysClr val="windowText" lastClr="000000"/>
                </a:solidFill>
                <a:latin typeface="Source Sans Pro"/>
                <a:cs typeface="Source Sans Pro"/>
              </a:rPr>
              <a:t> </a:t>
            </a:r>
            <a:r>
              <a:rPr sz="900" i="1" spc="-15" dirty="0">
                <a:solidFill>
                  <a:sysClr val="windowText" lastClr="000000"/>
                </a:solidFill>
                <a:latin typeface="Source Sans Pro"/>
                <a:cs typeface="Source Sans Pro"/>
              </a:rPr>
              <a:t>est.) </a:t>
            </a:r>
            <a:r>
              <a:rPr sz="1200" b="1" dirty="0">
                <a:solidFill>
                  <a:sysClr val="windowText" lastClr="000000"/>
                </a:solidFill>
                <a:latin typeface="Source Sans Pro Semibold"/>
                <a:cs typeface="Source Sans Pro Semibold"/>
              </a:rPr>
              <a:t>Median</a:t>
            </a:r>
            <a:r>
              <a:rPr sz="1200" b="1" spc="-23"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Home</a:t>
            </a:r>
            <a:r>
              <a:rPr sz="1200" b="1" spc="-19"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Price:</a:t>
            </a:r>
            <a:r>
              <a:rPr sz="1200" b="1" spc="-23"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$3,500,000 </a:t>
            </a:r>
            <a:r>
              <a:rPr sz="1200" b="1" dirty="0">
                <a:solidFill>
                  <a:sysClr val="windowText" lastClr="000000"/>
                </a:solidFill>
                <a:latin typeface="Source Sans Pro Semibold"/>
                <a:cs typeface="Source Sans Pro Semibold"/>
              </a:rPr>
              <a:t>Mean</a:t>
            </a:r>
            <a:r>
              <a:rPr sz="1200" b="1" spc="-38"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Rental</a:t>
            </a:r>
            <a:r>
              <a:rPr sz="1200" b="1" spc="-34"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Price:</a:t>
            </a:r>
            <a:r>
              <a:rPr sz="1200" b="1" spc="-41"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$4,548 </a:t>
            </a:r>
            <a:r>
              <a:rPr sz="1200" b="1" dirty="0">
                <a:solidFill>
                  <a:sysClr val="windowText" lastClr="000000"/>
                </a:solidFill>
                <a:latin typeface="Source Sans Pro Semibold"/>
                <a:cs typeface="Source Sans Pro Semibold"/>
              </a:rPr>
              <a:t>Median</a:t>
            </a:r>
            <a:r>
              <a:rPr sz="1200" b="1" spc="-23"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Income:</a:t>
            </a:r>
            <a:r>
              <a:rPr sz="1200" b="1" spc="-19"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$184,068</a:t>
            </a:r>
            <a:endParaRPr sz="1200">
              <a:solidFill>
                <a:sysClr val="windowText" lastClr="000000"/>
              </a:solidFill>
              <a:latin typeface="Source Sans Pro"/>
              <a:cs typeface="Source Sans Pro"/>
            </a:endParaRPr>
          </a:p>
          <a:p>
            <a:pPr defTabSz="685800">
              <a:buClrTx/>
            </a:pPr>
            <a:endParaRPr sz="1200">
              <a:solidFill>
                <a:sysClr val="windowText" lastClr="000000"/>
              </a:solidFill>
              <a:latin typeface="Source Sans Pro"/>
              <a:cs typeface="Source Sans Pro"/>
            </a:endParaRPr>
          </a:p>
          <a:p>
            <a:pPr marL="12383" marR="3810" defTabSz="685800">
              <a:lnSpc>
                <a:spcPct val="104800"/>
              </a:lnSpc>
              <a:buClrTx/>
            </a:pPr>
            <a:r>
              <a:rPr sz="1200" b="1" dirty="0">
                <a:solidFill>
                  <a:srgbClr val="974B23"/>
                </a:solidFill>
                <a:latin typeface="Source Sans Pro Semibold"/>
                <a:cs typeface="Source Sans Pro Semibold"/>
              </a:rPr>
              <a:t>Within</a:t>
            </a:r>
            <a:r>
              <a:rPr sz="1200" b="1" spc="-26" dirty="0">
                <a:solidFill>
                  <a:srgbClr val="974B23"/>
                </a:solidFill>
                <a:latin typeface="Source Sans Pro Semibold"/>
                <a:cs typeface="Source Sans Pro Semibold"/>
              </a:rPr>
              <a:t> </a:t>
            </a:r>
            <a:r>
              <a:rPr sz="1200" b="1" spc="-8" dirty="0">
                <a:solidFill>
                  <a:srgbClr val="974B23"/>
                </a:solidFill>
                <a:latin typeface="Source Sans Pro Semibold"/>
                <a:cs typeface="Source Sans Pro Semibold"/>
              </a:rPr>
              <a:t>150-</a:t>
            </a:r>
            <a:r>
              <a:rPr sz="1200" b="1" dirty="0">
                <a:solidFill>
                  <a:srgbClr val="974B23"/>
                </a:solidFill>
                <a:latin typeface="Source Sans Pro Semibold"/>
                <a:cs typeface="Source Sans Pro Semibold"/>
              </a:rPr>
              <a:t>mile</a:t>
            </a:r>
            <a:r>
              <a:rPr sz="1200" b="1" spc="-8"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radius</a:t>
            </a:r>
            <a:r>
              <a:rPr sz="1200" b="1" spc="-38"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of</a:t>
            </a:r>
            <a:r>
              <a:rPr sz="1200" b="1" spc="-30"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Palo</a:t>
            </a:r>
            <a:r>
              <a:rPr sz="1200" b="1" spc="-26" dirty="0">
                <a:solidFill>
                  <a:srgbClr val="974B23"/>
                </a:solidFill>
                <a:latin typeface="Source Sans Pro Semibold"/>
                <a:cs typeface="Source Sans Pro Semibold"/>
              </a:rPr>
              <a:t> </a:t>
            </a:r>
            <a:r>
              <a:rPr sz="1200" b="1" spc="-15" dirty="0">
                <a:solidFill>
                  <a:srgbClr val="974B23"/>
                </a:solidFill>
                <a:latin typeface="Source Sans Pro Semibold"/>
                <a:cs typeface="Source Sans Pro Semibold"/>
              </a:rPr>
              <a:t>Alto </a:t>
            </a:r>
            <a:r>
              <a:rPr sz="1200" b="1" spc="-8" dirty="0">
                <a:solidFill>
                  <a:sysClr val="windowText" lastClr="000000"/>
                </a:solidFill>
                <a:latin typeface="Source Sans Pro Semibold"/>
                <a:cs typeface="Source Sans Pro Semibold"/>
              </a:rPr>
              <a:t>Population:</a:t>
            </a:r>
            <a:r>
              <a:rPr sz="1200" b="1" spc="-26" dirty="0">
                <a:solidFill>
                  <a:sysClr val="windowText" lastClr="000000"/>
                </a:solidFill>
                <a:latin typeface="Source Sans Pro Semibold"/>
                <a:cs typeface="Source Sans Pro Semibold"/>
              </a:rPr>
              <a:t> </a:t>
            </a:r>
            <a:r>
              <a:rPr sz="1200" dirty="0">
                <a:solidFill>
                  <a:sysClr val="windowText" lastClr="000000"/>
                </a:solidFill>
                <a:latin typeface="Source Sans Pro"/>
                <a:cs typeface="Source Sans Pro"/>
              </a:rPr>
              <a:t>14,431,899</a:t>
            </a:r>
            <a:r>
              <a:rPr sz="1200" spc="8" dirty="0">
                <a:solidFill>
                  <a:sysClr val="windowText" lastClr="000000"/>
                </a:solidFill>
                <a:latin typeface="Source Sans Pro"/>
                <a:cs typeface="Source Sans Pro"/>
              </a:rPr>
              <a:t> </a:t>
            </a:r>
            <a:r>
              <a:rPr sz="900" dirty="0">
                <a:solidFill>
                  <a:sysClr val="windowText" lastClr="000000"/>
                </a:solidFill>
                <a:latin typeface="Source Sans Pro"/>
                <a:cs typeface="Source Sans Pro"/>
              </a:rPr>
              <a:t>(</a:t>
            </a:r>
            <a:r>
              <a:rPr sz="900" i="1" dirty="0">
                <a:solidFill>
                  <a:sysClr val="windowText" lastClr="000000"/>
                </a:solidFill>
                <a:latin typeface="Source Sans Pro"/>
                <a:cs typeface="Source Sans Pro"/>
              </a:rPr>
              <a:t>2024</a:t>
            </a:r>
            <a:r>
              <a:rPr sz="900" i="1" spc="-26" dirty="0">
                <a:solidFill>
                  <a:sysClr val="windowText" lastClr="000000"/>
                </a:solidFill>
                <a:latin typeface="Source Sans Pro"/>
                <a:cs typeface="Source Sans Pro"/>
              </a:rPr>
              <a:t> </a:t>
            </a:r>
            <a:r>
              <a:rPr sz="900" i="1" spc="-15" dirty="0">
                <a:solidFill>
                  <a:sysClr val="windowText" lastClr="000000"/>
                </a:solidFill>
                <a:latin typeface="Source Sans Pro"/>
                <a:cs typeface="Source Sans Pro"/>
              </a:rPr>
              <a:t>est.)</a:t>
            </a:r>
            <a:endParaRPr sz="900">
              <a:solidFill>
                <a:sysClr val="windowText" lastClr="000000"/>
              </a:solidFill>
              <a:latin typeface="Source Sans Pro"/>
              <a:cs typeface="Source Sans Pro"/>
            </a:endParaRPr>
          </a:p>
        </p:txBody>
      </p:sp>
      <p:sp>
        <p:nvSpPr>
          <p:cNvPr id="10" name="object 10"/>
          <p:cNvSpPr txBox="1"/>
          <p:nvPr/>
        </p:nvSpPr>
        <p:spPr>
          <a:xfrm>
            <a:off x="330419" y="5586602"/>
            <a:ext cx="4647248" cy="205954"/>
          </a:xfrm>
          <a:prstGeom prst="rect">
            <a:avLst/>
          </a:prstGeom>
        </p:spPr>
        <p:txBody>
          <a:bodyPr vert="horz" wrap="square" lIns="0" tIns="9525" rIns="0" bIns="0" rtlCol="0">
            <a:spAutoFit/>
          </a:bodyPr>
          <a:lstStyle/>
          <a:p>
            <a:pPr marL="9525" marR="3810" defTabSz="685800">
              <a:spcBef>
                <a:spcPts val="75"/>
              </a:spcBef>
              <a:buClrTx/>
            </a:pPr>
            <a:r>
              <a:rPr sz="638" i="1" spc="-8" dirty="0">
                <a:solidFill>
                  <a:sysClr val="windowText" lastClr="000000"/>
                </a:solidFill>
                <a:latin typeface="Source Sans Pro"/>
                <a:cs typeface="Source Sans Pro"/>
              </a:rPr>
              <a:t>Population:</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Annual</a:t>
            </a:r>
            <a:r>
              <a:rPr sz="638" i="1" spc="19"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Estimates</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of</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Resident</a:t>
            </a:r>
            <a:r>
              <a:rPr sz="638" i="1" spc="-4"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Population,</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U.S.</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Census</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Bureau</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(March</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2025),</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Median</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Home</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Price:</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National</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Association</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of</a:t>
            </a:r>
            <a:r>
              <a:rPr sz="638" i="1" spc="-8" dirty="0">
                <a:solidFill>
                  <a:sysClr val="windowText" lastClr="000000"/>
                </a:solidFill>
                <a:latin typeface="Source Sans Pro"/>
                <a:cs typeface="Source Sans Pro"/>
              </a:rPr>
              <a:t> Realtors,</a:t>
            </a:r>
            <a:r>
              <a:rPr sz="638" i="1" spc="37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Mean rent:</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Zillow</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Observed</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Rent</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Index</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(July</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2025),</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Median</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income:</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Median</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Household</a:t>
            </a:r>
            <a:r>
              <a:rPr sz="638" i="1" spc="-26"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Income</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by</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County,</a:t>
            </a:r>
            <a:r>
              <a:rPr sz="638" i="1" spc="-23"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Census.gov</a:t>
            </a:r>
            <a:r>
              <a:rPr sz="638" i="1" spc="-34"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(September</a:t>
            </a:r>
            <a:r>
              <a:rPr sz="638" i="1" spc="-15"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2024)</a:t>
            </a:r>
            <a:endParaRPr sz="638">
              <a:solidFill>
                <a:sysClr val="windowText" lastClr="000000"/>
              </a:solidFill>
              <a:latin typeface="Source Sans Pro"/>
              <a:cs typeface="Source Sans Pro"/>
            </a:endParaRPr>
          </a:p>
        </p:txBody>
      </p:sp>
      <p:grpSp>
        <p:nvGrpSpPr>
          <p:cNvPr id="11" name="object 11"/>
          <p:cNvGrpSpPr/>
          <p:nvPr/>
        </p:nvGrpSpPr>
        <p:grpSpPr>
          <a:xfrm>
            <a:off x="348614" y="4638130"/>
            <a:ext cx="274320" cy="796290"/>
            <a:chOff x="464819" y="5041173"/>
            <a:chExt cx="365760" cy="1061720"/>
          </a:xfrm>
        </p:grpSpPr>
        <p:sp>
          <p:nvSpPr>
            <p:cNvPr id="12" name="object 12"/>
            <p:cNvSpPr/>
            <p:nvPr/>
          </p:nvSpPr>
          <p:spPr>
            <a:xfrm>
              <a:off x="464819" y="5041173"/>
              <a:ext cx="365760" cy="182880"/>
            </a:xfrm>
            <a:custGeom>
              <a:avLst/>
              <a:gdLst/>
              <a:ahLst/>
              <a:cxnLst/>
              <a:rect l="l" t="t" r="r" b="b"/>
              <a:pathLst>
                <a:path w="365759" h="182879">
                  <a:moveTo>
                    <a:pt x="335280" y="0"/>
                  </a:moveTo>
                  <a:lnTo>
                    <a:pt x="30480" y="0"/>
                  </a:lnTo>
                  <a:lnTo>
                    <a:pt x="18618" y="2394"/>
                  </a:lnTo>
                  <a:lnTo>
                    <a:pt x="8929" y="8924"/>
                  </a:lnTo>
                  <a:lnTo>
                    <a:pt x="2396" y="18613"/>
                  </a:lnTo>
                  <a:lnTo>
                    <a:pt x="0" y="30479"/>
                  </a:lnTo>
                  <a:lnTo>
                    <a:pt x="0" y="152399"/>
                  </a:lnTo>
                  <a:lnTo>
                    <a:pt x="2396" y="164261"/>
                  </a:lnTo>
                  <a:lnTo>
                    <a:pt x="8929" y="173950"/>
                  </a:lnTo>
                  <a:lnTo>
                    <a:pt x="18618" y="180483"/>
                  </a:lnTo>
                  <a:lnTo>
                    <a:pt x="30480" y="182879"/>
                  </a:lnTo>
                  <a:lnTo>
                    <a:pt x="335280" y="182879"/>
                  </a:lnTo>
                  <a:lnTo>
                    <a:pt x="347141" y="180483"/>
                  </a:lnTo>
                  <a:lnTo>
                    <a:pt x="356830" y="173950"/>
                  </a:lnTo>
                  <a:lnTo>
                    <a:pt x="363363" y="164261"/>
                  </a:lnTo>
                  <a:lnTo>
                    <a:pt x="365760" y="152399"/>
                  </a:lnTo>
                  <a:lnTo>
                    <a:pt x="365760" y="30479"/>
                  </a:lnTo>
                  <a:lnTo>
                    <a:pt x="363363" y="18613"/>
                  </a:lnTo>
                  <a:lnTo>
                    <a:pt x="356830" y="8924"/>
                  </a:lnTo>
                  <a:lnTo>
                    <a:pt x="347141" y="2394"/>
                  </a:lnTo>
                  <a:lnTo>
                    <a:pt x="335280" y="0"/>
                  </a:lnTo>
                  <a:close/>
                </a:path>
              </a:pathLst>
            </a:custGeom>
            <a:solidFill>
              <a:srgbClr val="DDDBDB"/>
            </a:solidFill>
          </p:spPr>
          <p:txBody>
            <a:bodyPr wrap="square" lIns="0" tIns="0" rIns="0" bIns="0" rtlCol="0"/>
            <a:lstStyle/>
            <a:p>
              <a:pPr defTabSz="685800">
                <a:buClrTx/>
              </a:pPr>
              <a:endParaRPr sz="1350">
                <a:solidFill>
                  <a:sysClr val="windowText" lastClr="000000"/>
                </a:solidFill>
              </a:endParaRPr>
            </a:p>
          </p:txBody>
        </p:sp>
        <p:sp>
          <p:nvSpPr>
            <p:cNvPr id="13" name="object 13"/>
            <p:cNvSpPr/>
            <p:nvPr/>
          </p:nvSpPr>
          <p:spPr>
            <a:xfrm>
              <a:off x="464819" y="5334033"/>
              <a:ext cx="365760" cy="182880"/>
            </a:xfrm>
            <a:custGeom>
              <a:avLst/>
              <a:gdLst/>
              <a:ahLst/>
              <a:cxnLst/>
              <a:rect l="l" t="t" r="r" b="b"/>
              <a:pathLst>
                <a:path w="365759" h="182879">
                  <a:moveTo>
                    <a:pt x="335280" y="0"/>
                  </a:moveTo>
                  <a:lnTo>
                    <a:pt x="30480" y="0"/>
                  </a:lnTo>
                  <a:lnTo>
                    <a:pt x="18618" y="2394"/>
                  </a:lnTo>
                  <a:lnTo>
                    <a:pt x="8929" y="8924"/>
                  </a:lnTo>
                  <a:lnTo>
                    <a:pt x="2396" y="18613"/>
                  </a:lnTo>
                  <a:lnTo>
                    <a:pt x="0" y="30479"/>
                  </a:lnTo>
                  <a:lnTo>
                    <a:pt x="0" y="152399"/>
                  </a:lnTo>
                  <a:lnTo>
                    <a:pt x="2396" y="164261"/>
                  </a:lnTo>
                  <a:lnTo>
                    <a:pt x="8929" y="173950"/>
                  </a:lnTo>
                  <a:lnTo>
                    <a:pt x="18618" y="180483"/>
                  </a:lnTo>
                  <a:lnTo>
                    <a:pt x="30480" y="182879"/>
                  </a:lnTo>
                  <a:lnTo>
                    <a:pt x="335280" y="182879"/>
                  </a:lnTo>
                  <a:lnTo>
                    <a:pt x="347141" y="180483"/>
                  </a:lnTo>
                  <a:lnTo>
                    <a:pt x="356830" y="173950"/>
                  </a:lnTo>
                  <a:lnTo>
                    <a:pt x="363363" y="164261"/>
                  </a:lnTo>
                  <a:lnTo>
                    <a:pt x="365760" y="152399"/>
                  </a:lnTo>
                  <a:lnTo>
                    <a:pt x="365760" y="30479"/>
                  </a:lnTo>
                  <a:lnTo>
                    <a:pt x="363363" y="18613"/>
                  </a:lnTo>
                  <a:lnTo>
                    <a:pt x="356830" y="8924"/>
                  </a:lnTo>
                  <a:lnTo>
                    <a:pt x="347141" y="2394"/>
                  </a:lnTo>
                  <a:lnTo>
                    <a:pt x="335280" y="0"/>
                  </a:lnTo>
                  <a:close/>
                </a:path>
              </a:pathLst>
            </a:custGeom>
            <a:solidFill>
              <a:srgbClr val="FFDF79"/>
            </a:solidFill>
          </p:spPr>
          <p:txBody>
            <a:bodyPr wrap="square" lIns="0" tIns="0" rIns="0" bIns="0" rtlCol="0"/>
            <a:lstStyle/>
            <a:p>
              <a:pPr defTabSz="685800">
                <a:buClrTx/>
              </a:pPr>
              <a:endParaRPr sz="1350">
                <a:solidFill>
                  <a:sysClr val="windowText" lastClr="000000"/>
                </a:solidFill>
              </a:endParaRPr>
            </a:p>
          </p:txBody>
        </p:sp>
        <p:sp>
          <p:nvSpPr>
            <p:cNvPr id="14" name="object 14"/>
            <p:cNvSpPr/>
            <p:nvPr/>
          </p:nvSpPr>
          <p:spPr>
            <a:xfrm>
              <a:off x="464819" y="5626893"/>
              <a:ext cx="365760" cy="182880"/>
            </a:xfrm>
            <a:custGeom>
              <a:avLst/>
              <a:gdLst/>
              <a:ahLst/>
              <a:cxnLst/>
              <a:rect l="l" t="t" r="r" b="b"/>
              <a:pathLst>
                <a:path w="365759" h="182879">
                  <a:moveTo>
                    <a:pt x="335280" y="0"/>
                  </a:moveTo>
                  <a:lnTo>
                    <a:pt x="30480" y="0"/>
                  </a:lnTo>
                  <a:lnTo>
                    <a:pt x="18618" y="2394"/>
                  </a:lnTo>
                  <a:lnTo>
                    <a:pt x="8929" y="8924"/>
                  </a:lnTo>
                  <a:lnTo>
                    <a:pt x="2396" y="18613"/>
                  </a:lnTo>
                  <a:lnTo>
                    <a:pt x="0" y="30480"/>
                  </a:lnTo>
                  <a:lnTo>
                    <a:pt x="0" y="152400"/>
                  </a:lnTo>
                  <a:lnTo>
                    <a:pt x="2396" y="164261"/>
                  </a:lnTo>
                  <a:lnTo>
                    <a:pt x="8929" y="173950"/>
                  </a:lnTo>
                  <a:lnTo>
                    <a:pt x="18618" y="180483"/>
                  </a:lnTo>
                  <a:lnTo>
                    <a:pt x="30480" y="182880"/>
                  </a:lnTo>
                  <a:lnTo>
                    <a:pt x="335280" y="182880"/>
                  </a:lnTo>
                  <a:lnTo>
                    <a:pt x="347141" y="180483"/>
                  </a:lnTo>
                  <a:lnTo>
                    <a:pt x="356830" y="173950"/>
                  </a:lnTo>
                  <a:lnTo>
                    <a:pt x="363363" y="164261"/>
                  </a:lnTo>
                  <a:lnTo>
                    <a:pt x="365760" y="152400"/>
                  </a:lnTo>
                  <a:lnTo>
                    <a:pt x="365760" y="30480"/>
                  </a:lnTo>
                  <a:lnTo>
                    <a:pt x="363363" y="18613"/>
                  </a:lnTo>
                  <a:lnTo>
                    <a:pt x="356830" y="8924"/>
                  </a:lnTo>
                  <a:lnTo>
                    <a:pt x="347141" y="2394"/>
                  </a:lnTo>
                  <a:lnTo>
                    <a:pt x="335280" y="0"/>
                  </a:lnTo>
                  <a:close/>
                </a:path>
              </a:pathLst>
            </a:custGeom>
            <a:solidFill>
              <a:srgbClr val="F4C322"/>
            </a:solidFill>
          </p:spPr>
          <p:txBody>
            <a:bodyPr wrap="square" lIns="0" tIns="0" rIns="0" bIns="0" rtlCol="0"/>
            <a:lstStyle/>
            <a:p>
              <a:pPr defTabSz="685800">
                <a:buClrTx/>
              </a:pPr>
              <a:endParaRPr sz="1350">
                <a:solidFill>
                  <a:sysClr val="windowText" lastClr="000000"/>
                </a:solidFill>
              </a:endParaRPr>
            </a:p>
          </p:txBody>
        </p:sp>
        <p:sp>
          <p:nvSpPr>
            <p:cNvPr id="15" name="object 15"/>
            <p:cNvSpPr/>
            <p:nvPr/>
          </p:nvSpPr>
          <p:spPr>
            <a:xfrm>
              <a:off x="464819" y="5919753"/>
              <a:ext cx="365760" cy="182880"/>
            </a:xfrm>
            <a:custGeom>
              <a:avLst/>
              <a:gdLst/>
              <a:ahLst/>
              <a:cxnLst/>
              <a:rect l="l" t="t" r="r" b="b"/>
              <a:pathLst>
                <a:path w="365759" h="182879">
                  <a:moveTo>
                    <a:pt x="335280" y="0"/>
                  </a:moveTo>
                  <a:lnTo>
                    <a:pt x="30480" y="0"/>
                  </a:lnTo>
                  <a:lnTo>
                    <a:pt x="18618" y="2394"/>
                  </a:lnTo>
                  <a:lnTo>
                    <a:pt x="8929" y="8924"/>
                  </a:lnTo>
                  <a:lnTo>
                    <a:pt x="2396" y="18613"/>
                  </a:lnTo>
                  <a:lnTo>
                    <a:pt x="0" y="30480"/>
                  </a:lnTo>
                  <a:lnTo>
                    <a:pt x="0" y="152400"/>
                  </a:lnTo>
                  <a:lnTo>
                    <a:pt x="2396" y="164261"/>
                  </a:lnTo>
                  <a:lnTo>
                    <a:pt x="8929" y="173950"/>
                  </a:lnTo>
                  <a:lnTo>
                    <a:pt x="18618" y="180483"/>
                  </a:lnTo>
                  <a:lnTo>
                    <a:pt x="30480" y="182880"/>
                  </a:lnTo>
                  <a:lnTo>
                    <a:pt x="335280" y="182880"/>
                  </a:lnTo>
                  <a:lnTo>
                    <a:pt x="347141" y="180483"/>
                  </a:lnTo>
                  <a:lnTo>
                    <a:pt x="356830" y="173950"/>
                  </a:lnTo>
                  <a:lnTo>
                    <a:pt x="363363" y="164261"/>
                  </a:lnTo>
                  <a:lnTo>
                    <a:pt x="365760" y="152400"/>
                  </a:lnTo>
                  <a:lnTo>
                    <a:pt x="365760" y="30480"/>
                  </a:lnTo>
                  <a:lnTo>
                    <a:pt x="363363" y="18613"/>
                  </a:lnTo>
                  <a:lnTo>
                    <a:pt x="356830" y="8924"/>
                  </a:lnTo>
                  <a:lnTo>
                    <a:pt x="347141" y="2394"/>
                  </a:lnTo>
                  <a:lnTo>
                    <a:pt x="335280" y="0"/>
                  </a:lnTo>
                  <a:close/>
                </a:path>
              </a:pathLst>
            </a:custGeom>
            <a:solidFill>
              <a:srgbClr val="E09B1E"/>
            </a:solidFill>
          </p:spPr>
          <p:txBody>
            <a:bodyPr wrap="square" lIns="0" tIns="0" rIns="0" bIns="0" rtlCol="0"/>
            <a:lstStyle/>
            <a:p>
              <a:pPr defTabSz="685800">
                <a:buClrTx/>
              </a:pPr>
              <a:endParaRPr sz="1350">
                <a:solidFill>
                  <a:sysClr val="windowText" lastClr="000000"/>
                </a:solidFill>
              </a:endParaRPr>
            </a:p>
          </p:txBody>
        </p:sp>
      </p:grpSp>
      <p:sp>
        <p:nvSpPr>
          <p:cNvPr id="16" name="object 16"/>
          <p:cNvSpPr txBox="1"/>
          <p:nvPr/>
        </p:nvSpPr>
        <p:spPr>
          <a:xfrm>
            <a:off x="330421" y="4256151"/>
            <a:ext cx="1366838" cy="1197122"/>
          </a:xfrm>
          <a:prstGeom prst="rect">
            <a:avLst/>
          </a:prstGeom>
        </p:spPr>
        <p:txBody>
          <a:bodyPr vert="horz" wrap="square" lIns="0" tIns="24764" rIns="0" bIns="0" rtlCol="0">
            <a:spAutoFit/>
          </a:bodyPr>
          <a:lstStyle/>
          <a:p>
            <a:pPr marL="9525" marR="3810" defTabSz="685800">
              <a:lnSpc>
                <a:spcPts val="975"/>
              </a:lnSpc>
              <a:spcBef>
                <a:spcPts val="194"/>
              </a:spcBef>
              <a:buClrTx/>
            </a:pPr>
            <a:r>
              <a:rPr sz="900" b="1" spc="-15" dirty="0">
                <a:solidFill>
                  <a:srgbClr val="451A0F"/>
                </a:solidFill>
                <a:latin typeface="Source Sans Pro Semibold"/>
                <a:cs typeface="Source Sans Pro Semibold"/>
              </a:rPr>
              <a:t>Percentage</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of 25+</a:t>
            </a:r>
            <a:r>
              <a:rPr sz="900" b="1" spc="4" dirty="0">
                <a:solidFill>
                  <a:srgbClr val="451A0F"/>
                </a:solidFill>
                <a:latin typeface="Source Sans Pro Semibold"/>
                <a:cs typeface="Source Sans Pro Semibold"/>
              </a:rPr>
              <a:t> </a:t>
            </a:r>
            <a:r>
              <a:rPr sz="900" b="1" spc="-19" dirty="0">
                <a:solidFill>
                  <a:srgbClr val="451A0F"/>
                </a:solidFill>
                <a:latin typeface="Source Sans Pro Semibold"/>
                <a:cs typeface="Source Sans Pro Semibold"/>
              </a:rPr>
              <a:t>year-</a:t>
            </a:r>
            <a:r>
              <a:rPr sz="900" b="1" spc="-15" dirty="0">
                <a:solidFill>
                  <a:srgbClr val="451A0F"/>
                </a:solidFill>
                <a:latin typeface="Source Sans Pro Semibold"/>
                <a:cs typeface="Source Sans Pro Semibold"/>
              </a:rPr>
              <a:t>olds </a:t>
            </a:r>
            <a:r>
              <a:rPr sz="900" b="1" dirty="0">
                <a:solidFill>
                  <a:srgbClr val="451A0F"/>
                </a:solidFill>
                <a:latin typeface="Source Sans Pro Semibold"/>
                <a:cs typeface="Source Sans Pro Semibold"/>
              </a:rPr>
              <a:t>with</a:t>
            </a:r>
            <a:r>
              <a:rPr sz="900" b="1" spc="-11"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BA</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or</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BS</a:t>
            </a:r>
            <a:r>
              <a:rPr sz="900" b="1" spc="-23" dirty="0">
                <a:solidFill>
                  <a:srgbClr val="451A0F"/>
                </a:solidFill>
                <a:latin typeface="Source Sans Pro Semibold"/>
                <a:cs typeface="Source Sans Pro Semibold"/>
              </a:rPr>
              <a:t> </a:t>
            </a:r>
            <a:r>
              <a:rPr sz="900" b="1" spc="-8" dirty="0">
                <a:solidFill>
                  <a:srgbClr val="451A0F"/>
                </a:solidFill>
                <a:latin typeface="Source Sans Pro Semibold"/>
                <a:cs typeface="Source Sans Pro Semibold"/>
              </a:rPr>
              <a:t>degree</a:t>
            </a:r>
            <a:endParaRPr sz="900">
              <a:solidFill>
                <a:sysClr val="windowText" lastClr="000000"/>
              </a:solidFill>
              <a:latin typeface="Source Sans Pro Semibold"/>
              <a:cs typeface="Source Sans Pro Semibold"/>
            </a:endParaRPr>
          </a:p>
          <a:p>
            <a:pPr marL="429578" defTabSz="685800">
              <a:spcBef>
                <a:spcPts val="649"/>
              </a:spcBef>
              <a:buClrTx/>
            </a:pPr>
            <a:r>
              <a:rPr sz="1050" dirty="0">
                <a:solidFill>
                  <a:sysClr val="windowText" lastClr="000000"/>
                </a:solidFill>
                <a:latin typeface="Source Sans Pro"/>
                <a:cs typeface="Source Sans Pro"/>
              </a:rPr>
              <a:t>&lt;</a:t>
            </a:r>
            <a:r>
              <a:rPr sz="1050" spc="-11" dirty="0">
                <a:solidFill>
                  <a:sysClr val="windowText" lastClr="000000"/>
                </a:solidFill>
                <a:latin typeface="Source Sans Pro"/>
                <a:cs typeface="Source Sans Pro"/>
              </a:rPr>
              <a:t> </a:t>
            </a:r>
            <a:r>
              <a:rPr sz="1050" spc="-19" dirty="0">
                <a:solidFill>
                  <a:sysClr val="windowText" lastClr="000000"/>
                </a:solidFill>
                <a:latin typeface="Source Sans Pro"/>
                <a:cs typeface="Source Sans Pro"/>
              </a:rPr>
              <a:t>25%</a:t>
            </a:r>
            <a:endParaRPr sz="1050">
              <a:solidFill>
                <a:sysClr val="windowText" lastClr="000000"/>
              </a:solidFill>
              <a:latin typeface="Source Sans Pro"/>
              <a:cs typeface="Source Sans Pro"/>
            </a:endParaRPr>
          </a:p>
          <a:p>
            <a:pPr marL="429578" defTabSz="685800">
              <a:spcBef>
                <a:spcPts val="469"/>
              </a:spcBef>
              <a:buClrTx/>
            </a:pPr>
            <a:r>
              <a:rPr sz="1050" spc="-8" dirty="0">
                <a:solidFill>
                  <a:sysClr val="windowText" lastClr="000000"/>
                </a:solidFill>
                <a:latin typeface="Source Sans Pro"/>
                <a:cs typeface="Source Sans Pro"/>
              </a:rPr>
              <a:t>25%-</a:t>
            </a:r>
            <a:r>
              <a:rPr sz="1050" spc="-19" dirty="0">
                <a:solidFill>
                  <a:sysClr val="windowText" lastClr="000000"/>
                </a:solidFill>
                <a:latin typeface="Source Sans Pro"/>
                <a:cs typeface="Source Sans Pro"/>
              </a:rPr>
              <a:t>50%</a:t>
            </a:r>
            <a:endParaRPr sz="1050">
              <a:solidFill>
                <a:sysClr val="windowText" lastClr="000000"/>
              </a:solidFill>
              <a:latin typeface="Source Sans Pro"/>
              <a:cs typeface="Source Sans Pro"/>
            </a:endParaRPr>
          </a:p>
          <a:p>
            <a:pPr marL="429578" defTabSz="685800">
              <a:spcBef>
                <a:spcPts val="469"/>
              </a:spcBef>
              <a:buClrTx/>
            </a:pPr>
            <a:r>
              <a:rPr sz="1050" spc="-8" dirty="0">
                <a:solidFill>
                  <a:sysClr val="windowText" lastClr="000000"/>
                </a:solidFill>
                <a:latin typeface="Source Sans Pro"/>
                <a:cs typeface="Source Sans Pro"/>
              </a:rPr>
              <a:t>50%-</a:t>
            </a:r>
            <a:r>
              <a:rPr sz="1050" spc="-19" dirty="0">
                <a:solidFill>
                  <a:sysClr val="windowText" lastClr="000000"/>
                </a:solidFill>
                <a:latin typeface="Source Sans Pro"/>
                <a:cs typeface="Source Sans Pro"/>
              </a:rPr>
              <a:t>75%</a:t>
            </a:r>
            <a:endParaRPr sz="1050">
              <a:solidFill>
                <a:sysClr val="windowText" lastClr="000000"/>
              </a:solidFill>
              <a:latin typeface="Source Sans Pro"/>
              <a:cs typeface="Source Sans Pro"/>
            </a:endParaRPr>
          </a:p>
          <a:p>
            <a:pPr marL="429578" defTabSz="685800">
              <a:spcBef>
                <a:spcPts val="469"/>
              </a:spcBef>
              <a:buClrTx/>
            </a:pPr>
            <a:r>
              <a:rPr sz="1050" dirty="0">
                <a:solidFill>
                  <a:sysClr val="windowText" lastClr="000000"/>
                </a:solidFill>
                <a:latin typeface="Source Sans Pro"/>
                <a:cs typeface="Source Sans Pro"/>
              </a:rPr>
              <a:t>&gt;</a:t>
            </a:r>
            <a:r>
              <a:rPr sz="1050" spc="-11" dirty="0">
                <a:solidFill>
                  <a:sysClr val="windowText" lastClr="000000"/>
                </a:solidFill>
                <a:latin typeface="Source Sans Pro"/>
                <a:cs typeface="Source Sans Pro"/>
              </a:rPr>
              <a:t> </a:t>
            </a:r>
            <a:r>
              <a:rPr sz="1050" spc="-19" dirty="0">
                <a:solidFill>
                  <a:sysClr val="windowText" lastClr="000000"/>
                </a:solidFill>
                <a:latin typeface="Source Sans Pro"/>
                <a:cs typeface="Source Sans Pro"/>
              </a:rPr>
              <a:t>75%</a:t>
            </a:r>
            <a:endParaRPr sz="1050">
              <a:solidFill>
                <a:sysClr val="windowText" lastClr="000000"/>
              </a:solidFill>
              <a:latin typeface="Source Sans Pro"/>
              <a:cs typeface="Source Sans Pro"/>
            </a:endParaRPr>
          </a:p>
        </p:txBody>
      </p:sp>
      <p:grpSp>
        <p:nvGrpSpPr>
          <p:cNvPr id="17" name="object 17"/>
          <p:cNvGrpSpPr/>
          <p:nvPr/>
        </p:nvGrpSpPr>
        <p:grpSpPr>
          <a:xfrm>
            <a:off x="2147713" y="4635646"/>
            <a:ext cx="171450" cy="420529"/>
            <a:chOff x="2863617" y="5037861"/>
            <a:chExt cx="228600" cy="560705"/>
          </a:xfrm>
        </p:grpSpPr>
        <p:pic>
          <p:nvPicPr>
            <p:cNvPr id="18" name="object 18"/>
            <p:cNvPicPr/>
            <p:nvPr/>
          </p:nvPicPr>
          <p:blipFill>
            <a:blip r:embed="rId3" cstate="print"/>
            <a:stretch>
              <a:fillRect/>
            </a:stretch>
          </p:blipFill>
          <p:spPr>
            <a:xfrm>
              <a:off x="2863617" y="5037861"/>
              <a:ext cx="228600" cy="228600"/>
            </a:xfrm>
            <a:prstGeom prst="rect">
              <a:avLst/>
            </a:prstGeom>
          </p:spPr>
        </p:pic>
        <p:pic>
          <p:nvPicPr>
            <p:cNvPr id="19" name="object 19"/>
            <p:cNvPicPr/>
            <p:nvPr/>
          </p:nvPicPr>
          <p:blipFill>
            <a:blip r:embed="rId4" cstate="print"/>
            <a:stretch>
              <a:fillRect/>
            </a:stretch>
          </p:blipFill>
          <p:spPr>
            <a:xfrm>
              <a:off x="2863617" y="5369754"/>
              <a:ext cx="228600" cy="228600"/>
            </a:xfrm>
            <a:prstGeom prst="rect">
              <a:avLst/>
            </a:prstGeom>
          </p:spPr>
        </p:pic>
      </p:grpSp>
      <p:sp>
        <p:nvSpPr>
          <p:cNvPr id="20" name="object 20"/>
          <p:cNvSpPr txBox="1"/>
          <p:nvPr/>
        </p:nvSpPr>
        <p:spPr>
          <a:xfrm>
            <a:off x="2141073" y="4256151"/>
            <a:ext cx="1578293" cy="760464"/>
          </a:xfrm>
          <a:prstGeom prst="rect">
            <a:avLst/>
          </a:prstGeom>
        </p:spPr>
        <p:txBody>
          <a:bodyPr vert="horz" wrap="square" lIns="0" tIns="24764" rIns="0" bIns="0" rtlCol="0">
            <a:spAutoFit/>
          </a:bodyPr>
          <a:lstStyle/>
          <a:p>
            <a:pPr marL="9525" marR="3810" defTabSz="685800">
              <a:lnSpc>
                <a:spcPts val="975"/>
              </a:lnSpc>
              <a:spcBef>
                <a:spcPts val="194"/>
              </a:spcBef>
              <a:buClrTx/>
            </a:pPr>
            <a:r>
              <a:rPr sz="900" b="1" dirty="0">
                <a:solidFill>
                  <a:srgbClr val="451A0F"/>
                </a:solidFill>
                <a:latin typeface="Source Sans Pro Semibold"/>
                <a:cs typeface="Source Sans Pro Semibold"/>
              </a:rPr>
              <a:t>Carnegie</a:t>
            </a:r>
            <a:r>
              <a:rPr sz="900" b="1" spc="-8" dirty="0">
                <a:solidFill>
                  <a:srgbClr val="451A0F"/>
                </a:solidFill>
                <a:latin typeface="Source Sans Pro Semibold"/>
                <a:cs typeface="Source Sans Pro Semibold"/>
              </a:rPr>
              <a:t> Classification</a:t>
            </a:r>
            <a:r>
              <a:rPr sz="900" b="1" spc="-19" dirty="0">
                <a:solidFill>
                  <a:srgbClr val="451A0F"/>
                </a:solidFill>
                <a:latin typeface="Source Sans Pro Semibold"/>
                <a:cs typeface="Source Sans Pro Semibold"/>
              </a:rPr>
              <a:t> for </a:t>
            </a:r>
            <a:r>
              <a:rPr sz="900" b="1" spc="-8" dirty="0">
                <a:solidFill>
                  <a:srgbClr val="451A0F"/>
                </a:solidFill>
                <a:latin typeface="Source Sans Pro Semibold"/>
                <a:cs typeface="Source Sans Pro Semibold"/>
              </a:rPr>
              <a:t>Institutions</a:t>
            </a:r>
            <a:r>
              <a:rPr sz="900" b="1" dirty="0">
                <a:solidFill>
                  <a:srgbClr val="451A0F"/>
                </a:solidFill>
                <a:latin typeface="Source Sans Pro Semibold"/>
                <a:cs typeface="Source Sans Pro Semibold"/>
              </a:rPr>
              <a:t> of</a:t>
            </a:r>
            <a:r>
              <a:rPr sz="900" b="1" spc="-11"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Higher</a:t>
            </a:r>
            <a:r>
              <a:rPr sz="900" b="1" spc="-4" dirty="0">
                <a:solidFill>
                  <a:srgbClr val="451A0F"/>
                </a:solidFill>
                <a:latin typeface="Source Sans Pro Semibold"/>
                <a:cs typeface="Source Sans Pro Semibold"/>
              </a:rPr>
              <a:t> </a:t>
            </a:r>
            <a:r>
              <a:rPr sz="900" b="1" spc="-8" dirty="0">
                <a:solidFill>
                  <a:srgbClr val="451A0F"/>
                </a:solidFill>
                <a:latin typeface="Source Sans Pro Semibold"/>
                <a:cs typeface="Source Sans Pro Semibold"/>
              </a:rPr>
              <a:t>Education</a:t>
            </a:r>
            <a:endParaRPr sz="900">
              <a:solidFill>
                <a:sysClr val="windowText" lastClr="000000"/>
              </a:solidFill>
              <a:latin typeface="Source Sans Pro Semibold"/>
              <a:cs typeface="Source Sans Pro Semibold"/>
            </a:endParaRPr>
          </a:p>
          <a:p>
            <a:pPr marL="287179" marR="456724" defTabSz="685800">
              <a:lnSpc>
                <a:spcPct val="156500"/>
              </a:lnSpc>
              <a:spcBef>
                <a:spcPts val="41"/>
              </a:spcBef>
              <a:buClrTx/>
            </a:pPr>
            <a:r>
              <a:rPr sz="1050" dirty="0">
                <a:solidFill>
                  <a:sysClr val="windowText" lastClr="000000"/>
                </a:solidFill>
                <a:latin typeface="Source Sans Pro"/>
                <a:cs typeface="Source Sans Pro"/>
              </a:rPr>
              <a:t>R1</a:t>
            </a:r>
            <a:r>
              <a:rPr sz="1050" spc="-15" dirty="0">
                <a:solidFill>
                  <a:sysClr val="windowText" lastClr="000000"/>
                </a:solidFill>
                <a:latin typeface="Source Sans Pro"/>
                <a:cs typeface="Source Sans Pro"/>
              </a:rPr>
              <a:t> </a:t>
            </a:r>
            <a:r>
              <a:rPr sz="1050" spc="-8" dirty="0">
                <a:solidFill>
                  <a:sysClr val="windowText" lastClr="000000"/>
                </a:solidFill>
                <a:latin typeface="Source Sans Pro"/>
                <a:cs typeface="Source Sans Pro"/>
              </a:rPr>
              <a:t>Universities </a:t>
            </a:r>
            <a:r>
              <a:rPr sz="1050" dirty="0">
                <a:solidFill>
                  <a:sysClr val="windowText" lastClr="000000"/>
                </a:solidFill>
                <a:latin typeface="Source Sans Pro"/>
                <a:cs typeface="Source Sans Pro"/>
              </a:rPr>
              <a:t>R2</a:t>
            </a:r>
            <a:r>
              <a:rPr sz="1050" spc="-15" dirty="0">
                <a:solidFill>
                  <a:sysClr val="windowText" lastClr="000000"/>
                </a:solidFill>
                <a:latin typeface="Source Sans Pro"/>
                <a:cs typeface="Source Sans Pro"/>
              </a:rPr>
              <a:t> </a:t>
            </a:r>
            <a:r>
              <a:rPr sz="1050" spc="-8" dirty="0">
                <a:solidFill>
                  <a:sysClr val="windowText" lastClr="000000"/>
                </a:solidFill>
                <a:latin typeface="Source Sans Pro"/>
                <a:cs typeface="Source Sans Pro"/>
              </a:rPr>
              <a:t>Universities</a:t>
            </a:r>
            <a:endParaRPr sz="1050">
              <a:solidFill>
                <a:sysClr val="windowText" lastClr="000000"/>
              </a:solidFill>
              <a:latin typeface="Source Sans Pro"/>
              <a:cs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12192000" cy="6858000"/>
          </a:xfrm>
        </p:grpSpPr>
        <p:pic>
          <p:nvPicPr>
            <p:cNvPr id="3" name="object 3"/>
            <p:cNvPicPr/>
            <p:nvPr/>
          </p:nvPicPr>
          <p:blipFill>
            <a:blip r:embed="rId2" cstate="print"/>
            <a:stretch>
              <a:fillRect/>
            </a:stretch>
          </p:blipFill>
          <p:spPr>
            <a:xfrm>
              <a:off x="5019840" y="0"/>
              <a:ext cx="6515099" cy="6857999"/>
            </a:xfrm>
            <a:prstGeom prst="rect">
              <a:avLst/>
            </a:prstGeom>
          </p:spPr>
        </p:pic>
        <p:sp>
          <p:nvSpPr>
            <p:cNvPr id="4" name="object 4"/>
            <p:cNvSpPr/>
            <p:nvPr/>
          </p:nvSpPr>
          <p:spPr>
            <a:xfrm>
              <a:off x="0" y="6675119"/>
              <a:ext cx="12192000" cy="182880"/>
            </a:xfrm>
            <a:custGeom>
              <a:avLst/>
              <a:gdLst/>
              <a:ahLst/>
              <a:cxnLst/>
              <a:rect l="l" t="t" r="r" b="b"/>
              <a:pathLst>
                <a:path w="12192000" h="182879">
                  <a:moveTo>
                    <a:pt x="12192000" y="0"/>
                  </a:moveTo>
                  <a:lnTo>
                    <a:pt x="0" y="0"/>
                  </a:lnTo>
                  <a:lnTo>
                    <a:pt x="0" y="182879"/>
                  </a:lnTo>
                  <a:lnTo>
                    <a:pt x="12192000" y="182879"/>
                  </a:lnTo>
                  <a:lnTo>
                    <a:pt x="12192000" y="0"/>
                  </a:lnTo>
                  <a:close/>
                </a:path>
              </a:pathLst>
            </a:custGeom>
            <a:solidFill>
              <a:srgbClr val="F4C322"/>
            </a:solidFill>
          </p:spPr>
          <p:txBody>
            <a:bodyPr wrap="square" lIns="0" tIns="0" rIns="0" bIns="0" rtlCol="0"/>
            <a:lstStyle/>
            <a:p>
              <a:pPr defTabSz="685800">
                <a:buClrTx/>
              </a:pPr>
              <a:endParaRPr sz="1350">
                <a:solidFill>
                  <a:sysClr val="windowText" lastClr="000000"/>
                </a:solidFill>
              </a:endParaRPr>
            </a:p>
          </p:txBody>
        </p:sp>
      </p:grpSp>
      <p:sp>
        <p:nvSpPr>
          <p:cNvPr id="5" name="object 5"/>
          <p:cNvSpPr txBox="1">
            <a:spLocks noGrp="1"/>
          </p:cNvSpPr>
          <p:nvPr>
            <p:ph type="title"/>
          </p:nvPr>
        </p:nvSpPr>
        <p:spPr>
          <a:xfrm>
            <a:off x="250031" y="1218058"/>
            <a:ext cx="3397211" cy="563616"/>
          </a:xfrm>
          <a:prstGeom prst="rect">
            <a:avLst/>
          </a:prstGeom>
        </p:spPr>
        <p:txBody>
          <a:bodyPr vert="horz" wrap="square" lIns="0" tIns="9525" rIns="0" bIns="0" rtlCol="0">
            <a:spAutoFit/>
          </a:bodyPr>
          <a:lstStyle/>
          <a:p>
            <a:pPr marL="9525">
              <a:spcBef>
                <a:spcPts val="75"/>
              </a:spcBef>
            </a:pPr>
            <a:r>
              <a:rPr spc="-26" dirty="0"/>
              <a:t>Research</a:t>
            </a:r>
            <a:r>
              <a:rPr spc="-38" dirty="0"/>
              <a:t> </a:t>
            </a:r>
            <a:r>
              <a:rPr spc="-8" dirty="0"/>
              <a:t>Triangle</a:t>
            </a:r>
            <a:r>
              <a:rPr spc="263" dirty="0"/>
              <a:t> </a:t>
            </a:r>
            <a:r>
              <a:rPr dirty="0"/>
              <a:t>|</a:t>
            </a:r>
            <a:r>
              <a:rPr spc="270" dirty="0"/>
              <a:t> </a:t>
            </a:r>
            <a:r>
              <a:rPr b="0" i="1" spc="-34" dirty="0">
                <a:latin typeface="Source Sans Pro"/>
                <a:cs typeface="Source Sans Pro"/>
              </a:rPr>
              <a:t>Raleigh-</a:t>
            </a:r>
            <a:r>
              <a:rPr b="0" i="1" spc="-26" dirty="0">
                <a:latin typeface="Source Sans Pro"/>
                <a:cs typeface="Source Sans Pro"/>
              </a:rPr>
              <a:t>Durham-</a:t>
            </a:r>
            <a:r>
              <a:rPr b="0" i="1" spc="-8" dirty="0">
                <a:latin typeface="Source Sans Pro"/>
                <a:cs typeface="Source Sans Pro"/>
              </a:rPr>
              <a:t>Chapel</a:t>
            </a:r>
            <a:r>
              <a:rPr b="0" i="1" spc="-23" dirty="0">
                <a:latin typeface="Source Sans Pro"/>
                <a:cs typeface="Source Sans Pro"/>
              </a:rPr>
              <a:t> </a:t>
            </a:r>
            <a:r>
              <a:rPr b="0" i="1" spc="-15" dirty="0">
                <a:latin typeface="Source Sans Pro"/>
                <a:cs typeface="Source Sans Pro"/>
              </a:rPr>
              <a:t>Hill</a:t>
            </a:r>
          </a:p>
        </p:txBody>
      </p:sp>
      <p:pic>
        <p:nvPicPr>
          <p:cNvPr id="6" name="object 6"/>
          <p:cNvPicPr/>
          <p:nvPr/>
        </p:nvPicPr>
        <p:blipFill>
          <a:blip r:embed="rId3" cstate="print"/>
          <a:stretch>
            <a:fillRect/>
          </a:stretch>
        </p:blipFill>
        <p:spPr>
          <a:xfrm>
            <a:off x="8164603" y="4966655"/>
            <a:ext cx="595479" cy="634724"/>
          </a:xfrm>
          <a:prstGeom prst="rect">
            <a:avLst/>
          </a:prstGeom>
        </p:spPr>
      </p:pic>
      <p:sp>
        <p:nvSpPr>
          <p:cNvPr id="7" name="object 7"/>
          <p:cNvSpPr txBox="1"/>
          <p:nvPr/>
        </p:nvSpPr>
        <p:spPr>
          <a:xfrm>
            <a:off x="7334985" y="5542693"/>
            <a:ext cx="943451" cy="214802"/>
          </a:xfrm>
          <a:prstGeom prst="rect">
            <a:avLst/>
          </a:prstGeom>
        </p:spPr>
        <p:txBody>
          <a:bodyPr vert="horz" wrap="square" lIns="0" tIns="9525" rIns="0" bIns="0" rtlCol="0">
            <a:spAutoFit/>
          </a:bodyPr>
          <a:lstStyle/>
          <a:p>
            <a:pPr marR="3810" algn="r" defTabSz="685800">
              <a:lnSpc>
                <a:spcPts val="769"/>
              </a:lnSpc>
              <a:spcBef>
                <a:spcPts val="75"/>
              </a:spcBef>
              <a:buClrTx/>
            </a:pPr>
            <a:r>
              <a:rPr sz="675" dirty="0">
                <a:solidFill>
                  <a:srgbClr val="974B23"/>
                </a:solidFill>
                <a:latin typeface="Source Sans Pro"/>
                <a:cs typeface="Source Sans Pro"/>
              </a:rPr>
              <a:t>North</a:t>
            </a:r>
            <a:r>
              <a:rPr sz="675" spc="-15" dirty="0">
                <a:solidFill>
                  <a:srgbClr val="974B23"/>
                </a:solidFill>
                <a:latin typeface="Source Sans Pro"/>
                <a:cs typeface="Source Sans Pro"/>
              </a:rPr>
              <a:t> </a:t>
            </a:r>
            <a:r>
              <a:rPr sz="675" dirty="0">
                <a:solidFill>
                  <a:srgbClr val="974B23"/>
                </a:solidFill>
                <a:latin typeface="Source Sans Pro"/>
                <a:cs typeface="Source Sans Pro"/>
              </a:rPr>
              <a:t>Carolina</a:t>
            </a:r>
            <a:r>
              <a:rPr sz="675" spc="-23" dirty="0">
                <a:solidFill>
                  <a:srgbClr val="974B23"/>
                </a:solidFill>
                <a:latin typeface="Source Sans Pro"/>
                <a:cs typeface="Source Sans Pro"/>
              </a:rPr>
              <a:t> </a:t>
            </a:r>
            <a:r>
              <a:rPr sz="675" dirty="0">
                <a:solidFill>
                  <a:srgbClr val="974B23"/>
                </a:solidFill>
                <a:latin typeface="Source Sans Pro"/>
                <a:cs typeface="Source Sans Pro"/>
              </a:rPr>
              <a:t>and</a:t>
            </a:r>
            <a:r>
              <a:rPr sz="675" spc="-23" dirty="0">
                <a:solidFill>
                  <a:srgbClr val="974B23"/>
                </a:solidFill>
                <a:latin typeface="Source Sans Pro"/>
                <a:cs typeface="Source Sans Pro"/>
              </a:rPr>
              <a:t> </a:t>
            </a:r>
            <a:r>
              <a:rPr sz="675" spc="-8" dirty="0">
                <a:solidFill>
                  <a:srgbClr val="974B23"/>
                </a:solidFill>
                <a:latin typeface="Source Sans Pro"/>
                <a:cs typeface="Source Sans Pro"/>
              </a:rPr>
              <a:t>region</a:t>
            </a:r>
            <a:endParaRPr sz="675">
              <a:solidFill>
                <a:sysClr val="windowText" lastClr="000000"/>
              </a:solidFill>
              <a:latin typeface="Source Sans Pro"/>
              <a:cs typeface="Source Sans Pro"/>
            </a:endParaRPr>
          </a:p>
          <a:p>
            <a:pPr marR="3810" algn="r" defTabSz="685800">
              <a:lnSpc>
                <a:spcPts val="769"/>
              </a:lnSpc>
              <a:buClrTx/>
            </a:pPr>
            <a:r>
              <a:rPr sz="675" i="1" spc="-15" dirty="0">
                <a:solidFill>
                  <a:srgbClr val="974B23"/>
                </a:solidFill>
                <a:latin typeface="Source Sans Pro"/>
                <a:cs typeface="Source Sans Pro"/>
              </a:rPr>
              <a:t>150-</a:t>
            </a:r>
            <a:r>
              <a:rPr sz="675" i="1" dirty="0">
                <a:solidFill>
                  <a:srgbClr val="974B23"/>
                </a:solidFill>
                <a:latin typeface="Source Sans Pro"/>
                <a:cs typeface="Source Sans Pro"/>
              </a:rPr>
              <a:t>mile</a:t>
            </a:r>
            <a:r>
              <a:rPr sz="675" i="1" spc="38" dirty="0">
                <a:solidFill>
                  <a:srgbClr val="974B23"/>
                </a:solidFill>
                <a:latin typeface="Source Sans Pro"/>
                <a:cs typeface="Source Sans Pro"/>
              </a:rPr>
              <a:t> </a:t>
            </a:r>
            <a:r>
              <a:rPr sz="675" i="1" spc="-8" dirty="0">
                <a:solidFill>
                  <a:srgbClr val="974B23"/>
                </a:solidFill>
                <a:latin typeface="Source Sans Pro"/>
                <a:cs typeface="Source Sans Pro"/>
              </a:rPr>
              <a:t>radius</a:t>
            </a:r>
            <a:endParaRPr sz="675">
              <a:solidFill>
                <a:sysClr val="windowText" lastClr="000000"/>
              </a:solidFill>
              <a:latin typeface="Source Sans Pro"/>
              <a:cs typeface="Source Sans Pro"/>
            </a:endParaRPr>
          </a:p>
        </p:txBody>
      </p:sp>
      <p:sp>
        <p:nvSpPr>
          <p:cNvPr id="8" name="object 8"/>
          <p:cNvSpPr txBox="1"/>
          <p:nvPr/>
        </p:nvSpPr>
        <p:spPr>
          <a:xfrm>
            <a:off x="330420" y="5585460"/>
            <a:ext cx="4627245" cy="203454"/>
          </a:xfrm>
          <a:prstGeom prst="rect">
            <a:avLst/>
          </a:prstGeom>
        </p:spPr>
        <p:txBody>
          <a:bodyPr vert="horz" wrap="square" lIns="0" tIns="8573" rIns="0" bIns="0" rtlCol="0">
            <a:spAutoFit/>
          </a:bodyPr>
          <a:lstStyle/>
          <a:p>
            <a:pPr marL="9525" marR="3810" defTabSz="685800">
              <a:lnSpc>
                <a:spcPct val="101200"/>
              </a:lnSpc>
              <a:spcBef>
                <a:spcPts val="68"/>
              </a:spcBef>
              <a:buClrTx/>
            </a:pPr>
            <a:r>
              <a:rPr sz="638" i="1" spc="-8" dirty="0">
                <a:solidFill>
                  <a:sysClr val="windowText" lastClr="000000"/>
                </a:solidFill>
                <a:latin typeface="Source Sans Pro"/>
                <a:cs typeface="Source Sans Pro"/>
              </a:rPr>
              <a:t>Population:</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Annual</a:t>
            </a:r>
            <a:r>
              <a:rPr sz="638" i="1" spc="19"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Estimates</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of</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Resident</a:t>
            </a:r>
            <a:r>
              <a:rPr sz="638" i="1" spc="-4"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Population,</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U.S.</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Census</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Bureau</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(March</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2025),</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Median</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Home</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Price:</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National</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Association</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of</a:t>
            </a:r>
            <a:r>
              <a:rPr sz="638" i="1" spc="-8" dirty="0">
                <a:solidFill>
                  <a:sysClr val="windowText" lastClr="000000"/>
                </a:solidFill>
                <a:latin typeface="Source Sans Pro"/>
                <a:cs typeface="Source Sans Pro"/>
              </a:rPr>
              <a:t> Realtors</a:t>
            </a:r>
            <a:r>
              <a:rPr sz="638" i="1" spc="37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Mean rent:</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Zillow</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Observed</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Rent</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Index</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(July</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2025),</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Median</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income:</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Median</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Household</a:t>
            </a:r>
            <a:r>
              <a:rPr sz="638" i="1" spc="-26"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Income</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by</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County,</a:t>
            </a:r>
            <a:r>
              <a:rPr sz="638" i="1" spc="-23"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Census.gov</a:t>
            </a:r>
            <a:r>
              <a:rPr sz="638" i="1" spc="-34"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(September</a:t>
            </a:r>
            <a:r>
              <a:rPr sz="638" i="1" spc="-15"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2024)</a:t>
            </a:r>
            <a:endParaRPr sz="638">
              <a:solidFill>
                <a:sysClr val="windowText" lastClr="000000"/>
              </a:solidFill>
              <a:latin typeface="Source Sans Pro"/>
              <a:cs typeface="Source Sans Pro"/>
            </a:endParaRPr>
          </a:p>
        </p:txBody>
      </p:sp>
      <p:grpSp>
        <p:nvGrpSpPr>
          <p:cNvPr id="9" name="object 9"/>
          <p:cNvGrpSpPr/>
          <p:nvPr/>
        </p:nvGrpSpPr>
        <p:grpSpPr>
          <a:xfrm>
            <a:off x="348614" y="4089490"/>
            <a:ext cx="274320" cy="796290"/>
            <a:chOff x="464819" y="4309653"/>
            <a:chExt cx="365760" cy="1061720"/>
          </a:xfrm>
        </p:grpSpPr>
        <p:sp>
          <p:nvSpPr>
            <p:cNvPr id="10" name="object 10"/>
            <p:cNvSpPr/>
            <p:nvPr/>
          </p:nvSpPr>
          <p:spPr>
            <a:xfrm>
              <a:off x="464819" y="4309653"/>
              <a:ext cx="365760" cy="182880"/>
            </a:xfrm>
            <a:custGeom>
              <a:avLst/>
              <a:gdLst/>
              <a:ahLst/>
              <a:cxnLst/>
              <a:rect l="l" t="t" r="r" b="b"/>
              <a:pathLst>
                <a:path w="365759" h="182879">
                  <a:moveTo>
                    <a:pt x="335280" y="0"/>
                  </a:moveTo>
                  <a:lnTo>
                    <a:pt x="30480" y="0"/>
                  </a:lnTo>
                  <a:lnTo>
                    <a:pt x="18618" y="2394"/>
                  </a:lnTo>
                  <a:lnTo>
                    <a:pt x="8929" y="8924"/>
                  </a:lnTo>
                  <a:lnTo>
                    <a:pt x="2396" y="18613"/>
                  </a:lnTo>
                  <a:lnTo>
                    <a:pt x="0" y="30479"/>
                  </a:lnTo>
                  <a:lnTo>
                    <a:pt x="0" y="152399"/>
                  </a:lnTo>
                  <a:lnTo>
                    <a:pt x="2396" y="164261"/>
                  </a:lnTo>
                  <a:lnTo>
                    <a:pt x="8929" y="173950"/>
                  </a:lnTo>
                  <a:lnTo>
                    <a:pt x="18618" y="180483"/>
                  </a:lnTo>
                  <a:lnTo>
                    <a:pt x="30480" y="182879"/>
                  </a:lnTo>
                  <a:lnTo>
                    <a:pt x="335280" y="182879"/>
                  </a:lnTo>
                  <a:lnTo>
                    <a:pt x="347141" y="180483"/>
                  </a:lnTo>
                  <a:lnTo>
                    <a:pt x="356830" y="173950"/>
                  </a:lnTo>
                  <a:lnTo>
                    <a:pt x="363363" y="164261"/>
                  </a:lnTo>
                  <a:lnTo>
                    <a:pt x="365760" y="152399"/>
                  </a:lnTo>
                  <a:lnTo>
                    <a:pt x="365760" y="30479"/>
                  </a:lnTo>
                  <a:lnTo>
                    <a:pt x="363363" y="18613"/>
                  </a:lnTo>
                  <a:lnTo>
                    <a:pt x="356830" y="8924"/>
                  </a:lnTo>
                  <a:lnTo>
                    <a:pt x="347141" y="2394"/>
                  </a:lnTo>
                  <a:lnTo>
                    <a:pt x="335280" y="0"/>
                  </a:lnTo>
                  <a:close/>
                </a:path>
              </a:pathLst>
            </a:custGeom>
            <a:solidFill>
              <a:srgbClr val="DDDBDB"/>
            </a:solidFill>
          </p:spPr>
          <p:txBody>
            <a:bodyPr wrap="square" lIns="0" tIns="0" rIns="0" bIns="0" rtlCol="0"/>
            <a:lstStyle/>
            <a:p>
              <a:pPr defTabSz="685800">
                <a:buClrTx/>
              </a:pPr>
              <a:endParaRPr sz="1350">
                <a:solidFill>
                  <a:sysClr val="windowText" lastClr="000000"/>
                </a:solidFill>
              </a:endParaRPr>
            </a:p>
          </p:txBody>
        </p:sp>
        <p:sp>
          <p:nvSpPr>
            <p:cNvPr id="11" name="object 11"/>
            <p:cNvSpPr/>
            <p:nvPr/>
          </p:nvSpPr>
          <p:spPr>
            <a:xfrm>
              <a:off x="464819" y="4602514"/>
              <a:ext cx="365760" cy="182880"/>
            </a:xfrm>
            <a:custGeom>
              <a:avLst/>
              <a:gdLst/>
              <a:ahLst/>
              <a:cxnLst/>
              <a:rect l="l" t="t" r="r" b="b"/>
              <a:pathLst>
                <a:path w="365759" h="182879">
                  <a:moveTo>
                    <a:pt x="335280" y="0"/>
                  </a:moveTo>
                  <a:lnTo>
                    <a:pt x="30480" y="0"/>
                  </a:lnTo>
                  <a:lnTo>
                    <a:pt x="18618" y="2394"/>
                  </a:lnTo>
                  <a:lnTo>
                    <a:pt x="8929" y="8924"/>
                  </a:lnTo>
                  <a:lnTo>
                    <a:pt x="2396" y="18613"/>
                  </a:lnTo>
                  <a:lnTo>
                    <a:pt x="0" y="30480"/>
                  </a:lnTo>
                  <a:lnTo>
                    <a:pt x="0" y="152400"/>
                  </a:lnTo>
                  <a:lnTo>
                    <a:pt x="2396" y="164261"/>
                  </a:lnTo>
                  <a:lnTo>
                    <a:pt x="8929" y="173950"/>
                  </a:lnTo>
                  <a:lnTo>
                    <a:pt x="18618" y="180483"/>
                  </a:lnTo>
                  <a:lnTo>
                    <a:pt x="30480" y="182880"/>
                  </a:lnTo>
                  <a:lnTo>
                    <a:pt x="335280" y="182880"/>
                  </a:lnTo>
                  <a:lnTo>
                    <a:pt x="347141" y="180483"/>
                  </a:lnTo>
                  <a:lnTo>
                    <a:pt x="356830" y="173950"/>
                  </a:lnTo>
                  <a:lnTo>
                    <a:pt x="363363" y="164261"/>
                  </a:lnTo>
                  <a:lnTo>
                    <a:pt x="365760" y="152400"/>
                  </a:lnTo>
                  <a:lnTo>
                    <a:pt x="365760" y="30480"/>
                  </a:lnTo>
                  <a:lnTo>
                    <a:pt x="363363" y="18613"/>
                  </a:lnTo>
                  <a:lnTo>
                    <a:pt x="356830" y="8924"/>
                  </a:lnTo>
                  <a:lnTo>
                    <a:pt x="347141" y="2394"/>
                  </a:lnTo>
                  <a:lnTo>
                    <a:pt x="335280" y="0"/>
                  </a:lnTo>
                  <a:close/>
                </a:path>
              </a:pathLst>
            </a:custGeom>
            <a:solidFill>
              <a:srgbClr val="FFDF79"/>
            </a:solidFill>
          </p:spPr>
          <p:txBody>
            <a:bodyPr wrap="square" lIns="0" tIns="0" rIns="0" bIns="0" rtlCol="0"/>
            <a:lstStyle/>
            <a:p>
              <a:pPr defTabSz="685800">
                <a:buClrTx/>
              </a:pPr>
              <a:endParaRPr sz="1350">
                <a:solidFill>
                  <a:sysClr val="windowText" lastClr="000000"/>
                </a:solidFill>
              </a:endParaRPr>
            </a:p>
          </p:txBody>
        </p:sp>
        <p:sp>
          <p:nvSpPr>
            <p:cNvPr id="12" name="object 12"/>
            <p:cNvSpPr/>
            <p:nvPr/>
          </p:nvSpPr>
          <p:spPr>
            <a:xfrm>
              <a:off x="464819" y="4895373"/>
              <a:ext cx="365760" cy="182880"/>
            </a:xfrm>
            <a:custGeom>
              <a:avLst/>
              <a:gdLst/>
              <a:ahLst/>
              <a:cxnLst/>
              <a:rect l="l" t="t" r="r" b="b"/>
              <a:pathLst>
                <a:path w="365759" h="182879">
                  <a:moveTo>
                    <a:pt x="335280" y="0"/>
                  </a:moveTo>
                  <a:lnTo>
                    <a:pt x="30480" y="0"/>
                  </a:lnTo>
                  <a:lnTo>
                    <a:pt x="18618" y="2394"/>
                  </a:lnTo>
                  <a:lnTo>
                    <a:pt x="8929" y="8924"/>
                  </a:lnTo>
                  <a:lnTo>
                    <a:pt x="2396" y="18613"/>
                  </a:lnTo>
                  <a:lnTo>
                    <a:pt x="0" y="30480"/>
                  </a:lnTo>
                  <a:lnTo>
                    <a:pt x="0" y="152400"/>
                  </a:lnTo>
                  <a:lnTo>
                    <a:pt x="2396" y="164261"/>
                  </a:lnTo>
                  <a:lnTo>
                    <a:pt x="8929" y="173950"/>
                  </a:lnTo>
                  <a:lnTo>
                    <a:pt x="18618" y="180483"/>
                  </a:lnTo>
                  <a:lnTo>
                    <a:pt x="30480" y="182880"/>
                  </a:lnTo>
                  <a:lnTo>
                    <a:pt x="335280" y="182880"/>
                  </a:lnTo>
                  <a:lnTo>
                    <a:pt x="347141" y="180483"/>
                  </a:lnTo>
                  <a:lnTo>
                    <a:pt x="356830" y="173950"/>
                  </a:lnTo>
                  <a:lnTo>
                    <a:pt x="363363" y="164261"/>
                  </a:lnTo>
                  <a:lnTo>
                    <a:pt x="365760" y="152400"/>
                  </a:lnTo>
                  <a:lnTo>
                    <a:pt x="365760" y="30480"/>
                  </a:lnTo>
                  <a:lnTo>
                    <a:pt x="363363" y="18613"/>
                  </a:lnTo>
                  <a:lnTo>
                    <a:pt x="356830" y="8924"/>
                  </a:lnTo>
                  <a:lnTo>
                    <a:pt x="347141" y="2394"/>
                  </a:lnTo>
                  <a:lnTo>
                    <a:pt x="335280" y="0"/>
                  </a:lnTo>
                  <a:close/>
                </a:path>
              </a:pathLst>
            </a:custGeom>
            <a:solidFill>
              <a:srgbClr val="F4C322"/>
            </a:solidFill>
          </p:spPr>
          <p:txBody>
            <a:bodyPr wrap="square" lIns="0" tIns="0" rIns="0" bIns="0" rtlCol="0"/>
            <a:lstStyle/>
            <a:p>
              <a:pPr defTabSz="685800">
                <a:buClrTx/>
              </a:pPr>
              <a:endParaRPr sz="1350">
                <a:solidFill>
                  <a:sysClr val="windowText" lastClr="000000"/>
                </a:solidFill>
              </a:endParaRPr>
            </a:p>
          </p:txBody>
        </p:sp>
        <p:sp>
          <p:nvSpPr>
            <p:cNvPr id="13" name="object 13"/>
            <p:cNvSpPr/>
            <p:nvPr/>
          </p:nvSpPr>
          <p:spPr>
            <a:xfrm>
              <a:off x="464819" y="5188233"/>
              <a:ext cx="365760" cy="182880"/>
            </a:xfrm>
            <a:custGeom>
              <a:avLst/>
              <a:gdLst/>
              <a:ahLst/>
              <a:cxnLst/>
              <a:rect l="l" t="t" r="r" b="b"/>
              <a:pathLst>
                <a:path w="365759" h="182879">
                  <a:moveTo>
                    <a:pt x="335280" y="0"/>
                  </a:moveTo>
                  <a:lnTo>
                    <a:pt x="30480" y="0"/>
                  </a:lnTo>
                  <a:lnTo>
                    <a:pt x="18618" y="2394"/>
                  </a:lnTo>
                  <a:lnTo>
                    <a:pt x="8929" y="8924"/>
                  </a:lnTo>
                  <a:lnTo>
                    <a:pt x="2396" y="18613"/>
                  </a:lnTo>
                  <a:lnTo>
                    <a:pt x="0" y="30480"/>
                  </a:lnTo>
                  <a:lnTo>
                    <a:pt x="0" y="152400"/>
                  </a:lnTo>
                  <a:lnTo>
                    <a:pt x="2396" y="164261"/>
                  </a:lnTo>
                  <a:lnTo>
                    <a:pt x="8929" y="173950"/>
                  </a:lnTo>
                  <a:lnTo>
                    <a:pt x="18618" y="180483"/>
                  </a:lnTo>
                  <a:lnTo>
                    <a:pt x="30480" y="182880"/>
                  </a:lnTo>
                  <a:lnTo>
                    <a:pt x="335280" y="182880"/>
                  </a:lnTo>
                  <a:lnTo>
                    <a:pt x="347141" y="180483"/>
                  </a:lnTo>
                  <a:lnTo>
                    <a:pt x="356830" y="173950"/>
                  </a:lnTo>
                  <a:lnTo>
                    <a:pt x="363363" y="164261"/>
                  </a:lnTo>
                  <a:lnTo>
                    <a:pt x="365760" y="152400"/>
                  </a:lnTo>
                  <a:lnTo>
                    <a:pt x="365760" y="30480"/>
                  </a:lnTo>
                  <a:lnTo>
                    <a:pt x="363363" y="18613"/>
                  </a:lnTo>
                  <a:lnTo>
                    <a:pt x="356830" y="8924"/>
                  </a:lnTo>
                  <a:lnTo>
                    <a:pt x="347141" y="2394"/>
                  </a:lnTo>
                  <a:lnTo>
                    <a:pt x="335280" y="0"/>
                  </a:lnTo>
                  <a:close/>
                </a:path>
              </a:pathLst>
            </a:custGeom>
            <a:solidFill>
              <a:srgbClr val="E09B1E"/>
            </a:solidFill>
          </p:spPr>
          <p:txBody>
            <a:bodyPr wrap="square" lIns="0" tIns="0" rIns="0" bIns="0" rtlCol="0"/>
            <a:lstStyle/>
            <a:p>
              <a:pPr defTabSz="685800">
                <a:buClrTx/>
              </a:pPr>
              <a:endParaRPr sz="1350">
                <a:solidFill>
                  <a:sysClr val="windowText" lastClr="000000"/>
                </a:solidFill>
              </a:endParaRPr>
            </a:p>
          </p:txBody>
        </p:sp>
      </p:grpSp>
      <p:sp>
        <p:nvSpPr>
          <p:cNvPr id="14" name="object 14"/>
          <p:cNvSpPr txBox="1"/>
          <p:nvPr/>
        </p:nvSpPr>
        <p:spPr>
          <a:xfrm>
            <a:off x="330421" y="3707511"/>
            <a:ext cx="1366838" cy="1197122"/>
          </a:xfrm>
          <a:prstGeom prst="rect">
            <a:avLst/>
          </a:prstGeom>
        </p:spPr>
        <p:txBody>
          <a:bodyPr vert="horz" wrap="square" lIns="0" tIns="24764" rIns="0" bIns="0" rtlCol="0">
            <a:spAutoFit/>
          </a:bodyPr>
          <a:lstStyle/>
          <a:p>
            <a:pPr marL="9525" marR="3810" defTabSz="685800">
              <a:lnSpc>
                <a:spcPts val="975"/>
              </a:lnSpc>
              <a:spcBef>
                <a:spcPts val="194"/>
              </a:spcBef>
              <a:buClrTx/>
            </a:pPr>
            <a:r>
              <a:rPr sz="900" b="1" spc="-15" dirty="0">
                <a:solidFill>
                  <a:srgbClr val="451A0F"/>
                </a:solidFill>
                <a:latin typeface="Source Sans Pro Semibold"/>
                <a:cs typeface="Source Sans Pro Semibold"/>
              </a:rPr>
              <a:t>Percentage</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of 25+</a:t>
            </a:r>
            <a:r>
              <a:rPr sz="900" b="1" spc="4" dirty="0">
                <a:solidFill>
                  <a:srgbClr val="451A0F"/>
                </a:solidFill>
                <a:latin typeface="Source Sans Pro Semibold"/>
                <a:cs typeface="Source Sans Pro Semibold"/>
              </a:rPr>
              <a:t> </a:t>
            </a:r>
            <a:r>
              <a:rPr sz="900" b="1" spc="-19" dirty="0">
                <a:solidFill>
                  <a:srgbClr val="451A0F"/>
                </a:solidFill>
                <a:latin typeface="Source Sans Pro Semibold"/>
                <a:cs typeface="Source Sans Pro Semibold"/>
              </a:rPr>
              <a:t>year-</a:t>
            </a:r>
            <a:r>
              <a:rPr sz="900" b="1" spc="-15" dirty="0">
                <a:solidFill>
                  <a:srgbClr val="451A0F"/>
                </a:solidFill>
                <a:latin typeface="Source Sans Pro Semibold"/>
                <a:cs typeface="Source Sans Pro Semibold"/>
              </a:rPr>
              <a:t>olds </a:t>
            </a:r>
            <a:r>
              <a:rPr sz="900" b="1" dirty="0">
                <a:solidFill>
                  <a:srgbClr val="451A0F"/>
                </a:solidFill>
                <a:latin typeface="Source Sans Pro Semibold"/>
                <a:cs typeface="Source Sans Pro Semibold"/>
              </a:rPr>
              <a:t>with</a:t>
            </a:r>
            <a:r>
              <a:rPr sz="900" b="1" spc="-11"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BA</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or</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BS</a:t>
            </a:r>
            <a:r>
              <a:rPr sz="900" b="1" spc="-23" dirty="0">
                <a:solidFill>
                  <a:srgbClr val="451A0F"/>
                </a:solidFill>
                <a:latin typeface="Source Sans Pro Semibold"/>
                <a:cs typeface="Source Sans Pro Semibold"/>
              </a:rPr>
              <a:t> </a:t>
            </a:r>
            <a:r>
              <a:rPr sz="900" b="1" spc="-8" dirty="0">
                <a:solidFill>
                  <a:srgbClr val="451A0F"/>
                </a:solidFill>
                <a:latin typeface="Source Sans Pro Semibold"/>
                <a:cs typeface="Source Sans Pro Semibold"/>
              </a:rPr>
              <a:t>degree</a:t>
            </a:r>
            <a:endParaRPr sz="900">
              <a:solidFill>
                <a:sysClr val="windowText" lastClr="000000"/>
              </a:solidFill>
              <a:latin typeface="Source Sans Pro Semibold"/>
              <a:cs typeface="Source Sans Pro Semibold"/>
            </a:endParaRPr>
          </a:p>
          <a:p>
            <a:pPr marL="429578" defTabSz="685800">
              <a:spcBef>
                <a:spcPts val="649"/>
              </a:spcBef>
              <a:buClrTx/>
            </a:pPr>
            <a:r>
              <a:rPr sz="1050" dirty="0">
                <a:solidFill>
                  <a:sysClr val="windowText" lastClr="000000"/>
                </a:solidFill>
                <a:latin typeface="Source Sans Pro"/>
                <a:cs typeface="Source Sans Pro"/>
              </a:rPr>
              <a:t>&lt;</a:t>
            </a:r>
            <a:r>
              <a:rPr sz="1050" spc="-11" dirty="0">
                <a:solidFill>
                  <a:sysClr val="windowText" lastClr="000000"/>
                </a:solidFill>
                <a:latin typeface="Source Sans Pro"/>
                <a:cs typeface="Source Sans Pro"/>
              </a:rPr>
              <a:t> </a:t>
            </a:r>
            <a:r>
              <a:rPr sz="1050" spc="-19" dirty="0">
                <a:solidFill>
                  <a:sysClr val="windowText" lastClr="000000"/>
                </a:solidFill>
                <a:latin typeface="Source Sans Pro"/>
                <a:cs typeface="Source Sans Pro"/>
              </a:rPr>
              <a:t>25%</a:t>
            </a:r>
            <a:endParaRPr sz="1050">
              <a:solidFill>
                <a:sysClr val="windowText" lastClr="000000"/>
              </a:solidFill>
              <a:latin typeface="Source Sans Pro"/>
              <a:cs typeface="Source Sans Pro"/>
            </a:endParaRPr>
          </a:p>
          <a:p>
            <a:pPr marL="429578" defTabSz="685800">
              <a:spcBef>
                <a:spcPts val="469"/>
              </a:spcBef>
              <a:buClrTx/>
            </a:pPr>
            <a:r>
              <a:rPr sz="1050" spc="-8" dirty="0">
                <a:solidFill>
                  <a:sysClr val="windowText" lastClr="000000"/>
                </a:solidFill>
                <a:latin typeface="Source Sans Pro"/>
                <a:cs typeface="Source Sans Pro"/>
              </a:rPr>
              <a:t>25%-</a:t>
            </a:r>
            <a:r>
              <a:rPr sz="1050" spc="-19" dirty="0">
                <a:solidFill>
                  <a:sysClr val="windowText" lastClr="000000"/>
                </a:solidFill>
                <a:latin typeface="Source Sans Pro"/>
                <a:cs typeface="Source Sans Pro"/>
              </a:rPr>
              <a:t>50%</a:t>
            </a:r>
            <a:endParaRPr sz="1050">
              <a:solidFill>
                <a:sysClr val="windowText" lastClr="000000"/>
              </a:solidFill>
              <a:latin typeface="Source Sans Pro"/>
              <a:cs typeface="Source Sans Pro"/>
            </a:endParaRPr>
          </a:p>
          <a:p>
            <a:pPr marL="429578" defTabSz="685800">
              <a:spcBef>
                <a:spcPts val="469"/>
              </a:spcBef>
              <a:buClrTx/>
            </a:pPr>
            <a:r>
              <a:rPr sz="1050" spc="-8" dirty="0">
                <a:solidFill>
                  <a:sysClr val="windowText" lastClr="000000"/>
                </a:solidFill>
                <a:latin typeface="Source Sans Pro"/>
                <a:cs typeface="Source Sans Pro"/>
              </a:rPr>
              <a:t>50%-</a:t>
            </a:r>
            <a:r>
              <a:rPr sz="1050" spc="-19" dirty="0">
                <a:solidFill>
                  <a:sysClr val="windowText" lastClr="000000"/>
                </a:solidFill>
                <a:latin typeface="Source Sans Pro"/>
                <a:cs typeface="Source Sans Pro"/>
              </a:rPr>
              <a:t>75%</a:t>
            </a:r>
            <a:endParaRPr sz="1050">
              <a:solidFill>
                <a:sysClr val="windowText" lastClr="000000"/>
              </a:solidFill>
              <a:latin typeface="Source Sans Pro"/>
              <a:cs typeface="Source Sans Pro"/>
            </a:endParaRPr>
          </a:p>
          <a:p>
            <a:pPr marL="429578" defTabSz="685800">
              <a:spcBef>
                <a:spcPts val="469"/>
              </a:spcBef>
              <a:buClrTx/>
            </a:pPr>
            <a:r>
              <a:rPr sz="1050" dirty="0">
                <a:solidFill>
                  <a:sysClr val="windowText" lastClr="000000"/>
                </a:solidFill>
                <a:latin typeface="Source Sans Pro"/>
                <a:cs typeface="Source Sans Pro"/>
              </a:rPr>
              <a:t>&gt;</a:t>
            </a:r>
            <a:r>
              <a:rPr sz="1050" spc="-11" dirty="0">
                <a:solidFill>
                  <a:sysClr val="windowText" lastClr="000000"/>
                </a:solidFill>
                <a:latin typeface="Source Sans Pro"/>
                <a:cs typeface="Source Sans Pro"/>
              </a:rPr>
              <a:t> </a:t>
            </a:r>
            <a:r>
              <a:rPr sz="1050" spc="-19" dirty="0">
                <a:solidFill>
                  <a:sysClr val="windowText" lastClr="000000"/>
                </a:solidFill>
                <a:latin typeface="Source Sans Pro"/>
                <a:cs typeface="Source Sans Pro"/>
              </a:rPr>
              <a:t>75%</a:t>
            </a:r>
            <a:endParaRPr sz="1050">
              <a:solidFill>
                <a:sysClr val="windowText" lastClr="000000"/>
              </a:solidFill>
              <a:latin typeface="Source Sans Pro"/>
              <a:cs typeface="Source Sans Pro"/>
            </a:endParaRPr>
          </a:p>
        </p:txBody>
      </p:sp>
      <p:grpSp>
        <p:nvGrpSpPr>
          <p:cNvPr id="15" name="object 15"/>
          <p:cNvGrpSpPr/>
          <p:nvPr/>
        </p:nvGrpSpPr>
        <p:grpSpPr>
          <a:xfrm>
            <a:off x="2147713" y="4087007"/>
            <a:ext cx="171450" cy="420529"/>
            <a:chOff x="2863617" y="4306342"/>
            <a:chExt cx="228600" cy="560705"/>
          </a:xfrm>
        </p:grpSpPr>
        <p:pic>
          <p:nvPicPr>
            <p:cNvPr id="16" name="object 16"/>
            <p:cNvPicPr/>
            <p:nvPr/>
          </p:nvPicPr>
          <p:blipFill>
            <a:blip r:embed="rId4" cstate="print"/>
            <a:stretch>
              <a:fillRect/>
            </a:stretch>
          </p:blipFill>
          <p:spPr>
            <a:xfrm>
              <a:off x="2863617" y="4306342"/>
              <a:ext cx="228600" cy="228600"/>
            </a:xfrm>
            <a:prstGeom prst="rect">
              <a:avLst/>
            </a:prstGeom>
          </p:spPr>
        </p:pic>
        <p:pic>
          <p:nvPicPr>
            <p:cNvPr id="17" name="object 17"/>
            <p:cNvPicPr/>
            <p:nvPr/>
          </p:nvPicPr>
          <p:blipFill>
            <a:blip r:embed="rId5" cstate="print"/>
            <a:stretch>
              <a:fillRect/>
            </a:stretch>
          </p:blipFill>
          <p:spPr>
            <a:xfrm>
              <a:off x="2863617" y="4638234"/>
              <a:ext cx="228600" cy="228600"/>
            </a:xfrm>
            <a:prstGeom prst="rect">
              <a:avLst/>
            </a:prstGeom>
          </p:spPr>
        </p:pic>
      </p:grpSp>
      <p:sp>
        <p:nvSpPr>
          <p:cNvPr id="18" name="object 18"/>
          <p:cNvSpPr txBox="1"/>
          <p:nvPr/>
        </p:nvSpPr>
        <p:spPr>
          <a:xfrm>
            <a:off x="2141073" y="3707511"/>
            <a:ext cx="1578293" cy="760464"/>
          </a:xfrm>
          <a:prstGeom prst="rect">
            <a:avLst/>
          </a:prstGeom>
        </p:spPr>
        <p:txBody>
          <a:bodyPr vert="horz" wrap="square" lIns="0" tIns="24764" rIns="0" bIns="0" rtlCol="0">
            <a:spAutoFit/>
          </a:bodyPr>
          <a:lstStyle/>
          <a:p>
            <a:pPr marL="9525" marR="3810" defTabSz="685800">
              <a:lnSpc>
                <a:spcPts val="975"/>
              </a:lnSpc>
              <a:spcBef>
                <a:spcPts val="194"/>
              </a:spcBef>
              <a:buClrTx/>
            </a:pPr>
            <a:r>
              <a:rPr sz="900" b="1" dirty="0">
                <a:solidFill>
                  <a:srgbClr val="451A0F"/>
                </a:solidFill>
                <a:latin typeface="Source Sans Pro Semibold"/>
                <a:cs typeface="Source Sans Pro Semibold"/>
              </a:rPr>
              <a:t>Carnegie</a:t>
            </a:r>
            <a:r>
              <a:rPr sz="900" b="1" spc="-8" dirty="0">
                <a:solidFill>
                  <a:srgbClr val="451A0F"/>
                </a:solidFill>
                <a:latin typeface="Source Sans Pro Semibold"/>
                <a:cs typeface="Source Sans Pro Semibold"/>
              </a:rPr>
              <a:t> Classification</a:t>
            </a:r>
            <a:r>
              <a:rPr sz="900" b="1" spc="-19" dirty="0">
                <a:solidFill>
                  <a:srgbClr val="451A0F"/>
                </a:solidFill>
                <a:latin typeface="Source Sans Pro Semibold"/>
                <a:cs typeface="Source Sans Pro Semibold"/>
              </a:rPr>
              <a:t> for </a:t>
            </a:r>
            <a:r>
              <a:rPr sz="900" b="1" spc="-8" dirty="0">
                <a:solidFill>
                  <a:srgbClr val="451A0F"/>
                </a:solidFill>
                <a:latin typeface="Source Sans Pro Semibold"/>
                <a:cs typeface="Source Sans Pro Semibold"/>
              </a:rPr>
              <a:t>Institutions</a:t>
            </a:r>
            <a:r>
              <a:rPr sz="900" b="1" dirty="0">
                <a:solidFill>
                  <a:srgbClr val="451A0F"/>
                </a:solidFill>
                <a:latin typeface="Source Sans Pro Semibold"/>
                <a:cs typeface="Source Sans Pro Semibold"/>
              </a:rPr>
              <a:t> of</a:t>
            </a:r>
            <a:r>
              <a:rPr sz="900" b="1" spc="-11"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Higher</a:t>
            </a:r>
            <a:r>
              <a:rPr sz="900" b="1" spc="-4" dirty="0">
                <a:solidFill>
                  <a:srgbClr val="451A0F"/>
                </a:solidFill>
                <a:latin typeface="Source Sans Pro Semibold"/>
                <a:cs typeface="Source Sans Pro Semibold"/>
              </a:rPr>
              <a:t> </a:t>
            </a:r>
            <a:r>
              <a:rPr sz="900" b="1" spc="-8" dirty="0">
                <a:solidFill>
                  <a:srgbClr val="451A0F"/>
                </a:solidFill>
                <a:latin typeface="Source Sans Pro Semibold"/>
                <a:cs typeface="Source Sans Pro Semibold"/>
              </a:rPr>
              <a:t>Education</a:t>
            </a:r>
            <a:endParaRPr sz="900">
              <a:solidFill>
                <a:sysClr val="windowText" lastClr="000000"/>
              </a:solidFill>
              <a:latin typeface="Source Sans Pro Semibold"/>
              <a:cs typeface="Source Sans Pro Semibold"/>
            </a:endParaRPr>
          </a:p>
          <a:p>
            <a:pPr marL="287179" marR="456724" defTabSz="685800">
              <a:lnSpc>
                <a:spcPct val="156500"/>
              </a:lnSpc>
              <a:spcBef>
                <a:spcPts val="41"/>
              </a:spcBef>
              <a:buClrTx/>
            </a:pPr>
            <a:r>
              <a:rPr sz="1050" dirty="0">
                <a:solidFill>
                  <a:sysClr val="windowText" lastClr="000000"/>
                </a:solidFill>
                <a:latin typeface="Source Sans Pro"/>
                <a:cs typeface="Source Sans Pro"/>
              </a:rPr>
              <a:t>R1</a:t>
            </a:r>
            <a:r>
              <a:rPr sz="1050" spc="-15" dirty="0">
                <a:solidFill>
                  <a:sysClr val="windowText" lastClr="000000"/>
                </a:solidFill>
                <a:latin typeface="Source Sans Pro"/>
                <a:cs typeface="Source Sans Pro"/>
              </a:rPr>
              <a:t> </a:t>
            </a:r>
            <a:r>
              <a:rPr sz="1050" spc="-8" dirty="0">
                <a:solidFill>
                  <a:sysClr val="windowText" lastClr="000000"/>
                </a:solidFill>
                <a:latin typeface="Source Sans Pro"/>
                <a:cs typeface="Source Sans Pro"/>
              </a:rPr>
              <a:t>Universities </a:t>
            </a:r>
            <a:r>
              <a:rPr sz="1050" dirty="0">
                <a:solidFill>
                  <a:sysClr val="windowText" lastClr="000000"/>
                </a:solidFill>
                <a:latin typeface="Source Sans Pro"/>
                <a:cs typeface="Source Sans Pro"/>
              </a:rPr>
              <a:t>R2</a:t>
            </a:r>
            <a:r>
              <a:rPr sz="1050" spc="-15" dirty="0">
                <a:solidFill>
                  <a:sysClr val="windowText" lastClr="000000"/>
                </a:solidFill>
                <a:latin typeface="Source Sans Pro"/>
                <a:cs typeface="Source Sans Pro"/>
              </a:rPr>
              <a:t> </a:t>
            </a:r>
            <a:r>
              <a:rPr sz="1050" spc="-8" dirty="0">
                <a:solidFill>
                  <a:sysClr val="windowText" lastClr="000000"/>
                </a:solidFill>
                <a:latin typeface="Source Sans Pro"/>
                <a:cs typeface="Source Sans Pro"/>
              </a:rPr>
              <a:t>Universities</a:t>
            </a:r>
            <a:endParaRPr sz="1050">
              <a:solidFill>
                <a:sysClr val="windowText" lastClr="000000"/>
              </a:solidFill>
              <a:latin typeface="Source Sans Pro"/>
              <a:cs typeface="Source Sans Pro"/>
            </a:endParaRPr>
          </a:p>
        </p:txBody>
      </p:sp>
      <p:sp>
        <p:nvSpPr>
          <p:cNvPr id="19" name="object 19"/>
          <p:cNvSpPr txBox="1"/>
          <p:nvPr/>
        </p:nvSpPr>
        <p:spPr>
          <a:xfrm>
            <a:off x="330334" y="1737466"/>
            <a:ext cx="2218373" cy="1822102"/>
          </a:xfrm>
          <a:prstGeom prst="rect">
            <a:avLst/>
          </a:prstGeom>
        </p:spPr>
        <p:txBody>
          <a:bodyPr vert="horz" wrap="square" lIns="0" tIns="13335" rIns="0" bIns="0" rtlCol="0">
            <a:spAutoFit/>
          </a:bodyPr>
          <a:lstStyle/>
          <a:p>
            <a:pPr marL="12383" marR="3810" defTabSz="685800">
              <a:lnSpc>
                <a:spcPct val="114500"/>
              </a:lnSpc>
              <a:spcBef>
                <a:spcPts val="105"/>
              </a:spcBef>
              <a:buClrTx/>
            </a:pPr>
            <a:r>
              <a:rPr sz="1200" b="1" spc="-8" dirty="0">
                <a:solidFill>
                  <a:srgbClr val="974B23"/>
                </a:solidFill>
                <a:latin typeface="Source Sans Pro Semibold"/>
                <a:cs typeface="Source Sans Pro Semibold"/>
              </a:rPr>
              <a:t>Wake,</a:t>
            </a:r>
            <a:r>
              <a:rPr sz="1200" b="1" spc="-26"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Durham</a:t>
            </a:r>
            <a:r>
              <a:rPr sz="1200" b="1" spc="-30"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&amp;</a:t>
            </a:r>
            <a:r>
              <a:rPr sz="1200" b="1" spc="-34" dirty="0">
                <a:solidFill>
                  <a:srgbClr val="974B23"/>
                </a:solidFill>
                <a:latin typeface="Source Sans Pro Semibold"/>
                <a:cs typeface="Source Sans Pro Semibold"/>
              </a:rPr>
              <a:t> </a:t>
            </a:r>
            <a:r>
              <a:rPr sz="1200" b="1" spc="-8" dirty="0">
                <a:solidFill>
                  <a:srgbClr val="974B23"/>
                </a:solidFill>
                <a:latin typeface="Source Sans Pro Semibold"/>
                <a:cs typeface="Source Sans Pro Semibold"/>
              </a:rPr>
              <a:t>Orange</a:t>
            </a:r>
            <a:r>
              <a:rPr sz="1200" b="1" spc="-26" dirty="0">
                <a:solidFill>
                  <a:srgbClr val="974B23"/>
                </a:solidFill>
                <a:latin typeface="Source Sans Pro Semibold"/>
                <a:cs typeface="Source Sans Pro Semibold"/>
              </a:rPr>
              <a:t> </a:t>
            </a:r>
            <a:r>
              <a:rPr sz="1200" b="1" spc="-8" dirty="0">
                <a:solidFill>
                  <a:srgbClr val="974B23"/>
                </a:solidFill>
                <a:latin typeface="Source Sans Pro Semibold"/>
                <a:cs typeface="Source Sans Pro Semibold"/>
              </a:rPr>
              <a:t>Counties </a:t>
            </a:r>
            <a:r>
              <a:rPr sz="1200" b="1" spc="-8" dirty="0">
                <a:solidFill>
                  <a:sysClr val="windowText" lastClr="000000"/>
                </a:solidFill>
                <a:latin typeface="Source Sans Pro Semibold"/>
                <a:cs typeface="Source Sans Pro Semibold"/>
              </a:rPr>
              <a:t>Population:</a:t>
            </a:r>
            <a:r>
              <a:rPr sz="1200" b="1" spc="-23" dirty="0">
                <a:solidFill>
                  <a:sysClr val="windowText" lastClr="000000"/>
                </a:solidFill>
                <a:latin typeface="Source Sans Pro Semibold"/>
                <a:cs typeface="Source Sans Pro Semibold"/>
              </a:rPr>
              <a:t> </a:t>
            </a:r>
            <a:r>
              <a:rPr sz="1200" dirty="0">
                <a:solidFill>
                  <a:sysClr val="windowText" lastClr="000000"/>
                </a:solidFill>
                <a:latin typeface="Source Sans Pro"/>
                <a:cs typeface="Source Sans Pro"/>
              </a:rPr>
              <a:t>1,640,100</a:t>
            </a:r>
            <a:r>
              <a:rPr sz="1200" spc="60" dirty="0">
                <a:solidFill>
                  <a:sysClr val="windowText" lastClr="000000"/>
                </a:solidFill>
                <a:latin typeface="Source Sans Pro"/>
                <a:cs typeface="Source Sans Pro"/>
              </a:rPr>
              <a:t> </a:t>
            </a:r>
            <a:r>
              <a:rPr sz="900" i="1" dirty="0">
                <a:solidFill>
                  <a:sysClr val="windowText" lastClr="000000"/>
                </a:solidFill>
                <a:latin typeface="Source Sans Pro"/>
                <a:cs typeface="Source Sans Pro"/>
              </a:rPr>
              <a:t>(2024</a:t>
            </a:r>
            <a:r>
              <a:rPr sz="900" i="1" spc="-34" dirty="0">
                <a:solidFill>
                  <a:sysClr val="windowText" lastClr="000000"/>
                </a:solidFill>
                <a:latin typeface="Source Sans Pro"/>
                <a:cs typeface="Source Sans Pro"/>
              </a:rPr>
              <a:t> </a:t>
            </a:r>
            <a:r>
              <a:rPr sz="900" i="1" spc="-15" dirty="0">
                <a:solidFill>
                  <a:sysClr val="windowText" lastClr="000000"/>
                </a:solidFill>
                <a:latin typeface="Source Sans Pro"/>
                <a:cs typeface="Source Sans Pro"/>
              </a:rPr>
              <a:t>est.) </a:t>
            </a:r>
            <a:r>
              <a:rPr sz="1200" b="1" dirty="0">
                <a:solidFill>
                  <a:sysClr val="windowText" lastClr="000000"/>
                </a:solidFill>
                <a:latin typeface="Source Sans Pro Semibold"/>
                <a:cs typeface="Source Sans Pro Semibold"/>
              </a:rPr>
              <a:t>Median</a:t>
            </a:r>
            <a:r>
              <a:rPr sz="1200" b="1" spc="-23"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Home</a:t>
            </a:r>
            <a:r>
              <a:rPr sz="1200" b="1" spc="-19"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Price:</a:t>
            </a:r>
            <a:r>
              <a:rPr sz="1200" b="1" spc="-23"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$492,070 </a:t>
            </a:r>
            <a:r>
              <a:rPr sz="1200" b="1" dirty="0">
                <a:solidFill>
                  <a:sysClr val="windowText" lastClr="000000"/>
                </a:solidFill>
                <a:latin typeface="Source Sans Pro Semibold"/>
                <a:cs typeface="Source Sans Pro Semibold"/>
              </a:rPr>
              <a:t>Mean</a:t>
            </a:r>
            <a:r>
              <a:rPr sz="1200" b="1" spc="-38"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Rental</a:t>
            </a:r>
            <a:r>
              <a:rPr sz="1200" b="1" spc="-34"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Price:</a:t>
            </a:r>
            <a:r>
              <a:rPr sz="1200" b="1" spc="-41"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$1,759</a:t>
            </a:r>
            <a:endParaRPr sz="1200">
              <a:solidFill>
                <a:sysClr val="windowText" lastClr="000000"/>
              </a:solidFill>
              <a:latin typeface="Source Sans Pro"/>
              <a:cs typeface="Source Sans Pro"/>
            </a:endParaRPr>
          </a:p>
          <a:p>
            <a:pPr marL="12383" defTabSz="685800">
              <a:spcBef>
                <a:spcPts val="143"/>
              </a:spcBef>
              <a:buClrTx/>
            </a:pPr>
            <a:r>
              <a:rPr sz="1200" b="1" dirty="0">
                <a:solidFill>
                  <a:sysClr val="windowText" lastClr="000000"/>
                </a:solidFill>
                <a:latin typeface="Source Sans Pro Semibold"/>
                <a:cs typeface="Source Sans Pro Semibold"/>
              </a:rPr>
              <a:t>Median</a:t>
            </a:r>
            <a:r>
              <a:rPr sz="1200" b="1" spc="-23"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Income:</a:t>
            </a:r>
            <a:r>
              <a:rPr sz="1200" b="1" spc="-19"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$92,231</a:t>
            </a:r>
            <a:endParaRPr sz="1200">
              <a:solidFill>
                <a:sysClr val="windowText" lastClr="000000"/>
              </a:solidFill>
              <a:latin typeface="Source Sans Pro"/>
              <a:cs typeface="Source Sans Pro"/>
            </a:endParaRPr>
          </a:p>
          <a:p>
            <a:pPr defTabSz="685800">
              <a:buClrTx/>
            </a:pPr>
            <a:endParaRPr sz="1200">
              <a:solidFill>
                <a:sysClr val="windowText" lastClr="000000"/>
              </a:solidFill>
              <a:latin typeface="Source Sans Pro"/>
              <a:cs typeface="Source Sans Pro"/>
            </a:endParaRPr>
          </a:p>
          <a:p>
            <a:pPr defTabSz="685800">
              <a:spcBef>
                <a:spcPts val="30"/>
              </a:spcBef>
              <a:buClrTx/>
            </a:pPr>
            <a:endParaRPr sz="1200">
              <a:solidFill>
                <a:sysClr val="windowText" lastClr="000000"/>
              </a:solidFill>
              <a:latin typeface="Source Sans Pro"/>
              <a:cs typeface="Source Sans Pro"/>
            </a:endParaRPr>
          </a:p>
          <a:p>
            <a:pPr marL="9525" marR="47149" indent="2858" defTabSz="685800">
              <a:lnSpc>
                <a:spcPct val="109200"/>
              </a:lnSpc>
              <a:buClrTx/>
            </a:pPr>
            <a:r>
              <a:rPr sz="1200" b="1" dirty="0">
                <a:solidFill>
                  <a:srgbClr val="974B23"/>
                </a:solidFill>
                <a:latin typeface="Source Sans Pro Semibold"/>
                <a:cs typeface="Source Sans Pro Semibold"/>
              </a:rPr>
              <a:t>Within</a:t>
            </a:r>
            <a:r>
              <a:rPr sz="1200" b="1" spc="-19" dirty="0">
                <a:solidFill>
                  <a:srgbClr val="974B23"/>
                </a:solidFill>
                <a:latin typeface="Source Sans Pro Semibold"/>
                <a:cs typeface="Source Sans Pro Semibold"/>
              </a:rPr>
              <a:t> </a:t>
            </a:r>
            <a:r>
              <a:rPr sz="1200" b="1" spc="-8" dirty="0">
                <a:solidFill>
                  <a:srgbClr val="974B23"/>
                </a:solidFill>
                <a:latin typeface="Source Sans Pro Semibold"/>
                <a:cs typeface="Source Sans Pro Semibold"/>
              </a:rPr>
              <a:t>150-</a:t>
            </a:r>
            <a:r>
              <a:rPr sz="1200" b="1" dirty="0">
                <a:solidFill>
                  <a:srgbClr val="974B23"/>
                </a:solidFill>
                <a:latin typeface="Source Sans Pro Semibold"/>
                <a:cs typeface="Source Sans Pro Semibold"/>
              </a:rPr>
              <a:t>mile radius</a:t>
            </a:r>
            <a:r>
              <a:rPr sz="1200" b="1" spc="-34"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of</a:t>
            </a:r>
            <a:r>
              <a:rPr sz="1200" b="1" spc="-23" dirty="0">
                <a:solidFill>
                  <a:srgbClr val="974B23"/>
                </a:solidFill>
                <a:latin typeface="Source Sans Pro Semibold"/>
                <a:cs typeface="Source Sans Pro Semibold"/>
              </a:rPr>
              <a:t> </a:t>
            </a:r>
            <a:r>
              <a:rPr sz="1200" b="1" spc="-8" dirty="0">
                <a:solidFill>
                  <a:srgbClr val="974B23"/>
                </a:solidFill>
                <a:latin typeface="Source Sans Pro Semibold"/>
                <a:cs typeface="Source Sans Pro Semibold"/>
              </a:rPr>
              <a:t>Raleigh </a:t>
            </a:r>
            <a:r>
              <a:rPr sz="1200" b="1" spc="-8" dirty="0">
                <a:solidFill>
                  <a:sysClr val="windowText" lastClr="000000"/>
                </a:solidFill>
                <a:latin typeface="Source Sans Pro Semibold"/>
                <a:cs typeface="Source Sans Pro Semibold"/>
              </a:rPr>
              <a:t>Population:</a:t>
            </a:r>
            <a:r>
              <a:rPr sz="1200" b="1" spc="-26" dirty="0">
                <a:solidFill>
                  <a:sysClr val="windowText" lastClr="000000"/>
                </a:solidFill>
                <a:latin typeface="Source Sans Pro Semibold"/>
                <a:cs typeface="Source Sans Pro Semibold"/>
              </a:rPr>
              <a:t> </a:t>
            </a:r>
            <a:r>
              <a:rPr sz="1200" dirty="0">
                <a:solidFill>
                  <a:sysClr val="windowText" lastClr="000000"/>
                </a:solidFill>
                <a:latin typeface="Source Sans Pro"/>
                <a:cs typeface="Source Sans Pro"/>
              </a:rPr>
              <a:t>13,218,628</a:t>
            </a:r>
            <a:r>
              <a:rPr sz="1200" spc="-4" dirty="0">
                <a:solidFill>
                  <a:sysClr val="windowText" lastClr="000000"/>
                </a:solidFill>
                <a:latin typeface="Source Sans Pro"/>
                <a:cs typeface="Source Sans Pro"/>
              </a:rPr>
              <a:t> </a:t>
            </a:r>
            <a:r>
              <a:rPr sz="900" i="1" dirty="0">
                <a:solidFill>
                  <a:sysClr val="windowText" lastClr="000000"/>
                </a:solidFill>
                <a:latin typeface="Source Sans Pro"/>
                <a:cs typeface="Source Sans Pro"/>
              </a:rPr>
              <a:t>(2024</a:t>
            </a:r>
            <a:r>
              <a:rPr sz="900" i="1" spc="-30" dirty="0">
                <a:solidFill>
                  <a:sysClr val="windowText" lastClr="000000"/>
                </a:solidFill>
                <a:latin typeface="Source Sans Pro"/>
                <a:cs typeface="Source Sans Pro"/>
              </a:rPr>
              <a:t> </a:t>
            </a:r>
            <a:r>
              <a:rPr sz="900" i="1" spc="-15" dirty="0">
                <a:solidFill>
                  <a:sysClr val="windowText" lastClr="000000"/>
                </a:solidFill>
                <a:latin typeface="Source Sans Pro"/>
                <a:cs typeface="Source Sans Pro"/>
              </a:rPr>
              <a:t>est.)</a:t>
            </a:r>
            <a:endParaRPr sz="900">
              <a:solidFill>
                <a:sysClr val="windowText" lastClr="000000"/>
              </a:solidFill>
              <a:latin typeface="Source Sans Pro"/>
              <a:cs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12192000" cy="6858000"/>
          </a:xfrm>
        </p:grpSpPr>
        <p:pic>
          <p:nvPicPr>
            <p:cNvPr id="3" name="object 3"/>
            <p:cNvPicPr/>
            <p:nvPr/>
          </p:nvPicPr>
          <p:blipFill>
            <a:blip r:embed="rId2" cstate="print"/>
            <a:stretch>
              <a:fillRect/>
            </a:stretch>
          </p:blipFill>
          <p:spPr>
            <a:xfrm>
              <a:off x="4999550" y="0"/>
              <a:ext cx="6515099" cy="6857999"/>
            </a:xfrm>
            <a:prstGeom prst="rect">
              <a:avLst/>
            </a:prstGeom>
          </p:spPr>
        </p:pic>
        <p:sp>
          <p:nvSpPr>
            <p:cNvPr id="4" name="object 4"/>
            <p:cNvSpPr/>
            <p:nvPr/>
          </p:nvSpPr>
          <p:spPr>
            <a:xfrm>
              <a:off x="0" y="6675119"/>
              <a:ext cx="12192000" cy="182880"/>
            </a:xfrm>
            <a:custGeom>
              <a:avLst/>
              <a:gdLst/>
              <a:ahLst/>
              <a:cxnLst/>
              <a:rect l="l" t="t" r="r" b="b"/>
              <a:pathLst>
                <a:path w="12192000" h="182879">
                  <a:moveTo>
                    <a:pt x="12192000" y="0"/>
                  </a:moveTo>
                  <a:lnTo>
                    <a:pt x="0" y="0"/>
                  </a:lnTo>
                  <a:lnTo>
                    <a:pt x="0" y="182879"/>
                  </a:lnTo>
                  <a:lnTo>
                    <a:pt x="12192000" y="182879"/>
                  </a:lnTo>
                  <a:lnTo>
                    <a:pt x="12192000" y="0"/>
                  </a:lnTo>
                  <a:close/>
                </a:path>
              </a:pathLst>
            </a:custGeom>
            <a:solidFill>
              <a:srgbClr val="F4C322"/>
            </a:solidFill>
          </p:spPr>
          <p:txBody>
            <a:bodyPr wrap="square" lIns="0" tIns="0" rIns="0" bIns="0" rtlCol="0"/>
            <a:lstStyle/>
            <a:p>
              <a:pPr defTabSz="685800">
                <a:buClrTx/>
              </a:pPr>
              <a:endParaRPr sz="1350">
                <a:solidFill>
                  <a:sysClr val="windowText" lastClr="000000"/>
                </a:solidFill>
              </a:endParaRPr>
            </a:p>
          </p:txBody>
        </p:sp>
        <p:pic>
          <p:nvPicPr>
            <p:cNvPr id="5" name="object 5"/>
            <p:cNvPicPr/>
            <p:nvPr/>
          </p:nvPicPr>
          <p:blipFill>
            <a:blip r:embed="rId3" cstate="print"/>
            <a:stretch>
              <a:fillRect/>
            </a:stretch>
          </p:blipFill>
          <p:spPr>
            <a:xfrm>
              <a:off x="10891255" y="5455523"/>
              <a:ext cx="802395" cy="892078"/>
            </a:xfrm>
            <a:prstGeom prst="rect">
              <a:avLst/>
            </a:prstGeom>
          </p:spPr>
        </p:pic>
      </p:grpSp>
      <p:sp>
        <p:nvSpPr>
          <p:cNvPr id="6" name="object 6"/>
          <p:cNvSpPr txBox="1"/>
          <p:nvPr/>
        </p:nvSpPr>
        <p:spPr>
          <a:xfrm>
            <a:off x="7448142" y="5542693"/>
            <a:ext cx="830104" cy="214802"/>
          </a:xfrm>
          <a:prstGeom prst="rect">
            <a:avLst/>
          </a:prstGeom>
        </p:spPr>
        <p:txBody>
          <a:bodyPr vert="horz" wrap="square" lIns="0" tIns="9525" rIns="0" bIns="0" rtlCol="0">
            <a:spAutoFit/>
          </a:bodyPr>
          <a:lstStyle/>
          <a:p>
            <a:pPr marR="3810" algn="r" defTabSz="685800">
              <a:lnSpc>
                <a:spcPts val="769"/>
              </a:lnSpc>
              <a:spcBef>
                <a:spcPts val="75"/>
              </a:spcBef>
              <a:buClrTx/>
            </a:pPr>
            <a:r>
              <a:rPr sz="675" dirty="0">
                <a:solidFill>
                  <a:srgbClr val="974B23"/>
                </a:solidFill>
                <a:latin typeface="Source Sans Pro"/>
                <a:cs typeface="Source Sans Pro"/>
              </a:rPr>
              <a:t>New</a:t>
            </a:r>
            <a:r>
              <a:rPr sz="675" spc="-19" dirty="0">
                <a:solidFill>
                  <a:srgbClr val="974B23"/>
                </a:solidFill>
                <a:latin typeface="Source Sans Pro"/>
                <a:cs typeface="Source Sans Pro"/>
              </a:rPr>
              <a:t> </a:t>
            </a:r>
            <a:r>
              <a:rPr sz="675" dirty="0">
                <a:solidFill>
                  <a:srgbClr val="974B23"/>
                </a:solidFill>
                <a:latin typeface="Source Sans Pro"/>
                <a:cs typeface="Source Sans Pro"/>
              </a:rPr>
              <a:t>Jersey and</a:t>
            </a:r>
            <a:r>
              <a:rPr sz="675" spc="-30" dirty="0">
                <a:solidFill>
                  <a:srgbClr val="974B23"/>
                </a:solidFill>
                <a:latin typeface="Source Sans Pro"/>
                <a:cs typeface="Source Sans Pro"/>
              </a:rPr>
              <a:t> </a:t>
            </a:r>
            <a:r>
              <a:rPr sz="675" spc="-8" dirty="0">
                <a:solidFill>
                  <a:srgbClr val="974B23"/>
                </a:solidFill>
                <a:latin typeface="Source Sans Pro"/>
                <a:cs typeface="Source Sans Pro"/>
              </a:rPr>
              <a:t>region</a:t>
            </a:r>
            <a:endParaRPr sz="675">
              <a:solidFill>
                <a:sysClr val="windowText" lastClr="000000"/>
              </a:solidFill>
              <a:latin typeface="Source Sans Pro"/>
              <a:cs typeface="Source Sans Pro"/>
            </a:endParaRPr>
          </a:p>
          <a:p>
            <a:pPr marR="3810" algn="r" defTabSz="685800">
              <a:lnSpc>
                <a:spcPts val="769"/>
              </a:lnSpc>
              <a:buClrTx/>
            </a:pPr>
            <a:r>
              <a:rPr sz="675" i="1" spc="-15" dirty="0">
                <a:solidFill>
                  <a:srgbClr val="974B23"/>
                </a:solidFill>
                <a:latin typeface="Source Sans Pro"/>
                <a:cs typeface="Source Sans Pro"/>
              </a:rPr>
              <a:t>150-</a:t>
            </a:r>
            <a:r>
              <a:rPr sz="675" i="1" dirty="0">
                <a:solidFill>
                  <a:srgbClr val="974B23"/>
                </a:solidFill>
                <a:latin typeface="Source Sans Pro"/>
                <a:cs typeface="Source Sans Pro"/>
              </a:rPr>
              <a:t>mile</a:t>
            </a:r>
            <a:r>
              <a:rPr sz="675" i="1" spc="38" dirty="0">
                <a:solidFill>
                  <a:srgbClr val="974B23"/>
                </a:solidFill>
                <a:latin typeface="Source Sans Pro"/>
                <a:cs typeface="Source Sans Pro"/>
              </a:rPr>
              <a:t> </a:t>
            </a:r>
            <a:r>
              <a:rPr sz="675" i="1" spc="-8" dirty="0">
                <a:solidFill>
                  <a:srgbClr val="974B23"/>
                </a:solidFill>
                <a:latin typeface="Source Sans Pro"/>
                <a:cs typeface="Source Sans Pro"/>
              </a:rPr>
              <a:t>radius</a:t>
            </a:r>
            <a:endParaRPr sz="675">
              <a:solidFill>
                <a:sysClr val="windowText" lastClr="000000"/>
              </a:solidFill>
              <a:latin typeface="Source Sans Pro"/>
              <a:cs typeface="Source Sans Pro"/>
            </a:endParaRPr>
          </a:p>
        </p:txBody>
      </p:sp>
      <p:sp>
        <p:nvSpPr>
          <p:cNvPr id="7" name="object 7"/>
          <p:cNvSpPr txBox="1">
            <a:spLocks noGrp="1"/>
          </p:cNvSpPr>
          <p:nvPr>
            <p:ph type="title"/>
          </p:nvPr>
        </p:nvSpPr>
        <p:spPr>
          <a:xfrm>
            <a:off x="250031" y="1218058"/>
            <a:ext cx="3397211" cy="286617"/>
          </a:xfrm>
          <a:prstGeom prst="rect">
            <a:avLst/>
          </a:prstGeom>
        </p:spPr>
        <p:txBody>
          <a:bodyPr vert="horz" wrap="square" lIns="0" tIns="9525" rIns="0" bIns="0" rtlCol="0">
            <a:spAutoFit/>
          </a:bodyPr>
          <a:lstStyle/>
          <a:p>
            <a:pPr marL="9525">
              <a:spcBef>
                <a:spcPts val="75"/>
              </a:spcBef>
            </a:pPr>
            <a:r>
              <a:rPr dirty="0"/>
              <a:t>South</a:t>
            </a:r>
            <a:r>
              <a:rPr spc="-26" dirty="0"/>
              <a:t> </a:t>
            </a:r>
            <a:r>
              <a:rPr spc="-8" dirty="0"/>
              <a:t>Jersey</a:t>
            </a:r>
          </a:p>
        </p:txBody>
      </p:sp>
      <p:sp>
        <p:nvSpPr>
          <p:cNvPr id="8" name="object 8"/>
          <p:cNvSpPr txBox="1"/>
          <p:nvPr/>
        </p:nvSpPr>
        <p:spPr>
          <a:xfrm>
            <a:off x="330420" y="1734910"/>
            <a:ext cx="2644140" cy="1837330"/>
          </a:xfrm>
          <a:prstGeom prst="rect">
            <a:avLst/>
          </a:prstGeom>
        </p:spPr>
        <p:txBody>
          <a:bodyPr vert="horz" wrap="square" lIns="0" tIns="5239" rIns="0" bIns="0" rtlCol="0">
            <a:spAutoFit/>
          </a:bodyPr>
          <a:lstStyle/>
          <a:p>
            <a:pPr marL="9525" marR="720089" indent="2858" defTabSz="685800">
              <a:lnSpc>
                <a:spcPct val="109200"/>
              </a:lnSpc>
              <a:spcBef>
                <a:spcPts val="41"/>
              </a:spcBef>
              <a:buClrTx/>
            </a:pPr>
            <a:r>
              <a:rPr sz="1200" b="1" spc="-15" dirty="0">
                <a:solidFill>
                  <a:srgbClr val="974B23"/>
                </a:solidFill>
                <a:latin typeface="Source Sans Pro Semibold"/>
                <a:cs typeface="Source Sans Pro Semibold"/>
              </a:rPr>
              <a:t>Eight-</a:t>
            </a:r>
            <a:r>
              <a:rPr sz="1200" b="1" dirty="0">
                <a:solidFill>
                  <a:srgbClr val="974B23"/>
                </a:solidFill>
                <a:latin typeface="Source Sans Pro Semibold"/>
                <a:cs typeface="Source Sans Pro Semibold"/>
              </a:rPr>
              <a:t>county</a:t>
            </a:r>
            <a:r>
              <a:rPr sz="1200" b="1" spc="-26" dirty="0">
                <a:solidFill>
                  <a:srgbClr val="974B23"/>
                </a:solidFill>
                <a:latin typeface="Source Sans Pro Semibold"/>
                <a:cs typeface="Source Sans Pro Semibold"/>
              </a:rPr>
              <a:t> </a:t>
            </a:r>
            <a:r>
              <a:rPr sz="1200" b="1" spc="-8" dirty="0">
                <a:solidFill>
                  <a:srgbClr val="974B23"/>
                </a:solidFill>
                <a:latin typeface="Source Sans Pro Semibold"/>
                <a:cs typeface="Source Sans Pro Semibold"/>
              </a:rPr>
              <a:t>region </a:t>
            </a:r>
            <a:r>
              <a:rPr sz="1200" b="1" spc="-8" dirty="0">
                <a:solidFill>
                  <a:sysClr val="windowText" lastClr="000000"/>
                </a:solidFill>
                <a:latin typeface="Source Sans Pro Semibold"/>
                <a:cs typeface="Source Sans Pro Semibold"/>
              </a:rPr>
              <a:t>Population:</a:t>
            </a:r>
            <a:r>
              <a:rPr sz="1200" b="1" spc="-26" dirty="0">
                <a:solidFill>
                  <a:sysClr val="windowText" lastClr="000000"/>
                </a:solidFill>
                <a:latin typeface="Source Sans Pro Semibold"/>
                <a:cs typeface="Source Sans Pro Semibold"/>
              </a:rPr>
              <a:t> </a:t>
            </a:r>
            <a:r>
              <a:rPr sz="1200" dirty="0">
                <a:solidFill>
                  <a:sysClr val="windowText" lastClr="000000"/>
                </a:solidFill>
                <a:latin typeface="Source Sans Pro"/>
                <a:cs typeface="Source Sans Pro"/>
              </a:rPr>
              <a:t>2,582,261</a:t>
            </a:r>
            <a:r>
              <a:rPr sz="1200" spc="4" dirty="0">
                <a:solidFill>
                  <a:sysClr val="windowText" lastClr="000000"/>
                </a:solidFill>
                <a:latin typeface="Source Sans Pro"/>
                <a:cs typeface="Source Sans Pro"/>
              </a:rPr>
              <a:t> </a:t>
            </a:r>
            <a:r>
              <a:rPr sz="900" i="1" dirty="0">
                <a:solidFill>
                  <a:sysClr val="windowText" lastClr="000000"/>
                </a:solidFill>
                <a:latin typeface="Source Sans Pro"/>
                <a:cs typeface="Source Sans Pro"/>
              </a:rPr>
              <a:t>(2024</a:t>
            </a:r>
            <a:r>
              <a:rPr sz="900" i="1" spc="-26" dirty="0">
                <a:solidFill>
                  <a:sysClr val="windowText" lastClr="000000"/>
                </a:solidFill>
                <a:latin typeface="Source Sans Pro"/>
                <a:cs typeface="Source Sans Pro"/>
              </a:rPr>
              <a:t> </a:t>
            </a:r>
            <a:r>
              <a:rPr sz="900" i="1" spc="-15" dirty="0">
                <a:solidFill>
                  <a:sysClr val="windowText" lastClr="000000"/>
                </a:solidFill>
                <a:latin typeface="Source Sans Pro"/>
                <a:cs typeface="Source Sans Pro"/>
              </a:rPr>
              <a:t>est.) </a:t>
            </a:r>
            <a:r>
              <a:rPr sz="1200" b="1" dirty="0">
                <a:solidFill>
                  <a:sysClr val="windowText" lastClr="000000"/>
                </a:solidFill>
                <a:latin typeface="Source Sans Pro Semibold"/>
                <a:cs typeface="Source Sans Pro Semibold"/>
              </a:rPr>
              <a:t>Median</a:t>
            </a:r>
            <a:r>
              <a:rPr sz="1200" b="1" spc="-23"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Home</a:t>
            </a:r>
            <a:r>
              <a:rPr sz="1200" b="1" spc="-19"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Price:</a:t>
            </a:r>
            <a:r>
              <a:rPr sz="1200" b="1" spc="-23"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$419,115 </a:t>
            </a:r>
            <a:r>
              <a:rPr sz="1200" b="1" dirty="0">
                <a:solidFill>
                  <a:sysClr val="windowText" lastClr="000000"/>
                </a:solidFill>
                <a:latin typeface="Source Sans Pro Semibold"/>
                <a:cs typeface="Source Sans Pro Semibold"/>
              </a:rPr>
              <a:t>Mean</a:t>
            </a:r>
            <a:r>
              <a:rPr sz="1200" b="1" spc="-38"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Rental</a:t>
            </a:r>
            <a:r>
              <a:rPr sz="1200" b="1" spc="-34"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Price:</a:t>
            </a:r>
            <a:r>
              <a:rPr sz="1200" b="1" spc="-41"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$2,150 </a:t>
            </a:r>
            <a:r>
              <a:rPr sz="1200" b="1" dirty="0">
                <a:solidFill>
                  <a:sysClr val="windowText" lastClr="000000"/>
                </a:solidFill>
                <a:latin typeface="Source Sans Pro Semibold"/>
                <a:cs typeface="Source Sans Pro Semibold"/>
              </a:rPr>
              <a:t>Median</a:t>
            </a:r>
            <a:r>
              <a:rPr sz="1200" b="1" spc="-23"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Income:</a:t>
            </a:r>
            <a:r>
              <a:rPr sz="1200" b="1" spc="-19" dirty="0">
                <a:solidFill>
                  <a:sysClr val="windowText" lastClr="000000"/>
                </a:solidFill>
                <a:latin typeface="Source Sans Pro Semibold"/>
                <a:cs typeface="Source Sans Pro Semibold"/>
              </a:rPr>
              <a:t> </a:t>
            </a:r>
            <a:r>
              <a:rPr sz="1200" spc="-8" dirty="0">
                <a:solidFill>
                  <a:sysClr val="windowText" lastClr="000000"/>
                </a:solidFill>
                <a:latin typeface="Source Sans Pro"/>
                <a:cs typeface="Source Sans Pro"/>
              </a:rPr>
              <a:t>$85,356</a:t>
            </a:r>
            <a:endParaRPr sz="1200">
              <a:solidFill>
                <a:sysClr val="windowText" lastClr="000000"/>
              </a:solidFill>
              <a:latin typeface="Source Sans Pro"/>
              <a:cs typeface="Source Sans Pro"/>
            </a:endParaRPr>
          </a:p>
          <a:p>
            <a:pPr marL="9525" defTabSz="685800">
              <a:spcBef>
                <a:spcPts val="146"/>
              </a:spcBef>
              <a:buClrTx/>
            </a:pPr>
            <a:r>
              <a:rPr sz="1200" b="1" dirty="0">
                <a:solidFill>
                  <a:sysClr val="windowText" lastClr="000000"/>
                </a:solidFill>
                <a:latin typeface="Source Sans Pro Semibold"/>
                <a:cs typeface="Source Sans Pro Semibold"/>
              </a:rPr>
              <a:t>New</a:t>
            </a:r>
            <a:r>
              <a:rPr sz="1200" b="1" spc="-11"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Jersey </a:t>
            </a:r>
            <a:r>
              <a:rPr sz="1200" b="1" spc="-30" dirty="0">
                <a:solidFill>
                  <a:sysClr val="windowText" lastClr="000000"/>
                </a:solidFill>
                <a:latin typeface="Source Sans Pro Semibold"/>
                <a:cs typeface="Source Sans Pro Semibold"/>
              </a:rPr>
              <a:t>K-</a:t>
            </a:r>
            <a:r>
              <a:rPr sz="1200" b="1" dirty="0">
                <a:solidFill>
                  <a:sysClr val="windowText" lastClr="000000"/>
                </a:solidFill>
                <a:latin typeface="Source Sans Pro Semibold"/>
                <a:cs typeface="Source Sans Pro Semibold"/>
              </a:rPr>
              <a:t>12</a:t>
            </a:r>
            <a:r>
              <a:rPr sz="1200" b="1" spc="-15" dirty="0">
                <a:solidFill>
                  <a:sysClr val="windowText" lastClr="000000"/>
                </a:solidFill>
                <a:latin typeface="Source Sans Pro Semibold"/>
                <a:cs typeface="Source Sans Pro Semibold"/>
              </a:rPr>
              <a:t> </a:t>
            </a:r>
            <a:r>
              <a:rPr sz="1200" b="1" spc="-19" dirty="0">
                <a:solidFill>
                  <a:sysClr val="windowText" lastClr="000000"/>
                </a:solidFill>
                <a:latin typeface="Source Sans Pro Semibold"/>
                <a:cs typeface="Source Sans Pro Semibold"/>
              </a:rPr>
              <a:t>Excellence:</a:t>
            </a:r>
            <a:r>
              <a:rPr sz="1200" b="1" spc="15"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#1</a:t>
            </a:r>
            <a:r>
              <a:rPr sz="1200" b="1" spc="-8" dirty="0">
                <a:solidFill>
                  <a:sysClr val="windowText" lastClr="000000"/>
                </a:solidFill>
                <a:latin typeface="Source Sans Pro Semibold"/>
                <a:cs typeface="Source Sans Pro Semibold"/>
              </a:rPr>
              <a:t> </a:t>
            </a:r>
            <a:r>
              <a:rPr sz="1200" b="1" dirty="0">
                <a:solidFill>
                  <a:sysClr val="windowText" lastClr="000000"/>
                </a:solidFill>
                <a:latin typeface="Source Sans Pro Semibold"/>
                <a:cs typeface="Source Sans Pro Semibold"/>
              </a:rPr>
              <a:t>in</a:t>
            </a:r>
            <a:r>
              <a:rPr sz="1200" b="1" spc="-19" dirty="0">
                <a:solidFill>
                  <a:sysClr val="windowText" lastClr="000000"/>
                </a:solidFill>
                <a:latin typeface="Source Sans Pro Semibold"/>
                <a:cs typeface="Source Sans Pro Semibold"/>
              </a:rPr>
              <a:t> </a:t>
            </a:r>
            <a:r>
              <a:rPr sz="1200" b="1" spc="-8" dirty="0">
                <a:solidFill>
                  <a:sysClr val="windowText" lastClr="000000"/>
                </a:solidFill>
                <a:latin typeface="Source Sans Pro Semibold"/>
                <a:cs typeface="Source Sans Pro Semibold"/>
              </a:rPr>
              <a:t>nation</a:t>
            </a:r>
            <a:endParaRPr sz="1200">
              <a:solidFill>
                <a:sysClr val="windowText" lastClr="000000"/>
              </a:solidFill>
              <a:latin typeface="Source Sans Pro Semibold"/>
              <a:cs typeface="Source Sans Pro Semibold"/>
            </a:endParaRPr>
          </a:p>
          <a:p>
            <a:pPr defTabSz="685800">
              <a:spcBef>
                <a:spcPts val="476"/>
              </a:spcBef>
              <a:buClrTx/>
            </a:pPr>
            <a:endParaRPr sz="1200">
              <a:solidFill>
                <a:sysClr val="windowText" lastClr="000000"/>
              </a:solidFill>
              <a:latin typeface="Source Sans Pro Semibold"/>
              <a:cs typeface="Source Sans Pro Semibold"/>
            </a:endParaRPr>
          </a:p>
          <a:p>
            <a:pPr marL="9525" marR="130969" defTabSz="685800">
              <a:lnSpc>
                <a:spcPct val="104800"/>
              </a:lnSpc>
              <a:buClrTx/>
            </a:pPr>
            <a:r>
              <a:rPr sz="1200" b="1" dirty="0">
                <a:solidFill>
                  <a:srgbClr val="974B23"/>
                </a:solidFill>
                <a:latin typeface="Source Sans Pro Semibold"/>
                <a:cs typeface="Source Sans Pro Semibold"/>
              </a:rPr>
              <a:t>Within</a:t>
            </a:r>
            <a:r>
              <a:rPr sz="1200" b="1" spc="-23" dirty="0">
                <a:solidFill>
                  <a:srgbClr val="974B23"/>
                </a:solidFill>
                <a:latin typeface="Source Sans Pro Semibold"/>
                <a:cs typeface="Source Sans Pro Semibold"/>
              </a:rPr>
              <a:t> </a:t>
            </a:r>
            <a:r>
              <a:rPr sz="1200" b="1" spc="-8" dirty="0">
                <a:solidFill>
                  <a:srgbClr val="974B23"/>
                </a:solidFill>
                <a:latin typeface="Source Sans Pro Semibold"/>
                <a:cs typeface="Source Sans Pro Semibold"/>
              </a:rPr>
              <a:t>150-</a:t>
            </a:r>
            <a:r>
              <a:rPr sz="1200" b="1" dirty="0">
                <a:solidFill>
                  <a:srgbClr val="974B23"/>
                </a:solidFill>
                <a:latin typeface="Source Sans Pro Semibold"/>
                <a:cs typeface="Source Sans Pro Semibold"/>
              </a:rPr>
              <a:t>mile</a:t>
            </a:r>
            <a:r>
              <a:rPr sz="1200" b="1" spc="-8"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radius</a:t>
            </a:r>
            <a:r>
              <a:rPr sz="1200" b="1" spc="-34"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of</a:t>
            </a:r>
            <a:r>
              <a:rPr sz="1200" b="1" spc="-26" dirty="0">
                <a:solidFill>
                  <a:srgbClr val="974B23"/>
                </a:solidFill>
                <a:latin typeface="Source Sans Pro Semibold"/>
                <a:cs typeface="Source Sans Pro Semibold"/>
              </a:rPr>
              <a:t> </a:t>
            </a:r>
            <a:r>
              <a:rPr sz="1200" b="1" dirty="0">
                <a:solidFill>
                  <a:srgbClr val="974B23"/>
                </a:solidFill>
                <a:latin typeface="Source Sans Pro Semibold"/>
                <a:cs typeface="Source Sans Pro Semibold"/>
              </a:rPr>
              <a:t>Camden</a:t>
            </a:r>
            <a:r>
              <a:rPr sz="1200" b="1" spc="-15" dirty="0">
                <a:solidFill>
                  <a:srgbClr val="974B23"/>
                </a:solidFill>
                <a:latin typeface="Source Sans Pro Semibold"/>
                <a:cs typeface="Source Sans Pro Semibold"/>
              </a:rPr>
              <a:t> City </a:t>
            </a:r>
            <a:r>
              <a:rPr sz="1200" b="1" spc="-8" dirty="0">
                <a:solidFill>
                  <a:sysClr val="windowText" lastClr="000000"/>
                </a:solidFill>
                <a:latin typeface="Source Sans Pro Semibold"/>
                <a:cs typeface="Source Sans Pro Semibold"/>
              </a:rPr>
              <a:t>Population:</a:t>
            </a:r>
            <a:r>
              <a:rPr sz="1200" b="1" spc="-26" dirty="0">
                <a:solidFill>
                  <a:sysClr val="windowText" lastClr="000000"/>
                </a:solidFill>
                <a:latin typeface="Source Sans Pro Semibold"/>
                <a:cs typeface="Source Sans Pro Semibold"/>
              </a:rPr>
              <a:t> </a:t>
            </a:r>
            <a:r>
              <a:rPr sz="1200" dirty="0">
                <a:solidFill>
                  <a:sysClr val="windowText" lastClr="000000"/>
                </a:solidFill>
                <a:latin typeface="Source Sans Pro"/>
                <a:cs typeface="Source Sans Pro"/>
              </a:rPr>
              <a:t>41,139,187</a:t>
            </a:r>
            <a:r>
              <a:rPr sz="1200" spc="-4" dirty="0">
                <a:solidFill>
                  <a:sysClr val="windowText" lastClr="000000"/>
                </a:solidFill>
                <a:latin typeface="Source Sans Pro"/>
                <a:cs typeface="Source Sans Pro"/>
              </a:rPr>
              <a:t> </a:t>
            </a:r>
            <a:r>
              <a:rPr sz="900" i="1" dirty="0">
                <a:solidFill>
                  <a:sysClr val="windowText" lastClr="000000"/>
                </a:solidFill>
                <a:latin typeface="Source Sans Pro"/>
                <a:cs typeface="Source Sans Pro"/>
              </a:rPr>
              <a:t>(2024</a:t>
            </a:r>
            <a:r>
              <a:rPr sz="900" i="1" spc="-30" dirty="0">
                <a:solidFill>
                  <a:sysClr val="windowText" lastClr="000000"/>
                </a:solidFill>
                <a:latin typeface="Source Sans Pro"/>
                <a:cs typeface="Source Sans Pro"/>
              </a:rPr>
              <a:t> </a:t>
            </a:r>
            <a:r>
              <a:rPr sz="900" i="1" spc="-15" dirty="0">
                <a:solidFill>
                  <a:sysClr val="windowText" lastClr="000000"/>
                </a:solidFill>
                <a:latin typeface="Source Sans Pro"/>
                <a:cs typeface="Source Sans Pro"/>
              </a:rPr>
              <a:t>est.)</a:t>
            </a:r>
            <a:endParaRPr sz="900">
              <a:solidFill>
                <a:sysClr val="windowText" lastClr="000000"/>
              </a:solidFill>
              <a:latin typeface="Source Sans Pro"/>
              <a:cs typeface="Source Sans Pro"/>
            </a:endParaRPr>
          </a:p>
        </p:txBody>
      </p:sp>
      <p:grpSp>
        <p:nvGrpSpPr>
          <p:cNvPr id="9" name="object 9"/>
          <p:cNvGrpSpPr/>
          <p:nvPr/>
        </p:nvGrpSpPr>
        <p:grpSpPr>
          <a:xfrm>
            <a:off x="348614" y="4089490"/>
            <a:ext cx="274320" cy="796290"/>
            <a:chOff x="464819" y="4309653"/>
            <a:chExt cx="365760" cy="1061720"/>
          </a:xfrm>
        </p:grpSpPr>
        <p:sp>
          <p:nvSpPr>
            <p:cNvPr id="10" name="object 10"/>
            <p:cNvSpPr/>
            <p:nvPr/>
          </p:nvSpPr>
          <p:spPr>
            <a:xfrm>
              <a:off x="464819" y="4309653"/>
              <a:ext cx="365760" cy="182880"/>
            </a:xfrm>
            <a:custGeom>
              <a:avLst/>
              <a:gdLst/>
              <a:ahLst/>
              <a:cxnLst/>
              <a:rect l="l" t="t" r="r" b="b"/>
              <a:pathLst>
                <a:path w="365759" h="182879">
                  <a:moveTo>
                    <a:pt x="335280" y="0"/>
                  </a:moveTo>
                  <a:lnTo>
                    <a:pt x="30480" y="0"/>
                  </a:lnTo>
                  <a:lnTo>
                    <a:pt x="18618" y="2394"/>
                  </a:lnTo>
                  <a:lnTo>
                    <a:pt x="8929" y="8924"/>
                  </a:lnTo>
                  <a:lnTo>
                    <a:pt x="2396" y="18613"/>
                  </a:lnTo>
                  <a:lnTo>
                    <a:pt x="0" y="30479"/>
                  </a:lnTo>
                  <a:lnTo>
                    <a:pt x="0" y="152399"/>
                  </a:lnTo>
                  <a:lnTo>
                    <a:pt x="2396" y="164261"/>
                  </a:lnTo>
                  <a:lnTo>
                    <a:pt x="8929" y="173950"/>
                  </a:lnTo>
                  <a:lnTo>
                    <a:pt x="18618" y="180483"/>
                  </a:lnTo>
                  <a:lnTo>
                    <a:pt x="30480" y="182879"/>
                  </a:lnTo>
                  <a:lnTo>
                    <a:pt x="335280" y="182879"/>
                  </a:lnTo>
                  <a:lnTo>
                    <a:pt x="347141" y="180483"/>
                  </a:lnTo>
                  <a:lnTo>
                    <a:pt x="356830" y="173950"/>
                  </a:lnTo>
                  <a:lnTo>
                    <a:pt x="363363" y="164261"/>
                  </a:lnTo>
                  <a:lnTo>
                    <a:pt x="365760" y="152399"/>
                  </a:lnTo>
                  <a:lnTo>
                    <a:pt x="365760" y="30479"/>
                  </a:lnTo>
                  <a:lnTo>
                    <a:pt x="363363" y="18613"/>
                  </a:lnTo>
                  <a:lnTo>
                    <a:pt x="356830" y="8924"/>
                  </a:lnTo>
                  <a:lnTo>
                    <a:pt x="347141" y="2394"/>
                  </a:lnTo>
                  <a:lnTo>
                    <a:pt x="335280" y="0"/>
                  </a:lnTo>
                  <a:close/>
                </a:path>
              </a:pathLst>
            </a:custGeom>
            <a:solidFill>
              <a:srgbClr val="DDDBDB"/>
            </a:solidFill>
          </p:spPr>
          <p:txBody>
            <a:bodyPr wrap="square" lIns="0" tIns="0" rIns="0" bIns="0" rtlCol="0"/>
            <a:lstStyle/>
            <a:p>
              <a:pPr defTabSz="685800">
                <a:buClrTx/>
              </a:pPr>
              <a:endParaRPr sz="1350">
                <a:solidFill>
                  <a:sysClr val="windowText" lastClr="000000"/>
                </a:solidFill>
              </a:endParaRPr>
            </a:p>
          </p:txBody>
        </p:sp>
        <p:sp>
          <p:nvSpPr>
            <p:cNvPr id="11" name="object 11"/>
            <p:cNvSpPr/>
            <p:nvPr/>
          </p:nvSpPr>
          <p:spPr>
            <a:xfrm>
              <a:off x="464819" y="4602514"/>
              <a:ext cx="365760" cy="182880"/>
            </a:xfrm>
            <a:custGeom>
              <a:avLst/>
              <a:gdLst/>
              <a:ahLst/>
              <a:cxnLst/>
              <a:rect l="l" t="t" r="r" b="b"/>
              <a:pathLst>
                <a:path w="365759" h="182879">
                  <a:moveTo>
                    <a:pt x="335280" y="0"/>
                  </a:moveTo>
                  <a:lnTo>
                    <a:pt x="30480" y="0"/>
                  </a:lnTo>
                  <a:lnTo>
                    <a:pt x="18618" y="2394"/>
                  </a:lnTo>
                  <a:lnTo>
                    <a:pt x="8929" y="8924"/>
                  </a:lnTo>
                  <a:lnTo>
                    <a:pt x="2396" y="18613"/>
                  </a:lnTo>
                  <a:lnTo>
                    <a:pt x="0" y="30480"/>
                  </a:lnTo>
                  <a:lnTo>
                    <a:pt x="0" y="152400"/>
                  </a:lnTo>
                  <a:lnTo>
                    <a:pt x="2396" y="164261"/>
                  </a:lnTo>
                  <a:lnTo>
                    <a:pt x="8929" y="173950"/>
                  </a:lnTo>
                  <a:lnTo>
                    <a:pt x="18618" y="180483"/>
                  </a:lnTo>
                  <a:lnTo>
                    <a:pt x="30480" y="182880"/>
                  </a:lnTo>
                  <a:lnTo>
                    <a:pt x="335280" y="182880"/>
                  </a:lnTo>
                  <a:lnTo>
                    <a:pt x="347141" y="180483"/>
                  </a:lnTo>
                  <a:lnTo>
                    <a:pt x="356830" y="173950"/>
                  </a:lnTo>
                  <a:lnTo>
                    <a:pt x="363363" y="164261"/>
                  </a:lnTo>
                  <a:lnTo>
                    <a:pt x="365760" y="152400"/>
                  </a:lnTo>
                  <a:lnTo>
                    <a:pt x="365760" y="30480"/>
                  </a:lnTo>
                  <a:lnTo>
                    <a:pt x="363363" y="18613"/>
                  </a:lnTo>
                  <a:lnTo>
                    <a:pt x="356830" y="8924"/>
                  </a:lnTo>
                  <a:lnTo>
                    <a:pt x="347141" y="2394"/>
                  </a:lnTo>
                  <a:lnTo>
                    <a:pt x="335280" y="0"/>
                  </a:lnTo>
                  <a:close/>
                </a:path>
              </a:pathLst>
            </a:custGeom>
            <a:solidFill>
              <a:srgbClr val="FFDF79"/>
            </a:solidFill>
          </p:spPr>
          <p:txBody>
            <a:bodyPr wrap="square" lIns="0" tIns="0" rIns="0" bIns="0" rtlCol="0"/>
            <a:lstStyle/>
            <a:p>
              <a:pPr defTabSz="685800">
                <a:buClrTx/>
              </a:pPr>
              <a:endParaRPr sz="1350">
                <a:solidFill>
                  <a:sysClr val="windowText" lastClr="000000"/>
                </a:solidFill>
              </a:endParaRPr>
            </a:p>
          </p:txBody>
        </p:sp>
        <p:sp>
          <p:nvSpPr>
            <p:cNvPr id="12" name="object 12"/>
            <p:cNvSpPr/>
            <p:nvPr/>
          </p:nvSpPr>
          <p:spPr>
            <a:xfrm>
              <a:off x="464819" y="4895373"/>
              <a:ext cx="365760" cy="182880"/>
            </a:xfrm>
            <a:custGeom>
              <a:avLst/>
              <a:gdLst/>
              <a:ahLst/>
              <a:cxnLst/>
              <a:rect l="l" t="t" r="r" b="b"/>
              <a:pathLst>
                <a:path w="365759" h="182879">
                  <a:moveTo>
                    <a:pt x="335280" y="0"/>
                  </a:moveTo>
                  <a:lnTo>
                    <a:pt x="30480" y="0"/>
                  </a:lnTo>
                  <a:lnTo>
                    <a:pt x="18618" y="2394"/>
                  </a:lnTo>
                  <a:lnTo>
                    <a:pt x="8929" y="8924"/>
                  </a:lnTo>
                  <a:lnTo>
                    <a:pt x="2396" y="18613"/>
                  </a:lnTo>
                  <a:lnTo>
                    <a:pt x="0" y="30480"/>
                  </a:lnTo>
                  <a:lnTo>
                    <a:pt x="0" y="152400"/>
                  </a:lnTo>
                  <a:lnTo>
                    <a:pt x="2396" y="164261"/>
                  </a:lnTo>
                  <a:lnTo>
                    <a:pt x="8929" y="173950"/>
                  </a:lnTo>
                  <a:lnTo>
                    <a:pt x="18618" y="180483"/>
                  </a:lnTo>
                  <a:lnTo>
                    <a:pt x="30480" y="182880"/>
                  </a:lnTo>
                  <a:lnTo>
                    <a:pt x="335280" y="182880"/>
                  </a:lnTo>
                  <a:lnTo>
                    <a:pt x="347141" y="180483"/>
                  </a:lnTo>
                  <a:lnTo>
                    <a:pt x="356830" y="173950"/>
                  </a:lnTo>
                  <a:lnTo>
                    <a:pt x="363363" y="164261"/>
                  </a:lnTo>
                  <a:lnTo>
                    <a:pt x="365760" y="152400"/>
                  </a:lnTo>
                  <a:lnTo>
                    <a:pt x="365760" y="30480"/>
                  </a:lnTo>
                  <a:lnTo>
                    <a:pt x="363363" y="18613"/>
                  </a:lnTo>
                  <a:lnTo>
                    <a:pt x="356830" y="8924"/>
                  </a:lnTo>
                  <a:lnTo>
                    <a:pt x="347141" y="2394"/>
                  </a:lnTo>
                  <a:lnTo>
                    <a:pt x="335280" y="0"/>
                  </a:lnTo>
                  <a:close/>
                </a:path>
              </a:pathLst>
            </a:custGeom>
            <a:solidFill>
              <a:srgbClr val="F4C322"/>
            </a:solidFill>
          </p:spPr>
          <p:txBody>
            <a:bodyPr wrap="square" lIns="0" tIns="0" rIns="0" bIns="0" rtlCol="0"/>
            <a:lstStyle/>
            <a:p>
              <a:pPr defTabSz="685800">
                <a:buClrTx/>
              </a:pPr>
              <a:endParaRPr sz="1350">
                <a:solidFill>
                  <a:sysClr val="windowText" lastClr="000000"/>
                </a:solidFill>
              </a:endParaRPr>
            </a:p>
          </p:txBody>
        </p:sp>
        <p:sp>
          <p:nvSpPr>
            <p:cNvPr id="13" name="object 13"/>
            <p:cNvSpPr/>
            <p:nvPr/>
          </p:nvSpPr>
          <p:spPr>
            <a:xfrm>
              <a:off x="464819" y="5188233"/>
              <a:ext cx="365760" cy="182880"/>
            </a:xfrm>
            <a:custGeom>
              <a:avLst/>
              <a:gdLst/>
              <a:ahLst/>
              <a:cxnLst/>
              <a:rect l="l" t="t" r="r" b="b"/>
              <a:pathLst>
                <a:path w="365759" h="182879">
                  <a:moveTo>
                    <a:pt x="335280" y="0"/>
                  </a:moveTo>
                  <a:lnTo>
                    <a:pt x="30480" y="0"/>
                  </a:lnTo>
                  <a:lnTo>
                    <a:pt x="18618" y="2394"/>
                  </a:lnTo>
                  <a:lnTo>
                    <a:pt x="8929" y="8924"/>
                  </a:lnTo>
                  <a:lnTo>
                    <a:pt x="2396" y="18613"/>
                  </a:lnTo>
                  <a:lnTo>
                    <a:pt x="0" y="30480"/>
                  </a:lnTo>
                  <a:lnTo>
                    <a:pt x="0" y="152400"/>
                  </a:lnTo>
                  <a:lnTo>
                    <a:pt x="2396" y="164261"/>
                  </a:lnTo>
                  <a:lnTo>
                    <a:pt x="8929" y="173950"/>
                  </a:lnTo>
                  <a:lnTo>
                    <a:pt x="18618" y="180483"/>
                  </a:lnTo>
                  <a:lnTo>
                    <a:pt x="30480" y="182880"/>
                  </a:lnTo>
                  <a:lnTo>
                    <a:pt x="335280" y="182880"/>
                  </a:lnTo>
                  <a:lnTo>
                    <a:pt x="347141" y="180483"/>
                  </a:lnTo>
                  <a:lnTo>
                    <a:pt x="356830" y="173950"/>
                  </a:lnTo>
                  <a:lnTo>
                    <a:pt x="363363" y="164261"/>
                  </a:lnTo>
                  <a:lnTo>
                    <a:pt x="365760" y="152400"/>
                  </a:lnTo>
                  <a:lnTo>
                    <a:pt x="365760" y="30480"/>
                  </a:lnTo>
                  <a:lnTo>
                    <a:pt x="363363" y="18613"/>
                  </a:lnTo>
                  <a:lnTo>
                    <a:pt x="356830" y="8924"/>
                  </a:lnTo>
                  <a:lnTo>
                    <a:pt x="347141" y="2394"/>
                  </a:lnTo>
                  <a:lnTo>
                    <a:pt x="335280" y="0"/>
                  </a:lnTo>
                  <a:close/>
                </a:path>
              </a:pathLst>
            </a:custGeom>
            <a:solidFill>
              <a:srgbClr val="E09B1E"/>
            </a:solidFill>
          </p:spPr>
          <p:txBody>
            <a:bodyPr wrap="square" lIns="0" tIns="0" rIns="0" bIns="0" rtlCol="0"/>
            <a:lstStyle/>
            <a:p>
              <a:pPr defTabSz="685800">
                <a:buClrTx/>
              </a:pPr>
              <a:endParaRPr sz="1350">
                <a:solidFill>
                  <a:sysClr val="windowText" lastClr="000000"/>
                </a:solidFill>
              </a:endParaRPr>
            </a:p>
          </p:txBody>
        </p:sp>
      </p:grpSp>
      <p:sp>
        <p:nvSpPr>
          <p:cNvPr id="14" name="object 14"/>
          <p:cNvSpPr txBox="1"/>
          <p:nvPr/>
        </p:nvSpPr>
        <p:spPr>
          <a:xfrm>
            <a:off x="330420" y="3707511"/>
            <a:ext cx="1366838" cy="1197122"/>
          </a:xfrm>
          <a:prstGeom prst="rect">
            <a:avLst/>
          </a:prstGeom>
        </p:spPr>
        <p:txBody>
          <a:bodyPr vert="horz" wrap="square" lIns="0" tIns="24764" rIns="0" bIns="0" rtlCol="0">
            <a:spAutoFit/>
          </a:bodyPr>
          <a:lstStyle/>
          <a:p>
            <a:pPr marL="9525" marR="3810" defTabSz="685800">
              <a:lnSpc>
                <a:spcPts val="975"/>
              </a:lnSpc>
              <a:spcBef>
                <a:spcPts val="194"/>
              </a:spcBef>
              <a:buClrTx/>
            </a:pPr>
            <a:r>
              <a:rPr sz="900" b="1" spc="-15" dirty="0">
                <a:solidFill>
                  <a:srgbClr val="451A0F"/>
                </a:solidFill>
                <a:latin typeface="Source Sans Pro Semibold"/>
                <a:cs typeface="Source Sans Pro Semibold"/>
              </a:rPr>
              <a:t>Percentage</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of 25+</a:t>
            </a:r>
            <a:r>
              <a:rPr sz="900" b="1" spc="4" dirty="0">
                <a:solidFill>
                  <a:srgbClr val="451A0F"/>
                </a:solidFill>
                <a:latin typeface="Source Sans Pro Semibold"/>
                <a:cs typeface="Source Sans Pro Semibold"/>
              </a:rPr>
              <a:t> </a:t>
            </a:r>
            <a:r>
              <a:rPr sz="900" b="1" spc="-19" dirty="0">
                <a:solidFill>
                  <a:srgbClr val="451A0F"/>
                </a:solidFill>
                <a:latin typeface="Source Sans Pro Semibold"/>
                <a:cs typeface="Source Sans Pro Semibold"/>
              </a:rPr>
              <a:t>year-</a:t>
            </a:r>
            <a:r>
              <a:rPr sz="900" b="1" spc="-15" dirty="0">
                <a:solidFill>
                  <a:srgbClr val="451A0F"/>
                </a:solidFill>
                <a:latin typeface="Source Sans Pro Semibold"/>
                <a:cs typeface="Source Sans Pro Semibold"/>
              </a:rPr>
              <a:t>olds </a:t>
            </a:r>
            <a:r>
              <a:rPr sz="900" b="1" dirty="0">
                <a:solidFill>
                  <a:srgbClr val="451A0F"/>
                </a:solidFill>
                <a:latin typeface="Source Sans Pro Semibold"/>
                <a:cs typeface="Source Sans Pro Semibold"/>
              </a:rPr>
              <a:t>with</a:t>
            </a:r>
            <a:r>
              <a:rPr sz="900" b="1" spc="-11"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BA</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or</a:t>
            </a:r>
            <a:r>
              <a:rPr sz="900" b="1" spc="-19"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BS</a:t>
            </a:r>
            <a:r>
              <a:rPr sz="900" b="1" spc="-23" dirty="0">
                <a:solidFill>
                  <a:srgbClr val="451A0F"/>
                </a:solidFill>
                <a:latin typeface="Source Sans Pro Semibold"/>
                <a:cs typeface="Source Sans Pro Semibold"/>
              </a:rPr>
              <a:t> </a:t>
            </a:r>
            <a:r>
              <a:rPr sz="900" b="1" spc="-8" dirty="0">
                <a:solidFill>
                  <a:srgbClr val="451A0F"/>
                </a:solidFill>
                <a:latin typeface="Source Sans Pro Semibold"/>
                <a:cs typeface="Source Sans Pro Semibold"/>
              </a:rPr>
              <a:t>degree</a:t>
            </a:r>
            <a:endParaRPr sz="900">
              <a:solidFill>
                <a:sysClr val="windowText" lastClr="000000"/>
              </a:solidFill>
              <a:latin typeface="Source Sans Pro Semibold"/>
              <a:cs typeface="Source Sans Pro Semibold"/>
            </a:endParaRPr>
          </a:p>
          <a:p>
            <a:pPr marL="429578" defTabSz="685800">
              <a:spcBef>
                <a:spcPts val="649"/>
              </a:spcBef>
              <a:buClrTx/>
            </a:pPr>
            <a:r>
              <a:rPr sz="1050" dirty="0">
                <a:solidFill>
                  <a:sysClr val="windowText" lastClr="000000"/>
                </a:solidFill>
                <a:latin typeface="Source Sans Pro"/>
                <a:cs typeface="Source Sans Pro"/>
              </a:rPr>
              <a:t>&lt;</a:t>
            </a:r>
            <a:r>
              <a:rPr sz="1050" spc="-11" dirty="0">
                <a:solidFill>
                  <a:sysClr val="windowText" lastClr="000000"/>
                </a:solidFill>
                <a:latin typeface="Source Sans Pro"/>
                <a:cs typeface="Source Sans Pro"/>
              </a:rPr>
              <a:t> </a:t>
            </a:r>
            <a:r>
              <a:rPr sz="1050" spc="-19" dirty="0">
                <a:solidFill>
                  <a:sysClr val="windowText" lastClr="000000"/>
                </a:solidFill>
                <a:latin typeface="Source Sans Pro"/>
                <a:cs typeface="Source Sans Pro"/>
              </a:rPr>
              <a:t>25%</a:t>
            </a:r>
            <a:endParaRPr sz="1050">
              <a:solidFill>
                <a:sysClr val="windowText" lastClr="000000"/>
              </a:solidFill>
              <a:latin typeface="Source Sans Pro"/>
              <a:cs typeface="Source Sans Pro"/>
            </a:endParaRPr>
          </a:p>
          <a:p>
            <a:pPr marL="429578" defTabSz="685800">
              <a:spcBef>
                <a:spcPts val="469"/>
              </a:spcBef>
              <a:buClrTx/>
            </a:pPr>
            <a:r>
              <a:rPr sz="1050" spc="-8" dirty="0">
                <a:solidFill>
                  <a:sysClr val="windowText" lastClr="000000"/>
                </a:solidFill>
                <a:latin typeface="Source Sans Pro"/>
                <a:cs typeface="Source Sans Pro"/>
              </a:rPr>
              <a:t>25%-</a:t>
            </a:r>
            <a:r>
              <a:rPr sz="1050" spc="-19" dirty="0">
                <a:solidFill>
                  <a:sysClr val="windowText" lastClr="000000"/>
                </a:solidFill>
                <a:latin typeface="Source Sans Pro"/>
                <a:cs typeface="Source Sans Pro"/>
              </a:rPr>
              <a:t>50%</a:t>
            </a:r>
            <a:endParaRPr sz="1050">
              <a:solidFill>
                <a:sysClr val="windowText" lastClr="000000"/>
              </a:solidFill>
              <a:latin typeface="Source Sans Pro"/>
              <a:cs typeface="Source Sans Pro"/>
            </a:endParaRPr>
          </a:p>
          <a:p>
            <a:pPr marL="429578" defTabSz="685800">
              <a:spcBef>
                <a:spcPts val="469"/>
              </a:spcBef>
              <a:buClrTx/>
            </a:pPr>
            <a:r>
              <a:rPr sz="1050" spc="-8" dirty="0">
                <a:solidFill>
                  <a:sysClr val="windowText" lastClr="000000"/>
                </a:solidFill>
                <a:latin typeface="Source Sans Pro"/>
                <a:cs typeface="Source Sans Pro"/>
              </a:rPr>
              <a:t>50%-</a:t>
            </a:r>
            <a:r>
              <a:rPr sz="1050" spc="-19" dirty="0">
                <a:solidFill>
                  <a:sysClr val="windowText" lastClr="000000"/>
                </a:solidFill>
                <a:latin typeface="Source Sans Pro"/>
                <a:cs typeface="Source Sans Pro"/>
              </a:rPr>
              <a:t>75%</a:t>
            </a:r>
            <a:endParaRPr sz="1050">
              <a:solidFill>
                <a:sysClr val="windowText" lastClr="000000"/>
              </a:solidFill>
              <a:latin typeface="Source Sans Pro"/>
              <a:cs typeface="Source Sans Pro"/>
            </a:endParaRPr>
          </a:p>
          <a:p>
            <a:pPr marL="429578" defTabSz="685800">
              <a:spcBef>
                <a:spcPts val="469"/>
              </a:spcBef>
              <a:buClrTx/>
            </a:pPr>
            <a:r>
              <a:rPr sz="1050" dirty="0">
                <a:solidFill>
                  <a:sysClr val="windowText" lastClr="000000"/>
                </a:solidFill>
                <a:latin typeface="Source Sans Pro"/>
                <a:cs typeface="Source Sans Pro"/>
              </a:rPr>
              <a:t>&gt;</a:t>
            </a:r>
            <a:r>
              <a:rPr sz="1050" spc="-11" dirty="0">
                <a:solidFill>
                  <a:sysClr val="windowText" lastClr="000000"/>
                </a:solidFill>
                <a:latin typeface="Source Sans Pro"/>
                <a:cs typeface="Source Sans Pro"/>
              </a:rPr>
              <a:t> </a:t>
            </a:r>
            <a:r>
              <a:rPr sz="1050" spc="-19" dirty="0">
                <a:solidFill>
                  <a:sysClr val="windowText" lastClr="000000"/>
                </a:solidFill>
                <a:latin typeface="Source Sans Pro"/>
                <a:cs typeface="Source Sans Pro"/>
              </a:rPr>
              <a:t>75%</a:t>
            </a:r>
            <a:endParaRPr sz="1050">
              <a:solidFill>
                <a:sysClr val="windowText" lastClr="000000"/>
              </a:solidFill>
              <a:latin typeface="Source Sans Pro"/>
              <a:cs typeface="Source Sans Pro"/>
            </a:endParaRPr>
          </a:p>
        </p:txBody>
      </p:sp>
      <p:grpSp>
        <p:nvGrpSpPr>
          <p:cNvPr id="15" name="object 15"/>
          <p:cNvGrpSpPr/>
          <p:nvPr/>
        </p:nvGrpSpPr>
        <p:grpSpPr>
          <a:xfrm>
            <a:off x="2147713" y="4087007"/>
            <a:ext cx="171450" cy="420529"/>
            <a:chOff x="2863617" y="4306342"/>
            <a:chExt cx="228600" cy="560705"/>
          </a:xfrm>
        </p:grpSpPr>
        <p:pic>
          <p:nvPicPr>
            <p:cNvPr id="16" name="object 16"/>
            <p:cNvPicPr/>
            <p:nvPr/>
          </p:nvPicPr>
          <p:blipFill>
            <a:blip r:embed="rId4" cstate="print"/>
            <a:stretch>
              <a:fillRect/>
            </a:stretch>
          </p:blipFill>
          <p:spPr>
            <a:xfrm>
              <a:off x="2863617" y="4306342"/>
              <a:ext cx="228600" cy="228600"/>
            </a:xfrm>
            <a:prstGeom prst="rect">
              <a:avLst/>
            </a:prstGeom>
          </p:spPr>
        </p:pic>
        <p:pic>
          <p:nvPicPr>
            <p:cNvPr id="17" name="object 17"/>
            <p:cNvPicPr/>
            <p:nvPr/>
          </p:nvPicPr>
          <p:blipFill>
            <a:blip r:embed="rId5" cstate="print"/>
            <a:stretch>
              <a:fillRect/>
            </a:stretch>
          </p:blipFill>
          <p:spPr>
            <a:xfrm>
              <a:off x="2863617" y="4638234"/>
              <a:ext cx="228600" cy="228600"/>
            </a:xfrm>
            <a:prstGeom prst="rect">
              <a:avLst/>
            </a:prstGeom>
          </p:spPr>
        </p:pic>
      </p:grpSp>
      <p:sp>
        <p:nvSpPr>
          <p:cNvPr id="18" name="object 18"/>
          <p:cNvSpPr txBox="1"/>
          <p:nvPr/>
        </p:nvSpPr>
        <p:spPr>
          <a:xfrm>
            <a:off x="2141073" y="3707511"/>
            <a:ext cx="1578293" cy="760464"/>
          </a:xfrm>
          <a:prstGeom prst="rect">
            <a:avLst/>
          </a:prstGeom>
        </p:spPr>
        <p:txBody>
          <a:bodyPr vert="horz" wrap="square" lIns="0" tIns="24764" rIns="0" bIns="0" rtlCol="0">
            <a:spAutoFit/>
          </a:bodyPr>
          <a:lstStyle/>
          <a:p>
            <a:pPr marL="9525" marR="3810" defTabSz="685800">
              <a:lnSpc>
                <a:spcPts val="975"/>
              </a:lnSpc>
              <a:spcBef>
                <a:spcPts val="194"/>
              </a:spcBef>
              <a:buClrTx/>
            </a:pPr>
            <a:r>
              <a:rPr sz="900" b="1" dirty="0">
                <a:solidFill>
                  <a:srgbClr val="451A0F"/>
                </a:solidFill>
                <a:latin typeface="Source Sans Pro Semibold"/>
                <a:cs typeface="Source Sans Pro Semibold"/>
              </a:rPr>
              <a:t>Carnegie</a:t>
            </a:r>
            <a:r>
              <a:rPr sz="900" b="1" spc="-8" dirty="0">
                <a:solidFill>
                  <a:srgbClr val="451A0F"/>
                </a:solidFill>
                <a:latin typeface="Source Sans Pro Semibold"/>
                <a:cs typeface="Source Sans Pro Semibold"/>
              </a:rPr>
              <a:t> Classification</a:t>
            </a:r>
            <a:r>
              <a:rPr sz="900" b="1" spc="-19" dirty="0">
                <a:solidFill>
                  <a:srgbClr val="451A0F"/>
                </a:solidFill>
                <a:latin typeface="Source Sans Pro Semibold"/>
                <a:cs typeface="Source Sans Pro Semibold"/>
              </a:rPr>
              <a:t> for </a:t>
            </a:r>
            <a:r>
              <a:rPr sz="900" b="1" spc="-8" dirty="0">
                <a:solidFill>
                  <a:srgbClr val="451A0F"/>
                </a:solidFill>
                <a:latin typeface="Source Sans Pro Semibold"/>
                <a:cs typeface="Source Sans Pro Semibold"/>
              </a:rPr>
              <a:t>Institutions</a:t>
            </a:r>
            <a:r>
              <a:rPr sz="900" b="1" dirty="0">
                <a:solidFill>
                  <a:srgbClr val="451A0F"/>
                </a:solidFill>
                <a:latin typeface="Source Sans Pro Semibold"/>
                <a:cs typeface="Source Sans Pro Semibold"/>
              </a:rPr>
              <a:t> of</a:t>
            </a:r>
            <a:r>
              <a:rPr sz="900" b="1" spc="-11" dirty="0">
                <a:solidFill>
                  <a:srgbClr val="451A0F"/>
                </a:solidFill>
                <a:latin typeface="Source Sans Pro Semibold"/>
                <a:cs typeface="Source Sans Pro Semibold"/>
              </a:rPr>
              <a:t> </a:t>
            </a:r>
            <a:r>
              <a:rPr sz="900" b="1" dirty="0">
                <a:solidFill>
                  <a:srgbClr val="451A0F"/>
                </a:solidFill>
                <a:latin typeface="Source Sans Pro Semibold"/>
                <a:cs typeface="Source Sans Pro Semibold"/>
              </a:rPr>
              <a:t>Higher</a:t>
            </a:r>
            <a:r>
              <a:rPr sz="900" b="1" spc="-4" dirty="0">
                <a:solidFill>
                  <a:srgbClr val="451A0F"/>
                </a:solidFill>
                <a:latin typeface="Source Sans Pro Semibold"/>
                <a:cs typeface="Source Sans Pro Semibold"/>
              </a:rPr>
              <a:t> </a:t>
            </a:r>
            <a:r>
              <a:rPr sz="900" b="1" spc="-8" dirty="0">
                <a:solidFill>
                  <a:srgbClr val="451A0F"/>
                </a:solidFill>
                <a:latin typeface="Source Sans Pro Semibold"/>
                <a:cs typeface="Source Sans Pro Semibold"/>
              </a:rPr>
              <a:t>Education</a:t>
            </a:r>
            <a:endParaRPr sz="900">
              <a:solidFill>
                <a:sysClr val="windowText" lastClr="000000"/>
              </a:solidFill>
              <a:latin typeface="Source Sans Pro Semibold"/>
              <a:cs typeface="Source Sans Pro Semibold"/>
            </a:endParaRPr>
          </a:p>
          <a:p>
            <a:pPr marL="287179" marR="456724" defTabSz="685800">
              <a:lnSpc>
                <a:spcPct val="156500"/>
              </a:lnSpc>
              <a:spcBef>
                <a:spcPts val="41"/>
              </a:spcBef>
              <a:buClrTx/>
            </a:pPr>
            <a:r>
              <a:rPr sz="1050" dirty="0">
                <a:solidFill>
                  <a:sysClr val="windowText" lastClr="000000"/>
                </a:solidFill>
                <a:latin typeface="Source Sans Pro"/>
                <a:cs typeface="Source Sans Pro"/>
              </a:rPr>
              <a:t>R1</a:t>
            </a:r>
            <a:r>
              <a:rPr sz="1050" spc="-15" dirty="0">
                <a:solidFill>
                  <a:sysClr val="windowText" lastClr="000000"/>
                </a:solidFill>
                <a:latin typeface="Source Sans Pro"/>
                <a:cs typeface="Source Sans Pro"/>
              </a:rPr>
              <a:t> </a:t>
            </a:r>
            <a:r>
              <a:rPr sz="1050" spc="-8" dirty="0">
                <a:solidFill>
                  <a:sysClr val="windowText" lastClr="000000"/>
                </a:solidFill>
                <a:latin typeface="Source Sans Pro"/>
                <a:cs typeface="Source Sans Pro"/>
              </a:rPr>
              <a:t>Universities </a:t>
            </a:r>
            <a:r>
              <a:rPr sz="1050" dirty="0">
                <a:solidFill>
                  <a:sysClr val="windowText" lastClr="000000"/>
                </a:solidFill>
                <a:latin typeface="Source Sans Pro"/>
                <a:cs typeface="Source Sans Pro"/>
              </a:rPr>
              <a:t>R2</a:t>
            </a:r>
            <a:r>
              <a:rPr sz="1050" spc="-15" dirty="0">
                <a:solidFill>
                  <a:sysClr val="windowText" lastClr="000000"/>
                </a:solidFill>
                <a:latin typeface="Source Sans Pro"/>
                <a:cs typeface="Source Sans Pro"/>
              </a:rPr>
              <a:t> </a:t>
            </a:r>
            <a:r>
              <a:rPr sz="1050" spc="-8" dirty="0">
                <a:solidFill>
                  <a:sysClr val="windowText" lastClr="000000"/>
                </a:solidFill>
                <a:latin typeface="Source Sans Pro"/>
                <a:cs typeface="Source Sans Pro"/>
              </a:rPr>
              <a:t>Universities</a:t>
            </a:r>
            <a:endParaRPr sz="1050">
              <a:solidFill>
                <a:sysClr val="windowText" lastClr="000000"/>
              </a:solidFill>
              <a:latin typeface="Source Sans Pro"/>
              <a:cs typeface="Source Sans Pro"/>
            </a:endParaRPr>
          </a:p>
        </p:txBody>
      </p:sp>
      <p:sp>
        <p:nvSpPr>
          <p:cNvPr id="19" name="object 19"/>
          <p:cNvSpPr txBox="1"/>
          <p:nvPr/>
        </p:nvSpPr>
        <p:spPr>
          <a:xfrm>
            <a:off x="330420" y="5586602"/>
            <a:ext cx="4647248" cy="205954"/>
          </a:xfrm>
          <a:prstGeom prst="rect">
            <a:avLst/>
          </a:prstGeom>
        </p:spPr>
        <p:txBody>
          <a:bodyPr vert="horz" wrap="square" lIns="0" tIns="9525" rIns="0" bIns="0" rtlCol="0">
            <a:spAutoFit/>
          </a:bodyPr>
          <a:lstStyle/>
          <a:p>
            <a:pPr marL="9525" marR="3810" defTabSz="685800">
              <a:spcBef>
                <a:spcPts val="75"/>
              </a:spcBef>
              <a:buClrTx/>
            </a:pPr>
            <a:r>
              <a:rPr sz="638" i="1" spc="-8" dirty="0">
                <a:solidFill>
                  <a:sysClr val="windowText" lastClr="000000"/>
                </a:solidFill>
                <a:latin typeface="Source Sans Pro"/>
                <a:cs typeface="Source Sans Pro"/>
              </a:rPr>
              <a:t>Population:</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Annual</a:t>
            </a:r>
            <a:r>
              <a:rPr sz="638" i="1" spc="19"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Estimates</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of</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Resident</a:t>
            </a:r>
            <a:r>
              <a:rPr sz="638" i="1" spc="-4"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Population,</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U.S.</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Census</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Bureau</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(March</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2025),</a:t>
            </a:r>
            <a:r>
              <a:rPr sz="638" i="1" spc="8"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Median</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Home</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Price:</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National</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Association</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of</a:t>
            </a:r>
            <a:r>
              <a:rPr sz="638" i="1" spc="-8" dirty="0">
                <a:solidFill>
                  <a:sysClr val="windowText" lastClr="000000"/>
                </a:solidFill>
                <a:latin typeface="Source Sans Pro"/>
                <a:cs typeface="Source Sans Pro"/>
              </a:rPr>
              <a:t> Realtors,</a:t>
            </a:r>
            <a:r>
              <a:rPr sz="638" i="1" spc="37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Mean</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rent:</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Zillow</a:t>
            </a:r>
            <a:r>
              <a:rPr sz="638" i="1" spc="-30"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Observed</a:t>
            </a:r>
            <a:r>
              <a:rPr sz="638" i="1" spc="-26"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Rent</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Index</a:t>
            </a:r>
            <a:r>
              <a:rPr sz="638" i="1" spc="-19"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(July</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2025),</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Median</a:t>
            </a:r>
            <a:r>
              <a:rPr sz="638" i="1" spc="-11"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income:</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Kelley</a:t>
            </a:r>
            <a:r>
              <a:rPr sz="638" i="1" spc="-15"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School</a:t>
            </a:r>
            <a:r>
              <a:rPr sz="638" i="1" spc="-30"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of</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Business,</a:t>
            </a:r>
            <a:r>
              <a:rPr sz="638" i="1" spc="-30"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Indiana</a:t>
            </a:r>
            <a:r>
              <a:rPr sz="638" i="1" spc="-4"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Business</a:t>
            </a:r>
            <a:r>
              <a:rPr sz="638" i="1" spc="-23" dirty="0">
                <a:solidFill>
                  <a:sysClr val="windowText" lastClr="000000"/>
                </a:solidFill>
                <a:latin typeface="Source Sans Pro"/>
                <a:cs typeface="Source Sans Pro"/>
              </a:rPr>
              <a:t> </a:t>
            </a:r>
            <a:r>
              <a:rPr sz="638" i="1" dirty="0">
                <a:solidFill>
                  <a:sysClr val="windowText" lastClr="000000"/>
                </a:solidFill>
                <a:latin typeface="Source Sans Pro"/>
                <a:cs typeface="Source Sans Pro"/>
              </a:rPr>
              <a:t>Research</a:t>
            </a:r>
            <a:r>
              <a:rPr sz="638" i="1" spc="-11" dirty="0">
                <a:solidFill>
                  <a:sysClr val="windowText" lastClr="000000"/>
                </a:solidFill>
                <a:latin typeface="Source Sans Pro"/>
                <a:cs typeface="Source Sans Pro"/>
              </a:rPr>
              <a:t> </a:t>
            </a:r>
            <a:r>
              <a:rPr sz="638" i="1" spc="-8" dirty="0">
                <a:solidFill>
                  <a:sysClr val="windowText" lastClr="000000"/>
                </a:solidFill>
                <a:latin typeface="Source Sans Pro"/>
                <a:cs typeface="Source Sans Pro"/>
              </a:rPr>
              <a:t>Center</a:t>
            </a:r>
            <a:endParaRPr sz="638">
              <a:solidFill>
                <a:sysClr val="windowText" lastClr="000000"/>
              </a:solidFill>
              <a:latin typeface="Source Sans Pro"/>
              <a:cs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txBox="1">
            <a:spLocks noGrp="1"/>
          </p:cNvSpPr>
          <p:nvPr>
            <p:ph type="ctrTitle" idx="4294967295"/>
          </p:nvPr>
        </p:nvSpPr>
        <p:spPr>
          <a:xfrm>
            <a:off x="523568" y="1549400"/>
            <a:ext cx="8305800" cy="1149350"/>
          </a:xfrm>
          <a:prstGeom prst="rect">
            <a:avLst/>
          </a:prstGeom>
          <a:noFill/>
          <a:ln>
            <a:noFill/>
          </a:ln>
        </p:spPr>
        <p:txBody>
          <a:bodyPr spcFirstLastPara="1" wrap="square" lIns="0" tIns="0" rIns="0" bIns="0" anchor="t" anchorCtr="0">
            <a:normAutofit fontScale="90000"/>
          </a:bodyPr>
          <a:lstStyle/>
          <a:p>
            <a:pPr marL="0" lvl="0" indent="0" algn="ctr" rtl="0">
              <a:lnSpc>
                <a:spcPct val="100000"/>
              </a:lnSpc>
              <a:spcBef>
                <a:spcPts val="0"/>
              </a:spcBef>
              <a:spcAft>
                <a:spcPts val="0"/>
              </a:spcAft>
              <a:buClr>
                <a:srgbClr val="C2203D"/>
              </a:buClr>
              <a:buSzPts val="4800"/>
              <a:buFont typeface="Trebuchet MS"/>
              <a:buNone/>
            </a:pPr>
            <a:r>
              <a:rPr lang="en-US" sz="4800" b="1" i="0" u="none" dirty="0">
                <a:solidFill>
                  <a:srgbClr val="C00000"/>
                </a:solidFill>
                <a:latin typeface="Trebuchet MS"/>
                <a:ea typeface="Trebuchet MS"/>
                <a:cs typeface="Trebuchet MS"/>
                <a:sym typeface="Trebuchet MS"/>
              </a:rPr>
              <a:t>State of the Medical School</a:t>
            </a:r>
            <a:br>
              <a:rPr lang="en-US" sz="3600" b="1" i="0" u="none" dirty="0">
                <a:solidFill>
                  <a:srgbClr val="C00000"/>
                </a:solidFill>
                <a:latin typeface="Trebuchet MS"/>
                <a:ea typeface="Trebuchet MS"/>
                <a:cs typeface="Trebuchet MS"/>
                <a:sym typeface="Trebuchet MS"/>
              </a:rPr>
            </a:br>
            <a:br>
              <a:rPr lang="en-US" sz="3600" b="1" i="0" u="none" dirty="0">
                <a:solidFill>
                  <a:srgbClr val="C2203D"/>
                </a:solidFill>
                <a:latin typeface="Trebuchet MS"/>
                <a:ea typeface="Trebuchet MS"/>
                <a:cs typeface="Trebuchet MS"/>
                <a:sym typeface="Trebuchet MS"/>
              </a:rPr>
            </a:br>
            <a:endParaRPr dirty="0"/>
          </a:p>
        </p:txBody>
      </p:sp>
      <p:sp>
        <p:nvSpPr>
          <p:cNvPr id="121" name="Google Shape;121;p2"/>
          <p:cNvSpPr txBox="1">
            <a:spLocks noGrp="1"/>
          </p:cNvSpPr>
          <p:nvPr>
            <p:ph type="subTitle" idx="4294967295"/>
          </p:nvPr>
        </p:nvSpPr>
        <p:spPr>
          <a:xfrm>
            <a:off x="1263650" y="2698750"/>
            <a:ext cx="7880350" cy="215265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595959"/>
              </a:buClr>
              <a:buSzPts val="3200"/>
              <a:buNone/>
            </a:pPr>
            <a:r>
              <a:rPr lang="en-US" b="1" i="0" u="none" dirty="0">
                <a:solidFill>
                  <a:schemeClr val="tx1"/>
                </a:solidFill>
                <a:latin typeface="Trebuchet MS"/>
                <a:ea typeface="Trebuchet MS"/>
                <a:cs typeface="Trebuchet MS"/>
                <a:sym typeface="Trebuchet MS"/>
              </a:rPr>
              <a:t>  Annette C. Reboli, M.D.</a:t>
            </a:r>
            <a:br>
              <a:rPr lang="en-US" b="1" i="0" u="none" dirty="0">
                <a:solidFill>
                  <a:schemeClr val="tx1"/>
                </a:solidFill>
                <a:latin typeface="Trebuchet MS"/>
                <a:ea typeface="Trebuchet MS"/>
                <a:cs typeface="Trebuchet MS"/>
                <a:sym typeface="Trebuchet MS"/>
              </a:rPr>
            </a:br>
            <a:r>
              <a:rPr lang="en-US" b="1" i="0" u="none" dirty="0">
                <a:solidFill>
                  <a:schemeClr val="tx1"/>
                </a:solidFill>
                <a:latin typeface="Trebuchet MS"/>
                <a:ea typeface="Trebuchet MS"/>
                <a:cs typeface="Trebuchet MS"/>
                <a:sym typeface="Trebuchet MS"/>
              </a:rPr>
              <a:t>Dean</a:t>
            </a:r>
            <a:endParaRPr dirty="0">
              <a:solidFill>
                <a:schemeClr val="tx1"/>
              </a:solidFill>
            </a:endParaRPr>
          </a:p>
          <a:p>
            <a:pPr marL="0" lvl="0" indent="0" algn="ctr" rtl="0">
              <a:lnSpc>
                <a:spcPct val="100000"/>
              </a:lnSpc>
              <a:spcBef>
                <a:spcPts val="640"/>
              </a:spcBef>
              <a:spcAft>
                <a:spcPts val="0"/>
              </a:spcAft>
              <a:buClr>
                <a:srgbClr val="595959"/>
              </a:buClr>
              <a:buSzPts val="3200"/>
              <a:buNone/>
            </a:pPr>
            <a:r>
              <a:rPr lang="en-US" b="1" i="0" u="none" dirty="0">
                <a:solidFill>
                  <a:schemeClr val="tx1"/>
                </a:solidFill>
                <a:latin typeface="Trebuchet MS"/>
                <a:ea typeface="Trebuchet MS"/>
                <a:cs typeface="Trebuchet MS"/>
                <a:sym typeface="Trebuchet MS"/>
              </a:rPr>
              <a:t>    Professor of Medicine</a:t>
            </a:r>
            <a:endParaRPr dirty="0">
              <a:solidFill>
                <a:schemeClr val="tx1"/>
              </a:solidFill>
            </a:endParaRPr>
          </a:p>
          <a:p>
            <a:pPr marL="0" lvl="0" indent="0" algn="ctr" rtl="0">
              <a:lnSpc>
                <a:spcPct val="100000"/>
              </a:lnSpc>
              <a:spcBef>
                <a:spcPts val="640"/>
              </a:spcBef>
              <a:spcAft>
                <a:spcPts val="0"/>
              </a:spcAft>
              <a:buClr>
                <a:srgbClr val="595959"/>
              </a:buClr>
              <a:buSzPts val="3200"/>
              <a:buNone/>
            </a:pPr>
            <a:r>
              <a:rPr lang="en-US" b="1" i="0" u="none" dirty="0">
                <a:solidFill>
                  <a:schemeClr val="tx1"/>
                </a:solidFill>
                <a:latin typeface="Trebuchet MS"/>
                <a:ea typeface="Trebuchet MS"/>
                <a:cs typeface="Trebuchet MS"/>
                <a:sym typeface="Trebuchet MS"/>
              </a:rPr>
              <a:t>Tenured Professor of  </a:t>
            </a:r>
          </a:p>
          <a:p>
            <a:pPr marL="0" lvl="0" indent="0" algn="ctr" rtl="0">
              <a:lnSpc>
                <a:spcPct val="100000"/>
              </a:lnSpc>
              <a:spcBef>
                <a:spcPts val="640"/>
              </a:spcBef>
              <a:spcAft>
                <a:spcPts val="0"/>
              </a:spcAft>
              <a:buClr>
                <a:srgbClr val="595959"/>
              </a:buClr>
              <a:buSzPts val="3200"/>
              <a:buNone/>
            </a:pPr>
            <a:r>
              <a:rPr lang="en-US" b="1" i="0" u="none" dirty="0">
                <a:solidFill>
                  <a:schemeClr val="tx1"/>
                </a:solidFill>
                <a:latin typeface="Trebuchet MS"/>
                <a:ea typeface="Trebuchet MS"/>
                <a:cs typeface="Trebuchet MS"/>
                <a:sym typeface="Trebuchet MS"/>
              </a:rPr>
              <a:t>Biomedical Sciences</a:t>
            </a:r>
            <a:br>
              <a:rPr lang="en-US" b="1" i="0" u="none" dirty="0">
                <a:solidFill>
                  <a:schemeClr val="dk1"/>
                </a:solidFill>
                <a:latin typeface="Trebuchet MS"/>
                <a:ea typeface="Trebuchet MS"/>
                <a:cs typeface="Trebuchet MS"/>
                <a:sym typeface="Trebuchet MS"/>
              </a:rPr>
            </a:br>
            <a:endParaRPr dirty="0"/>
          </a:p>
        </p:txBody>
      </p:sp>
      <p:pic>
        <p:nvPicPr>
          <p:cNvPr id="11" name="Picture 10">
            <a:extLst>
              <a:ext uri="{FF2B5EF4-FFF2-40B4-BE49-F238E27FC236}">
                <a16:creationId xmlns:a16="http://schemas.microsoft.com/office/drawing/2014/main" id="{8BF6B1BF-4A4F-7C22-4FAF-481C90D9B6B2}"/>
              </a:ext>
            </a:extLst>
          </p:cNvPr>
          <p:cNvPicPr>
            <a:picLocks noChangeAspect="1"/>
          </p:cNvPicPr>
          <p:nvPr/>
        </p:nvPicPr>
        <p:blipFill>
          <a:blip r:embed="rId3"/>
          <a:stretch>
            <a:fillRect/>
          </a:stretch>
        </p:blipFill>
        <p:spPr>
          <a:xfrm>
            <a:off x="1062472" y="2944200"/>
            <a:ext cx="1738340" cy="2172925"/>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ctrTitle"/>
          </p:nvPr>
        </p:nvSpPr>
        <p:spPr>
          <a:xfrm>
            <a:off x="484187" y="1404937"/>
            <a:ext cx="8305800" cy="1470025"/>
          </a:xfrm>
          <a:prstGeom prst="rect">
            <a:avLst/>
          </a:prstGeom>
          <a:noFill/>
          <a:ln>
            <a:noFill/>
          </a:ln>
        </p:spPr>
        <p:txBody>
          <a:bodyPr spcFirstLastPara="1" wrap="square" lIns="0" tIns="0" rIns="0" bIns="0" anchor="t" anchorCtr="0">
            <a:normAutofit fontScale="90000"/>
          </a:bodyPr>
          <a:lstStyle/>
          <a:p>
            <a:pPr marL="0" lvl="0" indent="0" algn="ctr" rtl="0">
              <a:lnSpc>
                <a:spcPct val="100000"/>
              </a:lnSpc>
              <a:spcBef>
                <a:spcPts val="0"/>
              </a:spcBef>
              <a:spcAft>
                <a:spcPts val="0"/>
              </a:spcAft>
              <a:buClr>
                <a:srgbClr val="C2203D"/>
              </a:buClr>
              <a:buSzPts val="4800"/>
              <a:buFont typeface="Trebuchet MS"/>
              <a:buNone/>
            </a:pPr>
            <a:br>
              <a:rPr lang="en-US" sz="4800" b="1" i="0" u="none" dirty="0">
                <a:solidFill>
                  <a:srgbClr val="C2203D"/>
                </a:solidFill>
                <a:latin typeface="Trebuchet MS"/>
                <a:ea typeface="Trebuchet MS"/>
                <a:cs typeface="Trebuchet MS"/>
                <a:sym typeface="Trebuchet MS"/>
              </a:rPr>
            </a:br>
            <a:r>
              <a:rPr lang="en-US" sz="4800" b="1" i="0" u="none" dirty="0">
                <a:solidFill>
                  <a:srgbClr val="C00000"/>
                </a:solidFill>
                <a:latin typeface="Trebuchet MS"/>
                <a:ea typeface="Trebuchet MS"/>
                <a:cs typeface="Trebuchet MS"/>
                <a:sym typeface="Trebuchet MS"/>
              </a:rPr>
              <a:t>Faculty Assembly Update </a:t>
            </a:r>
            <a:br>
              <a:rPr lang="en-US" sz="3600" b="1" i="0" u="none" dirty="0">
                <a:solidFill>
                  <a:srgbClr val="C00000"/>
                </a:solidFill>
                <a:latin typeface="Trebuchet MS"/>
                <a:ea typeface="Trebuchet MS"/>
                <a:cs typeface="Trebuchet MS"/>
                <a:sym typeface="Trebuchet MS"/>
              </a:rPr>
            </a:br>
            <a:br>
              <a:rPr lang="en-US" sz="3600" b="1" i="0" u="none" dirty="0">
                <a:solidFill>
                  <a:srgbClr val="C2203D"/>
                </a:solidFill>
                <a:latin typeface="Trebuchet MS"/>
                <a:ea typeface="Trebuchet MS"/>
                <a:cs typeface="Trebuchet MS"/>
                <a:sym typeface="Trebuchet MS"/>
              </a:rPr>
            </a:br>
            <a:endParaRPr dirty="0"/>
          </a:p>
        </p:txBody>
      </p:sp>
      <p:sp>
        <p:nvSpPr>
          <p:cNvPr id="132" name="Google Shape;132;p4"/>
          <p:cNvSpPr txBox="1">
            <a:spLocks noGrp="1"/>
          </p:cNvSpPr>
          <p:nvPr>
            <p:ph type="subTitle" idx="1"/>
          </p:nvPr>
        </p:nvSpPr>
        <p:spPr>
          <a:xfrm>
            <a:off x="759528" y="3596540"/>
            <a:ext cx="7924800" cy="2057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595959"/>
              </a:buClr>
              <a:buSzPts val="3200"/>
              <a:buNone/>
            </a:pPr>
            <a:r>
              <a:rPr lang="en-US" b="1" i="0" u="none" dirty="0">
                <a:solidFill>
                  <a:schemeClr val="tx1"/>
                </a:solidFill>
                <a:latin typeface="Trebuchet MS"/>
                <a:ea typeface="Trebuchet MS"/>
                <a:cs typeface="Trebuchet MS"/>
                <a:sym typeface="Trebuchet MS"/>
              </a:rPr>
              <a:t>Roland Schwarting, M.D.</a:t>
            </a:r>
            <a:endParaRPr dirty="0">
              <a:solidFill>
                <a:schemeClr val="tx1"/>
              </a:solidFill>
            </a:endParaRPr>
          </a:p>
          <a:p>
            <a:pPr marL="0" lvl="0" indent="0" algn="ctr" rtl="0">
              <a:lnSpc>
                <a:spcPct val="100000"/>
              </a:lnSpc>
              <a:spcBef>
                <a:spcPts val="600"/>
              </a:spcBef>
              <a:spcAft>
                <a:spcPts val="0"/>
              </a:spcAft>
              <a:buClr>
                <a:srgbClr val="595959"/>
              </a:buClr>
              <a:buSzPts val="3200"/>
              <a:buNone/>
            </a:pPr>
            <a:r>
              <a:rPr lang="en-US" b="1" i="0" u="none" dirty="0">
                <a:solidFill>
                  <a:schemeClr val="tx1"/>
                </a:solidFill>
                <a:latin typeface="Trebuchet MS"/>
                <a:ea typeface="Trebuchet MS"/>
                <a:cs typeface="Trebuchet MS"/>
                <a:sym typeface="Trebuchet MS"/>
              </a:rPr>
              <a:t>Outgoing Faculty Assembly President</a:t>
            </a:r>
            <a:endParaRPr dirty="0">
              <a:solidFill>
                <a:schemeClr val="tx1"/>
              </a:solidFill>
            </a:endParaRPr>
          </a:p>
          <a:p>
            <a:pPr marL="0" lvl="0" indent="0" algn="ctr" rtl="0">
              <a:lnSpc>
                <a:spcPct val="100000"/>
              </a:lnSpc>
              <a:spcBef>
                <a:spcPts val="600"/>
              </a:spcBef>
              <a:spcAft>
                <a:spcPts val="0"/>
              </a:spcAft>
              <a:buClr>
                <a:srgbClr val="595959"/>
              </a:buClr>
              <a:buSzPts val="3200"/>
              <a:buNone/>
            </a:pPr>
            <a:r>
              <a:rPr lang="en-US" b="1" i="0" u="none" dirty="0">
                <a:solidFill>
                  <a:schemeClr val="tx1"/>
                </a:solidFill>
                <a:latin typeface="Trebuchet MS"/>
                <a:ea typeface="Trebuchet MS"/>
                <a:cs typeface="Trebuchet MS"/>
                <a:sym typeface="Trebuchet MS"/>
              </a:rPr>
              <a:t>Professor of Pathology</a:t>
            </a:r>
            <a:br>
              <a:rPr lang="en-US" b="1" i="0" u="none" dirty="0">
                <a:solidFill>
                  <a:schemeClr val="tx1"/>
                </a:solidFill>
                <a:latin typeface="Trebuchet MS"/>
                <a:ea typeface="Trebuchet MS"/>
                <a:cs typeface="Trebuchet MS"/>
                <a:sym typeface="Trebuchet MS"/>
              </a:rPr>
            </a:br>
            <a:endParaRPr dirty="0">
              <a:solidFill>
                <a:schemeClr val="tx1"/>
              </a:solidFill>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89B1D2F-018E-A75E-5A9D-36D6D11C82A0}"/>
              </a:ext>
            </a:extLst>
          </p:cNvPr>
          <p:cNvSpPr>
            <a:spLocks noGrp="1"/>
          </p:cNvSpPr>
          <p:nvPr>
            <p:ph type="title"/>
          </p:nvPr>
        </p:nvSpPr>
        <p:spPr/>
        <p:txBody>
          <a:bodyPr/>
          <a:lstStyle/>
          <a:p>
            <a:pPr algn="ctr"/>
            <a:r>
              <a:rPr lang="en-US" sz="3200" b="1" i="0" u="none" dirty="0">
                <a:solidFill>
                  <a:srgbClr val="C00000"/>
                </a:solidFill>
                <a:latin typeface="Arial"/>
                <a:ea typeface="Arial"/>
                <a:cs typeface="Arial"/>
                <a:sym typeface="Arial"/>
              </a:rPr>
              <a:t>Faculty Assembly Executive Members </a:t>
            </a:r>
            <a:endParaRPr lang="en-US" altLang="en-US" dirty="0">
              <a:solidFill>
                <a:srgbClr val="C00000"/>
              </a:solidFill>
              <a:latin typeface="Arial" panose="020B0604020202020204" pitchFamily="34" charset="0"/>
              <a:ea typeface="Trebuchet MS" panose="020B0603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FC265CC-78E3-434B-94F2-EDFB0C80ADDE}"/>
              </a:ext>
            </a:extLst>
          </p:cNvPr>
          <p:cNvSpPr>
            <a:spLocks noGrp="1"/>
          </p:cNvSpPr>
          <p:nvPr>
            <p:ph type="body" idx="1"/>
          </p:nvPr>
        </p:nvSpPr>
        <p:spPr/>
        <p:txBody>
          <a:bodyPr/>
          <a:lstStyle/>
          <a:p>
            <a:pPr>
              <a:defRPr/>
            </a:pPr>
            <a:r>
              <a:rPr lang="en-US" dirty="0">
                <a:solidFill>
                  <a:schemeClr val="tx1"/>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2E6B6E25-7A38-A8A4-7DD6-C9CA82BAE09A}"/>
              </a:ext>
            </a:extLst>
          </p:cNvPr>
          <p:cNvSpPr txBox="1"/>
          <p:nvPr/>
        </p:nvSpPr>
        <p:spPr>
          <a:xfrm>
            <a:off x="452284" y="1573161"/>
            <a:ext cx="8396748" cy="3754874"/>
          </a:xfrm>
          <a:prstGeom prst="rect">
            <a:avLst/>
          </a:prstGeom>
          <a:noFill/>
        </p:spPr>
        <p:txBody>
          <a:bodyPr wrap="square" rtlCol="0">
            <a:spAutoFit/>
          </a:bodyPr>
          <a:lstStyle/>
          <a:p>
            <a:r>
              <a:rPr lang="en-US" sz="1600" b="1" dirty="0">
                <a:solidFill>
                  <a:srgbClr val="0070C0"/>
                </a:solidFill>
              </a:rPr>
              <a:t>Outgoing President:   </a:t>
            </a:r>
            <a:r>
              <a:rPr lang="en-US" sz="1600" dirty="0"/>
              <a:t>Roland Schwarting, MD, Professor of Pathology  </a:t>
            </a:r>
          </a:p>
          <a:p>
            <a:endParaRPr lang="en-US" sz="1600" b="1" dirty="0">
              <a:solidFill>
                <a:srgbClr val="0070C0"/>
              </a:solidFill>
            </a:endParaRPr>
          </a:p>
          <a:p>
            <a:r>
              <a:rPr lang="en-US" sz="1600" b="1" dirty="0">
                <a:solidFill>
                  <a:srgbClr val="0070C0"/>
                </a:solidFill>
              </a:rPr>
              <a:t>Incoming President:    </a:t>
            </a:r>
            <a:r>
              <a:rPr lang="en-US" sz="1600" dirty="0"/>
              <a:t>Manoj Pandey, PhD, Associate Professor of Biomedical Sciences </a:t>
            </a:r>
          </a:p>
          <a:p>
            <a:endParaRPr lang="en-US" sz="1600" b="1" dirty="0">
              <a:solidFill>
                <a:srgbClr val="0070C0"/>
              </a:solidFill>
            </a:endParaRPr>
          </a:p>
          <a:p>
            <a:r>
              <a:rPr lang="en-US" sz="1600" b="1" dirty="0">
                <a:solidFill>
                  <a:srgbClr val="0070C0"/>
                </a:solidFill>
              </a:rPr>
              <a:t>Vice President:   	      </a:t>
            </a:r>
            <a:r>
              <a:rPr lang="en-US" sz="1600" dirty="0"/>
              <a:t>Ritesh Patel, MD, Associate Professor of Clinical Medicine </a:t>
            </a:r>
          </a:p>
          <a:p>
            <a:endParaRPr lang="en-US" sz="1600" b="1" dirty="0">
              <a:solidFill>
                <a:srgbClr val="0070C0"/>
              </a:solidFill>
            </a:endParaRPr>
          </a:p>
          <a:p>
            <a:r>
              <a:rPr lang="en-US" sz="1600" b="1" dirty="0">
                <a:solidFill>
                  <a:srgbClr val="0070C0"/>
                </a:solidFill>
              </a:rPr>
              <a:t>Secretary:  </a:t>
            </a:r>
            <a:r>
              <a:rPr lang="en-US" sz="1600" dirty="0">
                <a:solidFill>
                  <a:srgbClr val="0070C0"/>
                </a:solidFill>
              </a:rPr>
              <a:t>	       </a:t>
            </a:r>
            <a:r>
              <a:rPr lang="en-US" sz="1600" dirty="0">
                <a:solidFill>
                  <a:schemeClr val="tx1"/>
                </a:solidFill>
              </a:rPr>
              <a:t>Eric B</a:t>
            </a:r>
            <a:r>
              <a:rPr lang="en-US" sz="1600" dirty="0"/>
              <a:t>ehling, MD, Associate Professor of Clinical Pathology </a:t>
            </a:r>
          </a:p>
          <a:p>
            <a:endParaRPr lang="en-US" sz="1600" dirty="0">
              <a:solidFill>
                <a:srgbClr val="0070C0"/>
              </a:solidFill>
            </a:endParaRPr>
          </a:p>
          <a:p>
            <a:r>
              <a:rPr lang="en-US" sz="1600" b="1" dirty="0">
                <a:solidFill>
                  <a:srgbClr val="0070C0"/>
                </a:solidFill>
              </a:rPr>
              <a:t>Officers: </a:t>
            </a:r>
            <a:r>
              <a:rPr lang="en-US" sz="1600" dirty="0"/>
              <a:t>		       Kevin Currie, PhD, Professor of Biomedical Sciences</a:t>
            </a:r>
          </a:p>
          <a:p>
            <a:r>
              <a:rPr lang="en-US" sz="1600" dirty="0"/>
              <a:t>		      Joanne Mazzarelli, MD, Associate Professor of Clinical Medicine </a:t>
            </a:r>
          </a:p>
          <a:p>
            <a:endParaRPr lang="en-US" sz="1600" b="1" dirty="0">
              <a:solidFill>
                <a:srgbClr val="0070C0"/>
              </a:solidFill>
            </a:endParaRPr>
          </a:p>
          <a:p>
            <a:endParaRPr lang="en-US" sz="1600" b="1" dirty="0">
              <a:solidFill>
                <a:srgbClr val="0070C0"/>
              </a:solidFill>
            </a:endParaRPr>
          </a:p>
          <a:p>
            <a:endParaRPr lang="en-US" sz="1600" b="1" dirty="0">
              <a:solidFill>
                <a:srgbClr val="0070C0"/>
              </a:solidFill>
            </a:endParaRPr>
          </a:p>
          <a:p>
            <a:r>
              <a:rPr lang="en-US" sz="1600" b="1" dirty="0">
                <a:solidFill>
                  <a:srgbClr val="0070C0"/>
                </a:solidFill>
              </a:rPr>
              <a:t>Staff:	</a:t>
            </a:r>
            <a:r>
              <a:rPr lang="en-US" sz="1600" dirty="0">
                <a:solidFill>
                  <a:srgbClr val="0070C0"/>
                </a:solidFill>
              </a:rPr>
              <a:t>	       </a:t>
            </a:r>
            <a:r>
              <a:rPr lang="en-US" sz="1600" dirty="0"/>
              <a:t>Anne Peatman, MBA, Assistant Dean for Faculty Affairs </a:t>
            </a:r>
          </a:p>
          <a:p>
            <a:endParaRPr lang="en-US" dirty="0"/>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89B1D2F-018E-A75E-5A9D-36D6D11C82A0}"/>
              </a:ext>
            </a:extLst>
          </p:cNvPr>
          <p:cNvSpPr>
            <a:spLocks noGrp="1"/>
          </p:cNvSpPr>
          <p:nvPr>
            <p:ph type="title"/>
          </p:nvPr>
        </p:nvSpPr>
        <p:spPr>
          <a:xfrm>
            <a:off x="649288" y="327025"/>
            <a:ext cx="7885112" cy="533400"/>
          </a:xfrm>
        </p:spPr>
        <p:txBody>
          <a:bodyPr>
            <a:normAutofit/>
          </a:bodyPr>
          <a:lstStyle/>
          <a:p>
            <a:pPr algn="ctr"/>
            <a:r>
              <a:rPr lang="en-US" sz="2800" b="1" i="0" u="none" dirty="0">
                <a:solidFill>
                  <a:srgbClr val="C00000"/>
                </a:solidFill>
                <a:latin typeface="Arial"/>
                <a:ea typeface="Arial"/>
                <a:cs typeface="Arial"/>
                <a:sym typeface="Arial"/>
              </a:rPr>
              <a:t>Admissions Committee</a:t>
            </a:r>
            <a:endParaRPr lang="en-US" altLang="en-US" sz="2800" dirty="0">
              <a:solidFill>
                <a:srgbClr val="C00000"/>
              </a:solidFill>
              <a:latin typeface="Arial" panose="020B0604020202020204" pitchFamily="34" charset="0"/>
              <a:ea typeface="Trebuchet MS" panose="020B0603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D608184-4521-013C-FEA5-7998ACAC8408}"/>
              </a:ext>
            </a:extLst>
          </p:cNvPr>
          <p:cNvSpPr txBox="1"/>
          <p:nvPr/>
        </p:nvSpPr>
        <p:spPr>
          <a:xfrm>
            <a:off x="2337060" y="714284"/>
            <a:ext cx="45095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Arial"/>
                <a:cs typeface="Arial"/>
                <a:sym typeface="Arial"/>
              </a:rPr>
              <a:t>Gary E. Stahl, MD, Committee Chair</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 Placeholder 3">
            <a:extLst>
              <a:ext uri="{FF2B5EF4-FFF2-40B4-BE49-F238E27FC236}">
                <a16:creationId xmlns:a16="http://schemas.microsoft.com/office/drawing/2014/main" id="{07D1FBBE-5137-02DF-EBDB-375924BB8753}"/>
              </a:ext>
            </a:extLst>
          </p:cNvPr>
          <p:cNvSpPr>
            <a:spLocks noGrp="1"/>
          </p:cNvSpPr>
          <p:nvPr>
            <p:ph type="body" idx="1"/>
          </p:nvPr>
        </p:nvSpPr>
        <p:spPr>
          <a:xfrm>
            <a:off x="376238" y="1247684"/>
            <a:ext cx="8315478" cy="4976135"/>
          </a:xfrm>
        </p:spPr>
        <p:txBody>
          <a:bodyPr/>
          <a:lstStyle/>
          <a:p>
            <a:pPr marL="0" marR="0" lvl="0" indent="0" algn="l" defTabSz="685800" rtl="0" eaLnBrk="1" fontAlgn="auto" latinLnBrk="0" hangingPunct="1">
              <a:lnSpc>
                <a:spcPct val="100000"/>
              </a:lnSpc>
              <a:spcBef>
                <a:spcPts val="0"/>
              </a:spcBef>
              <a:spcAft>
                <a:spcPts val="0"/>
              </a:spcAft>
              <a:buClr>
                <a:srgbClr val="0070C0"/>
              </a:buClr>
              <a:buSzPts val="2400"/>
              <a:buFont typeface="Arial" panose="020B0604020202020204" pitchFamily="34" charset="0"/>
              <a:buNone/>
              <a:tabLst/>
              <a:defRPr/>
            </a:pPr>
            <a:r>
              <a:rPr kumimoji="0" lang="en-US" sz="2000" b="0" i="0" u="none" strike="noStrike" kern="1200" cap="none" spc="0" normalizeH="0" baseline="0" noProof="0" dirty="0">
                <a:ln>
                  <a:noFill/>
                </a:ln>
                <a:solidFill>
                  <a:srgbClr val="0070C0"/>
                </a:solidFill>
                <a:effectLst/>
                <a:uLnTx/>
                <a:uFillTx/>
                <a:latin typeface="Arial"/>
                <a:ea typeface="Arial"/>
                <a:cs typeface="Arial"/>
                <a:sym typeface="Arial"/>
              </a:rPr>
              <a:t>2024-2025 Highlights of Committee Work </a:t>
            </a:r>
            <a:endParaRPr kumimoji="0" lang="en-US" sz="20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Selection Class of 2029 students </a:t>
            </a: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(4619 applications received) </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committee meetings &amp; 16 interview days </a:t>
            </a: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(369 candidates interviewed)</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open houses for accepted students (Dec &amp; Mar) </a:t>
            </a:r>
          </a:p>
          <a:p>
            <a:pPr marL="0" marR="0" lvl="0" indent="0" algn="l" defTabSz="685800" rtl="0" eaLnBrk="1" fontAlgn="auto" latinLnBrk="0" hangingPunct="1">
              <a:lnSpc>
                <a:spcPct val="100000"/>
              </a:lnSpc>
              <a:spcBef>
                <a:spcPts val="0"/>
              </a:spcBef>
              <a:spcAft>
                <a:spcPts val="0"/>
              </a:spcAft>
              <a:buClr>
                <a:prstClr val="black"/>
              </a:buClr>
              <a:buSzPts val="2400"/>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685800" rtl="0" eaLnBrk="1" fontAlgn="auto" latinLnBrk="0" hangingPunct="1">
              <a:lnSpc>
                <a:spcPct val="100000"/>
              </a:lnSpc>
              <a:spcBef>
                <a:spcPts val="0"/>
              </a:spcBef>
              <a:spcAft>
                <a:spcPts val="0"/>
              </a:spcAft>
              <a:buClr>
                <a:srgbClr val="0070C0"/>
              </a:buClr>
              <a:buSzPts val="2400"/>
              <a:buFont typeface="Arial" panose="020B0604020202020204" pitchFamily="34" charset="0"/>
              <a:buNone/>
              <a:tabLst/>
              <a:defRPr/>
            </a:pPr>
            <a:r>
              <a:rPr kumimoji="0" lang="en-US" sz="2000" b="0" i="0" u="none" strike="noStrike" kern="1200" cap="none" spc="0" normalizeH="0" baseline="0" noProof="0" dirty="0">
                <a:ln>
                  <a:noFill/>
                </a:ln>
                <a:solidFill>
                  <a:srgbClr val="0070C0"/>
                </a:solidFill>
                <a:effectLst/>
                <a:uLnTx/>
                <a:uFillTx/>
                <a:latin typeface="Arial"/>
                <a:ea typeface="Arial"/>
                <a:cs typeface="Arial"/>
                <a:sym typeface="Arial"/>
              </a:rPr>
              <a:t>CMSRU Class of 2029 metrics:</a:t>
            </a:r>
            <a:endParaRPr kumimoji="0" lang="en-US" sz="20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457200" marR="0" lvl="1" indent="-127000" algn="l" defTabSz="685800" rtl="0" eaLnBrk="1" fontAlgn="auto" latinLnBrk="0" hangingPunct="1">
              <a:lnSpc>
                <a:spcPct val="90000"/>
              </a:lnSpc>
              <a:spcBef>
                <a:spcPts val="400"/>
              </a:spcBef>
              <a:spcAft>
                <a:spcPts val="0"/>
              </a:spcAft>
              <a:buClr>
                <a:prstClr val="black"/>
              </a:buClr>
              <a:buSzPts val="2000"/>
              <a:buFont typeface="Arial"/>
              <a:buChar char="•"/>
              <a:tabLst/>
              <a:defRPr/>
            </a:pPr>
            <a:r>
              <a:rPr kumimoji="0" lang="en-US" sz="1700" b="0" i="0" u="none" strike="noStrike" kern="1200" cap="none" spc="0" normalizeH="0" baseline="0" noProof="0" dirty="0">
                <a:ln>
                  <a:noFill/>
                </a:ln>
                <a:solidFill>
                  <a:prstClr val="black"/>
                </a:solidFill>
                <a:effectLst/>
                <a:uLnTx/>
                <a:uFillTx/>
                <a:latin typeface="Arial"/>
                <a:ea typeface="Arial"/>
                <a:cs typeface="Arial"/>
                <a:sym typeface="Arial"/>
              </a:rPr>
              <a:t>Class size – </a:t>
            </a:r>
            <a:r>
              <a:rPr kumimoji="0" lang="en-US" sz="1700" b="1" i="0" u="none" strike="noStrike" kern="1200" cap="none" spc="0" normalizeH="0" baseline="0" noProof="0" dirty="0">
                <a:ln>
                  <a:noFill/>
                </a:ln>
                <a:solidFill>
                  <a:srgbClr val="0070C0"/>
                </a:solidFill>
                <a:effectLst/>
                <a:uLnTx/>
                <a:uFillTx/>
                <a:latin typeface="Arial"/>
                <a:ea typeface="Arial"/>
                <a:cs typeface="Arial"/>
                <a:sym typeface="Arial"/>
              </a:rPr>
              <a:t>118 </a:t>
            </a:r>
          </a:p>
          <a:p>
            <a:pPr marL="457200" marR="0" lvl="1" indent="-127000" algn="l" defTabSz="685800" rtl="0" eaLnBrk="1" fontAlgn="auto" latinLnBrk="0" hangingPunct="1">
              <a:lnSpc>
                <a:spcPct val="90000"/>
              </a:lnSpc>
              <a:spcBef>
                <a:spcPts val="400"/>
              </a:spcBef>
              <a:spcAft>
                <a:spcPts val="0"/>
              </a:spcAft>
              <a:buClr>
                <a:prstClr val="black"/>
              </a:buClr>
              <a:buSzPts val="2000"/>
              <a:buFont typeface="Arial"/>
              <a:buChar char="•"/>
              <a:tabLst/>
              <a:defRPr/>
            </a:pPr>
            <a:r>
              <a:rPr kumimoji="0" lang="en-US" sz="1700" b="0" i="0" u="none" strike="noStrike" kern="1200" cap="none" spc="0" normalizeH="0" baseline="0" noProof="0" dirty="0">
                <a:ln>
                  <a:noFill/>
                </a:ln>
                <a:solidFill>
                  <a:prstClr val="black"/>
                </a:solidFill>
                <a:effectLst/>
                <a:uLnTx/>
                <a:uFillTx/>
                <a:latin typeface="Arial"/>
                <a:ea typeface="Arial"/>
                <a:cs typeface="Arial"/>
                <a:sym typeface="Arial"/>
              </a:rPr>
              <a:t>71% of accepted students from NJ </a:t>
            </a:r>
            <a:endParaRPr kumimoji="0" lang="en-US" sz="17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457200" marR="0" lvl="1" indent="-127000" algn="l" defTabSz="685800" rtl="0" eaLnBrk="1" fontAlgn="auto" latinLnBrk="0" hangingPunct="1">
              <a:lnSpc>
                <a:spcPct val="90000"/>
              </a:lnSpc>
              <a:spcBef>
                <a:spcPts val="400"/>
              </a:spcBef>
              <a:spcAft>
                <a:spcPts val="0"/>
              </a:spcAft>
              <a:buClr>
                <a:prstClr val="black"/>
              </a:buClr>
              <a:buSzPts val="2000"/>
              <a:buFont typeface="Arial"/>
              <a:buChar char="•"/>
              <a:tabLst/>
              <a:defRPr/>
            </a:pPr>
            <a:r>
              <a:rPr kumimoji="0" lang="en-US" sz="1700" b="0" i="0" u="none" strike="noStrike" kern="1200" cap="none" spc="0" normalizeH="0" baseline="0" noProof="0" dirty="0">
                <a:ln>
                  <a:noFill/>
                </a:ln>
                <a:solidFill>
                  <a:prstClr val="black"/>
                </a:solidFill>
                <a:effectLst/>
                <a:uLnTx/>
                <a:uFillTx/>
                <a:latin typeface="Arial"/>
                <a:ea typeface="Arial"/>
                <a:cs typeface="Arial"/>
                <a:sym typeface="Arial"/>
              </a:rPr>
              <a:t>Average overall GPA – 3.86</a:t>
            </a:r>
            <a:endParaRPr kumimoji="0" lang="en-US" sz="17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457200" marR="0" lvl="1" indent="-127000" algn="l" defTabSz="685800" rtl="0" eaLnBrk="1" fontAlgn="auto" latinLnBrk="0" hangingPunct="1">
              <a:lnSpc>
                <a:spcPct val="90000"/>
              </a:lnSpc>
              <a:spcBef>
                <a:spcPts val="400"/>
              </a:spcBef>
              <a:spcAft>
                <a:spcPts val="0"/>
              </a:spcAft>
              <a:buClr>
                <a:prstClr val="black"/>
              </a:buClr>
              <a:buSzPts val="2000"/>
              <a:buFont typeface="Arial"/>
              <a:buChar char="•"/>
              <a:tabLst/>
              <a:defRPr/>
            </a:pPr>
            <a:r>
              <a:rPr kumimoji="0" lang="en-US" sz="1700" b="0" i="0" u="none" strike="noStrike" kern="1200" cap="none" spc="0" normalizeH="0" baseline="0" noProof="0" dirty="0">
                <a:ln>
                  <a:noFill/>
                </a:ln>
                <a:solidFill>
                  <a:prstClr val="black"/>
                </a:solidFill>
                <a:effectLst/>
                <a:uLnTx/>
                <a:uFillTx/>
                <a:latin typeface="Arial"/>
                <a:ea typeface="Arial"/>
                <a:cs typeface="Arial"/>
                <a:sym typeface="Arial"/>
              </a:rPr>
              <a:t>Average science GPA – 3.82</a:t>
            </a:r>
            <a:endParaRPr kumimoji="0" lang="en-US" sz="17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457200" marR="0" lvl="1" indent="-127000" algn="l" defTabSz="685800" rtl="0" eaLnBrk="1" fontAlgn="auto" latinLnBrk="0" hangingPunct="1">
              <a:lnSpc>
                <a:spcPct val="90000"/>
              </a:lnSpc>
              <a:spcBef>
                <a:spcPts val="400"/>
              </a:spcBef>
              <a:spcAft>
                <a:spcPts val="0"/>
              </a:spcAft>
              <a:buClr>
                <a:prstClr val="black"/>
              </a:buClr>
              <a:buSzPts val="2000"/>
              <a:buFont typeface="Arial"/>
              <a:buChar char="•"/>
              <a:tabLst/>
              <a:defRPr/>
            </a:pPr>
            <a:r>
              <a:rPr kumimoji="0" lang="en-US" sz="1700" b="0" i="0" u="none" strike="noStrike" kern="1200" cap="none" spc="0" normalizeH="0" baseline="0" noProof="0" dirty="0">
                <a:ln>
                  <a:noFill/>
                </a:ln>
                <a:solidFill>
                  <a:prstClr val="black"/>
                </a:solidFill>
                <a:effectLst/>
                <a:uLnTx/>
                <a:uFillTx/>
                <a:latin typeface="Arial"/>
                <a:ea typeface="Arial"/>
                <a:cs typeface="Arial"/>
                <a:sym typeface="Arial"/>
              </a:rPr>
              <a:t>Average MCAT – 513 (87%ile)</a:t>
            </a:r>
            <a:br>
              <a:rPr kumimoji="0" lang="en-US" b="0" i="0" u="none" strike="noStrike" kern="1200" cap="none" spc="0" normalizeH="0" baseline="0" noProof="0" dirty="0">
                <a:ln>
                  <a:noFill/>
                </a:ln>
                <a:solidFill>
                  <a:prstClr val="black"/>
                </a:solidFill>
                <a:effectLst/>
                <a:uLnTx/>
                <a:uFillTx/>
                <a:latin typeface="Arial"/>
                <a:ea typeface="Arial"/>
                <a:cs typeface="Arial"/>
                <a:sym typeface="Arial"/>
              </a:rPr>
            </a:br>
            <a:endParaRPr kumimoji="0" lang="en-US"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r>
              <a:rPr lang="en-US" sz="1700" dirty="0">
                <a:solidFill>
                  <a:schemeClr val="tx1"/>
                </a:solidFill>
                <a:latin typeface="Arial" panose="020B0604020202020204" pitchFamily="34" charset="0"/>
                <a:cs typeface="Arial" panose="020B0604020202020204" pitchFamily="34" charset="0"/>
              </a:rPr>
              <a:t>The committee selected </a:t>
            </a:r>
            <a:r>
              <a:rPr lang="en-US" sz="1700" b="1" dirty="0">
                <a:solidFill>
                  <a:srgbClr val="C00000"/>
                </a:solidFill>
                <a:latin typeface="Arial" panose="020B0604020202020204" pitchFamily="34" charset="0"/>
                <a:cs typeface="Arial" panose="020B0604020202020204" pitchFamily="34" charset="0"/>
              </a:rPr>
              <a:t>11</a:t>
            </a:r>
            <a:r>
              <a:rPr lang="en-US" sz="1700" dirty="0">
                <a:solidFill>
                  <a:schemeClr val="tx1"/>
                </a:solidFill>
                <a:latin typeface="Arial" panose="020B0604020202020204" pitchFamily="34" charset="0"/>
                <a:cs typeface="Arial" panose="020B0604020202020204" pitchFamily="34" charset="0"/>
              </a:rPr>
              <a:t> high school students to participate in the </a:t>
            </a:r>
            <a:r>
              <a:rPr lang="en-US" sz="1700" dirty="0">
                <a:solidFill>
                  <a:srgbClr val="C00000"/>
                </a:solidFill>
                <a:latin typeface="Arial" panose="020B0604020202020204" pitchFamily="34" charset="0"/>
                <a:cs typeface="Arial" panose="020B0604020202020204" pitchFamily="34" charset="0"/>
              </a:rPr>
              <a:t>3+4 BS/MD </a:t>
            </a:r>
            <a:r>
              <a:rPr lang="en-US" sz="1700" dirty="0">
                <a:solidFill>
                  <a:schemeClr val="tx1"/>
                </a:solidFill>
                <a:latin typeface="Arial" panose="020B0604020202020204" pitchFamily="34" charset="0"/>
                <a:cs typeface="Arial" panose="020B0604020202020204" pitchFamily="34" charset="0"/>
              </a:rPr>
              <a:t>program with Rowan University.</a:t>
            </a:r>
            <a:endParaRPr lang="en-US" sz="1700"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D607931-5BEE-9313-96BD-62A48BAF7339}"/>
              </a:ext>
            </a:extLst>
          </p:cNvPr>
          <p:cNvSpPr>
            <a:spLocks noGrp="1"/>
          </p:cNvSpPr>
          <p:nvPr>
            <p:ph type="title"/>
          </p:nvPr>
        </p:nvSpPr>
        <p:spPr>
          <a:xfrm>
            <a:off x="629444" y="285136"/>
            <a:ext cx="7885112" cy="1458092"/>
          </a:xfrm>
        </p:spPr>
        <p:txBody>
          <a:bodyPr>
            <a:normAutofit/>
          </a:bodyPr>
          <a:lstStyle/>
          <a:p>
            <a:pPr algn="ctr"/>
            <a:r>
              <a:rPr lang="en-US" sz="3100" b="1" i="0" u="none" dirty="0">
                <a:solidFill>
                  <a:srgbClr val="C00000"/>
                </a:solidFill>
                <a:latin typeface="Arial"/>
                <a:ea typeface="Arial"/>
                <a:cs typeface="Arial"/>
                <a:sym typeface="Arial"/>
              </a:rPr>
              <a:t>Research Committee</a:t>
            </a:r>
            <a:br>
              <a:rPr lang="en-US" sz="3200" b="1" i="0" u="none" dirty="0">
                <a:solidFill>
                  <a:srgbClr val="C00000"/>
                </a:solidFill>
                <a:latin typeface="Arial"/>
                <a:ea typeface="Arial"/>
                <a:cs typeface="Arial"/>
                <a:sym typeface="Arial"/>
              </a:rPr>
            </a:br>
            <a:r>
              <a:rPr lang="en-US" sz="2200" b="1" i="0" u="none" dirty="0">
                <a:solidFill>
                  <a:schemeClr val="dk1"/>
                </a:solidFill>
                <a:latin typeface="Arial"/>
                <a:ea typeface="Arial"/>
                <a:cs typeface="Arial"/>
                <a:sym typeface="Arial"/>
              </a:rPr>
              <a:t>Christopher Jones, MD, Committee Chair </a:t>
            </a:r>
            <a:br>
              <a:rPr lang="en-US" dirty="0"/>
            </a:br>
            <a:endParaRPr lang="en-US" altLang="en-US" dirty="0">
              <a:solidFill>
                <a:srgbClr val="C00000"/>
              </a:solidFill>
              <a:latin typeface="Arial" panose="020B0604020202020204" pitchFamily="34" charset="0"/>
              <a:ea typeface="Trebuchet MS" panose="020B0603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502116C-2482-FF2D-30BB-1E74FA876F49}"/>
              </a:ext>
            </a:extLst>
          </p:cNvPr>
          <p:cNvSpPr>
            <a:spLocks noGrp="1"/>
          </p:cNvSpPr>
          <p:nvPr>
            <p:ph type="body" idx="1"/>
          </p:nvPr>
        </p:nvSpPr>
        <p:spPr>
          <a:xfrm>
            <a:off x="356839" y="1281111"/>
            <a:ext cx="8430322" cy="5139354"/>
          </a:xfrm>
        </p:spPr>
        <p:txBody>
          <a:bodyPr>
            <a:normAutofit fontScale="85000" lnSpcReduction="20000"/>
          </a:bodyPr>
          <a:lstStyle/>
          <a:p>
            <a:pPr>
              <a:defRPr/>
            </a:pPr>
            <a:r>
              <a:rPr lang="en-US" sz="2000" dirty="0">
                <a:solidFill>
                  <a:srgbClr val="0070C0"/>
                </a:solidFill>
                <a:latin typeface="Arial" panose="020B0604020202020204" pitchFamily="34" charset="0"/>
                <a:cs typeface="Arial" panose="020B0604020202020204" pitchFamily="34" charset="0"/>
              </a:rPr>
              <a:t>2024-2025 Highlights of Committee Work </a:t>
            </a:r>
            <a:br>
              <a:rPr lang="en-US" sz="2000" dirty="0">
                <a:solidFill>
                  <a:srgbClr val="0070C0"/>
                </a:solidFill>
                <a:latin typeface="Arial" panose="020B0604020202020204" pitchFamily="34" charset="0"/>
                <a:cs typeface="Arial" panose="020B0604020202020204" pitchFamily="34" charset="0"/>
              </a:rPr>
            </a:br>
            <a:endParaRPr lang="en-US" dirty="0">
              <a:solidFill>
                <a:srgbClr val="0070C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Actively engaged in addressing institutional growth, research infrastructure, and faculty development. </a:t>
            </a:r>
            <a:br>
              <a:rPr lang="en-US" sz="1600" dirty="0">
                <a:solidFill>
                  <a:schemeClr val="tx1"/>
                </a:solidFill>
                <a:latin typeface="Arial" panose="020B0604020202020204" pitchFamily="34" charset="0"/>
                <a:cs typeface="Arial" panose="020B0604020202020204" pitchFamily="34" charset="0"/>
              </a:rPr>
            </a:br>
            <a:endParaRPr lang="en-US" sz="1600" dirty="0">
              <a:solidFill>
                <a:schemeClr val="tx1"/>
              </a:solidFill>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ü"/>
              <a:defRPr/>
            </a:pPr>
            <a:r>
              <a:rPr lang="en-US" sz="1200" dirty="0">
                <a:solidFill>
                  <a:schemeClr val="tx1"/>
                </a:solidFill>
                <a:latin typeface="Arial" panose="020B0604020202020204" pitchFamily="34" charset="0"/>
                <a:cs typeface="Arial" panose="020B0604020202020204" pitchFamily="34" charset="0"/>
              </a:rPr>
              <a:t>Management &amp; expansion of laboratory space for basic biomedical research and policies information availability of space for use by biomedical science faculty.</a:t>
            </a:r>
            <a:br>
              <a:rPr lang="en-US" sz="1200" dirty="0">
                <a:solidFill>
                  <a:schemeClr val="tx1"/>
                </a:solidFill>
                <a:latin typeface="Arial" panose="020B0604020202020204" pitchFamily="34" charset="0"/>
                <a:cs typeface="Arial" panose="020B0604020202020204" pitchFamily="34" charset="0"/>
              </a:rPr>
            </a:br>
            <a:endParaRPr lang="en-US" sz="1200" dirty="0">
              <a:solidFill>
                <a:schemeClr val="tx1"/>
              </a:solidFill>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ü"/>
              <a:defRPr/>
            </a:pPr>
            <a:r>
              <a:rPr lang="en-US" sz="1200" dirty="0">
                <a:solidFill>
                  <a:schemeClr val="tx1"/>
                </a:solidFill>
                <a:latin typeface="Arial" panose="020B0604020202020204" pitchFamily="34" charset="0"/>
                <a:cs typeface="Arial" panose="020B0604020202020204" pitchFamily="34" charset="0"/>
              </a:rPr>
              <a:t>Strategies for ensuring high-quality opportunities for medical students to participate in both basic science and clinical research including improving the number and quality of Capstone Mentors and strategies  for M1 summer biomedical research program sustainable given funding challenges. </a:t>
            </a:r>
            <a:br>
              <a:rPr lang="en-US" sz="1200" dirty="0">
                <a:solidFill>
                  <a:schemeClr val="tx1"/>
                </a:solidFill>
                <a:latin typeface="Arial" panose="020B0604020202020204" pitchFamily="34" charset="0"/>
                <a:cs typeface="Arial" panose="020B0604020202020204" pitchFamily="34" charset="0"/>
              </a:rPr>
            </a:br>
            <a:endParaRPr lang="en-US" sz="1200" dirty="0">
              <a:solidFill>
                <a:schemeClr val="tx1"/>
              </a:solidFill>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ü"/>
              <a:defRPr/>
            </a:pPr>
            <a:r>
              <a:rPr lang="en-US" sz="1200" dirty="0">
                <a:solidFill>
                  <a:schemeClr val="tx1"/>
                </a:solidFill>
                <a:latin typeface="Arial" panose="020B0604020202020204" pitchFamily="34" charset="0"/>
                <a:cs typeface="Arial" panose="020B0604020202020204" pitchFamily="34" charset="0"/>
              </a:rPr>
              <a:t>Efforts to standardize use of author affiliations among basic science and clinical faculty members and promote ORCID adoption among faculty. </a:t>
            </a:r>
          </a:p>
          <a:p>
            <a:pPr lvl="2">
              <a:defRPr/>
            </a:pPr>
            <a:endParaRPr lang="en-US" sz="1200" dirty="0">
              <a:solidFill>
                <a:schemeClr val="tx1"/>
              </a:solidFill>
              <a:latin typeface="Arial" panose="020B0604020202020204" pitchFamily="34" charset="0"/>
              <a:cs typeface="Arial" panose="020B0604020202020204" pitchFamily="34" charset="0"/>
            </a:endParaRPr>
          </a:p>
          <a:p>
            <a:pPr lvl="2">
              <a:defRPr/>
            </a:pPr>
            <a:endParaRPr lang="en-US" sz="1200" dirty="0">
              <a:solidFill>
                <a:schemeClr val="tx1"/>
              </a:solidFill>
              <a:latin typeface="Arial" panose="020B0604020202020204" pitchFamily="34" charset="0"/>
              <a:cs typeface="Arial" panose="020B0604020202020204" pitchFamily="34" charset="0"/>
            </a:endParaRPr>
          </a:p>
          <a:p>
            <a:pPr>
              <a:defRPr/>
            </a:pPr>
            <a:r>
              <a:rPr lang="en-US" sz="2000" dirty="0">
                <a:solidFill>
                  <a:srgbClr val="0070C0"/>
                </a:solidFill>
                <a:latin typeface="Arial" panose="020B0604020202020204" pitchFamily="34" charset="0"/>
                <a:cs typeface="Arial" panose="020B0604020202020204" pitchFamily="34" charset="0"/>
              </a:rPr>
              <a:t>2025-2026 Future Goals and Plans  </a:t>
            </a:r>
            <a:br>
              <a:rPr lang="en-US" sz="2000" dirty="0">
                <a:solidFill>
                  <a:srgbClr val="0070C0"/>
                </a:solidFill>
                <a:latin typeface="Arial" panose="020B0604020202020204" pitchFamily="34" charset="0"/>
                <a:cs typeface="Arial" panose="020B0604020202020204" pitchFamily="34" charset="0"/>
              </a:rPr>
            </a:br>
            <a:endParaRPr lang="en-US" sz="2000" dirty="0">
              <a:solidFill>
                <a:srgbClr val="0070C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Expand institutional infrastructure available in support both basic biomedical research and clinical research at CMSRU.</a:t>
            </a:r>
          </a:p>
          <a:p>
            <a:pPr marL="342900" indent="-342900">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Remain focused on expanding opportunities for medical students to engage in meaningful research activities. </a:t>
            </a:r>
          </a:p>
          <a:p>
            <a:pPr algn="ctr">
              <a:defRPr/>
            </a:pPr>
            <a:r>
              <a:rPr lang="en-US" sz="1600" dirty="0">
                <a:solidFill>
                  <a:srgbClr val="C00000"/>
                </a:solidFill>
                <a:latin typeface="Arial" panose="020B0604020202020204" pitchFamily="34" charset="0"/>
                <a:cs typeface="Arial" panose="020B0604020202020204" pitchFamily="34" charset="0"/>
              </a:rPr>
              <a:t>Capstone Speed Dating Event:</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Tuesday, Sept. 30</a:t>
            </a:r>
            <a:r>
              <a:rPr lang="en-US" sz="1600" b="1" baseline="30000" dirty="0">
                <a:solidFill>
                  <a:schemeClr val="tx1"/>
                </a:solidFill>
                <a:latin typeface="Arial" panose="020B0604020202020204" pitchFamily="34" charset="0"/>
                <a:cs typeface="Arial" panose="020B0604020202020204" pitchFamily="34" charset="0"/>
              </a:rPr>
              <a:t>th</a:t>
            </a:r>
            <a:r>
              <a:rPr lang="en-US" sz="1600" b="1" dirty="0">
                <a:solidFill>
                  <a:schemeClr val="tx1"/>
                </a:solidFill>
                <a:latin typeface="Arial" panose="020B0604020202020204" pitchFamily="34" charset="0"/>
                <a:cs typeface="Arial" panose="020B0604020202020204" pitchFamily="34" charset="0"/>
              </a:rPr>
              <a:t> - 5:30 pm (CMSRU MPR)</a:t>
            </a:r>
          </a:p>
          <a:p>
            <a:pPr marL="285750" indent="-285750">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Continue efforts to standardize author affiliations and ORCID adoption. </a:t>
            </a:r>
            <a:br>
              <a:rPr lang="en-US" sz="1600" dirty="0">
                <a:solidFill>
                  <a:schemeClr val="tx1"/>
                </a:solidFill>
                <a:latin typeface="Arial" panose="020B0604020202020204" pitchFamily="34" charset="0"/>
                <a:cs typeface="Arial" panose="020B0604020202020204" pitchFamily="34" charset="0"/>
              </a:rPr>
            </a:br>
            <a:endParaRPr lang="en-US" sz="1600" b="0" i="1" u="none" dirty="0">
              <a:solidFill>
                <a:srgbClr val="C00000"/>
              </a:solidFill>
              <a:latin typeface="Arial"/>
              <a:ea typeface="Arial"/>
              <a:cs typeface="Arial"/>
              <a:sym typeface="Arial"/>
            </a:endParaRPr>
          </a:p>
          <a:p>
            <a:pPr marL="342900" lvl="0" indent="-342900" algn="ctr" rtl="0">
              <a:lnSpc>
                <a:spcPct val="100000"/>
              </a:lnSpc>
              <a:spcBef>
                <a:spcPts val="0"/>
              </a:spcBef>
              <a:spcAft>
                <a:spcPts val="0"/>
              </a:spcAft>
              <a:buClr>
                <a:srgbClr val="C00000"/>
              </a:buClr>
              <a:buSzPts val="1400"/>
              <a:buNone/>
            </a:pPr>
            <a:br>
              <a:rPr lang="en-US" sz="1800" i="1" dirty="0">
                <a:solidFill>
                  <a:srgbClr val="C00000"/>
                </a:solidFill>
                <a:latin typeface="Arial"/>
                <a:ea typeface="Arial"/>
                <a:cs typeface="Arial"/>
                <a:sym typeface="Arial"/>
              </a:rPr>
            </a:br>
            <a:br>
              <a:rPr lang="en-US" sz="1800" i="1" dirty="0">
                <a:solidFill>
                  <a:srgbClr val="C00000"/>
                </a:solidFill>
                <a:latin typeface="Arial"/>
                <a:ea typeface="Arial"/>
                <a:cs typeface="Arial"/>
                <a:sym typeface="Arial"/>
              </a:rPr>
            </a:br>
            <a:br>
              <a:rPr lang="en-US" sz="1800" i="1" dirty="0">
                <a:solidFill>
                  <a:srgbClr val="C00000"/>
                </a:solidFill>
                <a:latin typeface="Arial"/>
                <a:ea typeface="Arial"/>
                <a:cs typeface="Arial"/>
                <a:sym typeface="Arial"/>
              </a:rPr>
            </a:br>
            <a:endParaRPr lang="en-US" sz="1800" i="1" dirty="0">
              <a:solidFill>
                <a:srgbClr val="C00000"/>
              </a:solidFill>
              <a:latin typeface="Arial"/>
              <a:ea typeface="Arial"/>
              <a:cs typeface="Arial"/>
              <a:sym typeface="Arial"/>
            </a:endParaRPr>
          </a:p>
          <a:p>
            <a:pPr>
              <a:defRPr/>
            </a:pP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53383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282" y="1298429"/>
            <a:ext cx="6497436" cy="484218"/>
          </a:xfrm>
        </p:spPr>
        <p:txBody>
          <a:bodyPr>
            <a:normAutofit fontScale="90000"/>
          </a:bodyPr>
          <a:lstStyle/>
          <a:p>
            <a:pPr algn="ctr"/>
            <a:r>
              <a:rPr lang="en-US" sz="2325" dirty="0"/>
              <a:t>CMSRU Active External Grant Awards – BMS Faculty</a:t>
            </a:r>
            <a:br>
              <a:rPr lang="en-US" sz="1800" dirty="0"/>
            </a:br>
            <a:endParaRPr lang="en-US" sz="1800" dirty="0"/>
          </a:p>
        </p:txBody>
      </p:sp>
      <p:pic>
        <p:nvPicPr>
          <p:cNvPr id="6" name="Control 1" hidden="1">
            <a:extLst>
              <a:ext uri="{63B3BB69-23CF-44E3-9099-C40C66FF867C}">
                <a14:compatExt xmlns:a14="http://schemas.microsoft.com/office/drawing/2010/main" spid="_x0000_s1025"/>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7" name="Control 2" hidden="1">
            <a:extLst>
              <a:ext uri="{63B3BB69-23CF-44E3-9099-C40C66FF867C}">
                <a14:compatExt xmlns:a14="http://schemas.microsoft.com/office/drawing/2010/main" spid="_x0000_s1026"/>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8" name="Control 3" hidden="1">
            <a:extLst>
              <a:ext uri="{63B3BB69-23CF-44E3-9099-C40C66FF867C}">
                <a14:compatExt xmlns:a14="http://schemas.microsoft.com/office/drawing/2010/main" spid="_x0000_s1027"/>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9" name="Control 4" hidden="1">
            <a:extLst>
              <a:ext uri="{63B3BB69-23CF-44E3-9099-C40C66FF867C}">
                <a14:compatExt xmlns:a14="http://schemas.microsoft.com/office/drawing/2010/main" spid="_x0000_s1028"/>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0" name="Control 5" hidden="1">
            <a:extLst>
              <a:ext uri="{63B3BB69-23CF-44E3-9099-C40C66FF867C}">
                <a14:compatExt xmlns:a14="http://schemas.microsoft.com/office/drawing/2010/main" spid="_x0000_s1029"/>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11" name="Control 6" hidden="1">
            <a:extLst>
              <a:ext uri="{63B3BB69-23CF-44E3-9099-C40C66FF867C}">
                <a14:compatExt xmlns:a14="http://schemas.microsoft.com/office/drawing/2010/main" spid="_x0000_s1030"/>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12" name="Control 7" hidden="1">
            <a:extLst>
              <a:ext uri="{63B3BB69-23CF-44E3-9099-C40C66FF867C}">
                <a14:compatExt xmlns:a14="http://schemas.microsoft.com/office/drawing/2010/main" spid="_x0000_s1031"/>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3" name="Control 8" hidden="1">
            <a:extLst>
              <a:ext uri="{63B3BB69-23CF-44E3-9099-C40C66FF867C}">
                <a14:compatExt xmlns:a14="http://schemas.microsoft.com/office/drawing/2010/main" spid="_x0000_s103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4" name="Control 9" hidden="1">
            <a:extLst>
              <a:ext uri="{63B3BB69-23CF-44E3-9099-C40C66FF867C}">
                <a14:compatExt xmlns:a14="http://schemas.microsoft.com/office/drawing/2010/main" spid="_x0000_s1033"/>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5" name="Control 10" hidden="1">
            <a:extLst>
              <a:ext uri="{63B3BB69-23CF-44E3-9099-C40C66FF867C}">
                <a14:compatExt xmlns:a14="http://schemas.microsoft.com/office/drawing/2010/main" spid="_x0000_s1034"/>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6" name="Control 11" hidden="1">
            <a:extLst>
              <a:ext uri="{63B3BB69-23CF-44E3-9099-C40C66FF867C}">
                <a14:compatExt xmlns:a14="http://schemas.microsoft.com/office/drawing/2010/main" spid="_x0000_s1035"/>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17" name="Control 12" hidden="1">
            <a:extLst>
              <a:ext uri="{63B3BB69-23CF-44E3-9099-C40C66FF867C}">
                <a14:compatExt xmlns:a14="http://schemas.microsoft.com/office/drawing/2010/main" spid="_x0000_s1036"/>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18" name="Control 13" hidden="1">
            <a:extLst>
              <a:ext uri="{63B3BB69-23CF-44E3-9099-C40C66FF867C}">
                <a14:compatExt xmlns:a14="http://schemas.microsoft.com/office/drawing/2010/main" spid="_x0000_s1037"/>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9" name="Control 14" hidden="1">
            <a:extLst>
              <a:ext uri="{63B3BB69-23CF-44E3-9099-C40C66FF867C}">
                <a14:compatExt xmlns:a14="http://schemas.microsoft.com/office/drawing/2010/main" spid="_x0000_s1038"/>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0" name="Control 15" hidden="1">
            <a:extLst>
              <a:ext uri="{63B3BB69-23CF-44E3-9099-C40C66FF867C}">
                <a14:compatExt xmlns:a14="http://schemas.microsoft.com/office/drawing/2010/main" spid="_x0000_s1039"/>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21" name="Control 16" hidden="1">
            <a:extLst>
              <a:ext uri="{63B3BB69-23CF-44E3-9099-C40C66FF867C}">
                <a14:compatExt xmlns:a14="http://schemas.microsoft.com/office/drawing/2010/main" spid="_x0000_s1040"/>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22" name="Control 17" hidden="1">
            <a:extLst>
              <a:ext uri="{63B3BB69-23CF-44E3-9099-C40C66FF867C}">
                <a14:compatExt xmlns:a14="http://schemas.microsoft.com/office/drawing/2010/main" spid="_x0000_s1041"/>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23" name="Control 18" hidden="1">
            <a:extLst>
              <a:ext uri="{63B3BB69-23CF-44E3-9099-C40C66FF867C}">
                <a14:compatExt xmlns:a14="http://schemas.microsoft.com/office/drawing/2010/main" spid="_x0000_s104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4" name="Control 19" hidden="1">
            <a:extLst>
              <a:ext uri="{63B3BB69-23CF-44E3-9099-C40C66FF867C}">
                <a14:compatExt xmlns:a14="http://schemas.microsoft.com/office/drawing/2010/main" spid="_x0000_s1043"/>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5" name="Control 20" hidden="1">
            <a:extLst>
              <a:ext uri="{63B3BB69-23CF-44E3-9099-C40C66FF867C}">
                <a14:compatExt xmlns:a14="http://schemas.microsoft.com/office/drawing/2010/main" spid="_x0000_s1044"/>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6" name="Control 21" hidden="1">
            <a:extLst>
              <a:ext uri="{63B3BB69-23CF-44E3-9099-C40C66FF867C}">
                <a14:compatExt xmlns:a14="http://schemas.microsoft.com/office/drawing/2010/main" spid="_x0000_s1045"/>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8" name="Control 1" hidden="1">
            <a:extLst>
              <a:ext uri="{63B3BB69-23CF-44E3-9099-C40C66FF867C}">
                <a14:compatExt xmlns:a14="http://schemas.microsoft.com/office/drawing/2010/main" spid="_x0000_s1025"/>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29" name="Control 2" hidden="1">
            <a:extLst>
              <a:ext uri="{63B3BB69-23CF-44E3-9099-C40C66FF867C}">
                <a14:compatExt xmlns:a14="http://schemas.microsoft.com/office/drawing/2010/main" spid="_x0000_s1026"/>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0" name="Control 3" hidden="1">
            <a:extLst>
              <a:ext uri="{63B3BB69-23CF-44E3-9099-C40C66FF867C}">
                <a14:compatExt xmlns:a14="http://schemas.microsoft.com/office/drawing/2010/main" spid="_x0000_s1027"/>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1" name="Control 4" hidden="1">
            <a:extLst>
              <a:ext uri="{63B3BB69-23CF-44E3-9099-C40C66FF867C}">
                <a14:compatExt xmlns:a14="http://schemas.microsoft.com/office/drawing/2010/main" spid="_x0000_s1028"/>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2" name="Control 5" hidden="1">
            <a:extLst>
              <a:ext uri="{63B3BB69-23CF-44E3-9099-C40C66FF867C}">
                <a14:compatExt xmlns:a14="http://schemas.microsoft.com/office/drawing/2010/main" spid="_x0000_s1029"/>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33" name="Control 6" hidden="1">
            <a:extLst>
              <a:ext uri="{63B3BB69-23CF-44E3-9099-C40C66FF867C}">
                <a14:compatExt xmlns:a14="http://schemas.microsoft.com/office/drawing/2010/main" spid="_x0000_s1030"/>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34" name="Control 7" hidden="1">
            <a:extLst>
              <a:ext uri="{63B3BB69-23CF-44E3-9099-C40C66FF867C}">
                <a14:compatExt xmlns:a14="http://schemas.microsoft.com/office/drawing/2010/main" spid="_x0000_s1031"/>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5" name="Control 8" hidden="1">
            <a:extLst>
              <a:ext uri="{63B3BB69-23CF-44E3-9099-C40C66FF867C}">
                <a14:compatExt xmlns:a14="http://schemas.microsoft.com/office/drawing/2010/main" spid="_x0000_s1032"/>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6" name="Control 9" hidden="1">
            <a:extLst>
              <a:ext uri="{63B3BB69-23CF-44E3-9099-C40C66FF867C}">
                <a14:compatExt xmlns:a14="http://schemas.microsoft.com/office/drawing/2010/main" spid="_x0000_s1033"/>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7" name="Control 10" hidden="1">
            <a:extLst>
              <a:ext uri="{63B3BB69-23CF-44E3-9099-C40C66FF867C}">
                <a14:compatExt xmlns:a14="http://schemas.microsoft.com/office/drawing/2010/main" spid="_x0000_s1034"/>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8" name="Control 11" hidden="1">
            <a:extLst>
              <a:ext uri="{63B3BB69-23CF-44E3-9099-C40C66FF867C}">
                <a14:compatExt xmlns:a14="http://schemas.microsoft.com/office/drawing/2010/main" spid="_x0000_s1035"/>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39" name="Control 12" hidden="1">
            <a:extLst>
              <a:ext uri="{63B3BB69-23CF-44E3-9099-C40C66FF867C}">
                <a14:compatExt xmlns:a14="http://schemas.microsoft.com/office/drawing/2010/main" spid="_x0000_s1036"/>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40" name="Control 13" hidden="1">
            <a:extLst>
              <a:ext uri="{63B3BB69-23CF-44E3-9099-C40C66FF867C}">
                <a14:compatExt xmlns:a14="http://schemas.microsoft.com/office/drawing/2010/main" spid="_x0000_s1037"/>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1" name="Control 14" hidden="1">
            <a:extLst>
              <a:ext uri="{63B3BB69-23CF-44E3-9099-C40C66FF867C}">
                <a14:compatExt xmlns:a14="http://schemas.microsoft.com/office/drawing/2010/main" spid="_x0000_s1038"/>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2" name="Control 15" hidden="1">
            <a:extLst>
              <a:ext uri="{63B3BB69-23CF-44E3-9099-C40C66FF867C}">
                <a14:compatExt xmlns:a14="http://schemas.microsoft.com/office/drawing/2010/main" spid="_x0000_s1039"/>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43" name="Control 16" hidden="1">
            <a:extLst>
              <a:ext uri="{63B3BB69-23CF-44E3-9099-C40C66FF867C}">
                <a14:compatExt xmlns:a14="http://schemas.microsoft.com/office/drawing/2010/main" spid="_x0000_s1040"/>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44" name="Control 17" hidden="1">
            <a:extLst>
              <a:ext uri="{63B3BB69-23CF-44E3-9099-C40C66FF867C}">
                <a14:compatExt xmlns:a14="http://schemas.microsoft.com/office/drawing/2010/main" spid="_x0000_s1041"/>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45" name="Control 18" hidden="1">
            <a:extLst>
              <a:ext uri="{63B3BB69-23CF-44E3-9099-C40C66FF867C}">
                <a14:compatExt xmlns:a14="http://schemas.microsoft.com/office/drawing/2010/main" spid="_x0000_s1042"/>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6" name="Control 19" hidden="1">
            <a:extLst>
              <a:ext uri="{63B3BB69-23CF-44E3-9099-C40C66FF867C}">
                <a14:compatExt xmlns:a14="http://schemas.microsoft.com/office/drawing/2010/main" spid="_x0000_s1043"/>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7" name="Control 20" hidden="1">
            <a:extLst>
              <a:ext uri="{63B3BB69-23CF-44E3-9099-C40C66FF867C}">
                <a14:compatExt xmlns:a14="http://schemas.microsoft.com/office/drawing/2010/main" spid="_x0000_s1044"/>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8" name="Control 21" hidden="1">
            <a:extLst>
              <a:ext uri="{63B3BB69-23CF-44E3-9099-C40C66FF867C}">
                <a14:compatExt xmlns:a14="http://schemas.microsoft.com/office/drawing/2010/main" spid="_x0000_s1045"/>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9" name="Control 1" hidden="1">
            <a:extLst>
              <a:ext uri="{63B3BB69-23CF-44E3-9099-C40C66FF867C}">
                <a14:compatExt xmlns:a14="http://schemas.microsoft.com/office/drawing/2010/main" spid="_x0000_s2049"/>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50" name="Control 2" hidden="1">
            <a:extLst>
              <a:ext uri="{63B3BB69-23CF-44E3-9099-C40C66FF867C}">
                <a14:compatExt xmlns:a14="http://schemas.microsoft.com/office/drawing/2010/main" spid="_x0000_s2050"/>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1" name="Control 3" hidden="1">
            <a:extLst>
              <a:ext uri="{63B3BB69-23CF-44E3-9099-C40C66FF867C}">
                <a14:compatExt xmlns:a14="http://schemas.microsoft.com/office/drawing/2010/main" spid="_x0000_s2051"/>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2" name="Control 4" hidden="1">
            <a:extLst>
              <a:ext uri="{63B3BB69-23CF-44E3-9099-C40C66FF867C}">
                <a14:compatExt xmlns:a14="http://schemas.microsoft.com/office/drawing/2010/main" spid="_x0000_s2052"/>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3" name="Control 5" hidden="1">
            <a:extLst>
              <a:ext uri="{63B3BB69-23CF-44E3-9099-C40C66FF867C}">
                <a14:compatExt xmlns:a14="http://schemas.microsoft.com/office/drawing/2010/main" spid="_x0000_s2053"/>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54" name="Control 6" hidden="1">
            <a:extLst>
              <a:ext uri="{63B3BB69-23CF-44E3-9099-C40C66FF867C}">
                <a14:compatExt xmlns:a14="http://schemas.microsoft.com/office/drawing/2010/main" spid="_x0000_s2054"/>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55" name="Control 7" hidden="1">
            <a:extLst>
              <a:ext uri="{63B3BB69-23CF-44E3-9099-C40C66FF867C}">
                <a14:compatExt xmlns:a14="http://schemas.microsoft.com/office/drawing/2010/main" spid="_x0000_s2055"/>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6" name="Control 8" hidden="1">
            <a:extLst>
              <a:ext uri="{63B3BB69-23CF-44E3-9099-C40C66FF867C}">
                <a14:compatExt xmlns:a14="http://schemas.microsoft.com/office/drawing/2010/main" spid="_x0000_s205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7" name="Control 9" hidden="1">
            <a:extLst>
              <a:ext uri="{63B3BB69-23CF-44E3-9099-C40C66FF867C}">
                <a14:compatExt xmlns:a14="http://schemas.microsoft.com/office/drawing/2010/main" spid="_x0000_s2057"/>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8" name="Control 10" hidden="1">
            <a:extLst>
              <a:ext uri="{63B3BB69-23CF-44E3-9099-C40C66FF867C}">
                <a14:compatExt xmlns:a14="http://schemas.microsoft.com/office/drawing/2010/main" spid="_x0000_s2058"/>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9" name="Control 11" hidden="1">
            <a:extLst>
              <a:ext uri="{63B3BB69-23CF-44E3-9099-C40C66FF867C}">
                <a14:compatExt xmlns:a14="http://schemas.microsoft.com/office/drawing/2010/main" spid="_x0000_s2059"/>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0" name="Control 12" hidden="1">
            <a:extLst>
              <a:ext uri="{63B3BB69-23CF-44E3-9099-C40C66FF867C}">
                <a14:compatExt xmlns:a14="http://schemas.microsoft.com/office/drawing/2010/main" spid="_x0000_s2060"/>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61" name="Control 13" hidden="1">
            <a:extLst>
              <a:ext uri="{63B3BB69-23CF-44E3-9099-C40C66FF867C}">
                <a14:compatExt xmlns:a14="http://schemas.microsoft.com/office/drawing/2010/main" spid="_x0000_s2061"/>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2" name="Control 14" hidden="1">
            <a:extLst>
              <a:ext uri="{63B3BB69-23CF-44E3-9099-C40C66FF867C}">
                <a14:compatExt xmlns:a14="http://schemas.microsoft.com/office/drawing/2010/main" spid="_x0000_s2062"/>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3" name="Control 15" hidden="1">
            <a:extLst>
              <a:ext uri="{63B3BB69-23CF-44E3-9099-C40C66FF867C}">
                <a14:compatExt xmlns:a14="http://schemas.microsoft.com/office/drawing/2010/main" spid="_x0000_s2063"/>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4" name="Control 16" hidden="1">
            <a:extLst>
              <a:ext uri="{63B3BB69-23CF-44E3-9099-C40C66FF867C}">
                <a14:compatExt xmlns:a14="http://schemas.microsoft.com/office/drawing/2010/main" spid="_x0000_s2064"/>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65" name="Control 17" hidden="1">
            <a:extLst>
              <a:ext uri="{63B3BB69-23CF-44E3-9099-C40C66FF867C}">
                <a14:compatExt xmlns:a14="http://schemas.microsoft.com/office/drawing/2010/main" spid="_x0000_s2065"/>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66" name="Control 18" hidden="1">
            <a:extLst>
              <a:ext uri="{63B3BB69-23CF-44E3-9099-C40C66FF867C}">
                <a14:compatExt xmlns:a14="http://schemas.microsoft.com/office/drawing/2010/main" spid="_x0000_s206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7" name="Control 19" hidden="1">
            <a:extLst>
              <a:ext uri="{63B3BB69-23CF-44E3-9099-C40C66FF867C}">
                <a14:compatExt xmlns:a14="http://schemas.microsoft.com/office/drawing/2010/main" spid="_x0000_s2067"/>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8" name="Control 20" hidden="1">
            <a:extLst>
              <a:ext uri="{63B3BB69-23CF-44E3-9099-C40C66FF867C}">
                <a14:compatExt xmlns:a14="http://schemas.microsoft.com/office/drawing/2010/main" spid="_x0000_s2068"/>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9" name="Control 21" hidden="1">
            <a:extLst>
              <a:ext uri="{63B3BB69-23CF-44E3-9099-C40C66FF867C}">
                <a14:compatExt xmlns:a14="http://schemas.microsoft.com/office/drawing/2010/main" spid="_x0000_s2069"/>
              </a:ext>
            </a:extLst>
          </p:cNvPr>
          <p:cNvPicPr>
            <a:picLocks noChangeAspect="1"/>
          </p:cNvPicPr>
          <p:nvPr/>
        </p:nvPicPr>
        <p:blipFill>
          <a:blip r:embed="rId3"/>
          <a:stretch>
            <a:fillRect/>
          </a:stretch>
        </p:blipFill>
        <p:spPr>
          <a:xfrm>
            <a:off x="3222500" y="1686102"/>
            <a:ext cx="776205" cy="194051"/>
          </a:xfrm>
          <a:prstGeom prst="rect">
            <a:avLst/>
          </a:prstGeom>
        </p:spPr>
      </p:pic>
      <p:sp>
        <p:nvSpPr>
          <p:cNvPr id="72" name="TextBox 71">
            <a:extLst>
              <a:ext uri="{FF2B5EF4-FFF2-40B4-BE49-F238E27FC236}">
                <a16:creationId xmlns:a16="http://schemas.microsoft.com/office/drawing/2014/main" id="{8DD31B12-9927-DFDE-24EB-A12EB5066E4E}"/>
              </a:ext>
            </a:extLst>
          </p:cNvPr>
          <p:cNvSpPr txBox="1"/>
          <p:nvPr/>
        </p:nvSpPr>
        <p:spPr>
          <a:xfrm>
            <a:off x="1719279" y="4875282"/>
            <a:ext cx="6167108" cy="553998"/>
          </a:xfrm>
          <a:prstGeom prst="rect">
            <a:avLst/>
          </a:prstGeom>
          <a:noFill/>
        </p:spPr>
        <p:txBody>
          <a:bodyPr wrap="square" rtlCol="0">
            <a:spAutoFit/>
          </a:bodyPr>
          <a:lstStyle/>
          <a:p>
            <a:pPr algn="ctr">
              <a:buClr>
                <a:srgbClr val="000000"/>
              </a:buClr>
              <a:defRPr/>
            </a:pPr>
            <a:r>
              <a:rPr lang="en-US" sz="1500" b="1" dirty="0"/>
              <a:t>Exponential Growth In Both Submissions And Funding Since 2016</a:t>
            </a:r>
          </a:p>
        </p:txBody>
      </p:sp>
      <p:sp>
        <p:nvSpPr>
          <p:cNvPr id="5" name="TextBox 4">
            <a:extLst>
              <a:ext uri="{FF2B5EF4-FFF2-40B4-BE49-F238E27FC236}">
                <a16:creationId xmlns:a16="http://schemas.microsoft.com/office/drawing/2014/main" id="{05584DD9-D36F-8F55-00D6-0A16CA399E12}"/>
              </a:ext>
            </a:extLst>
          </p:cNvPr>
          <p:cNvSpPr txBox="1"/>
          <p:nvPr/>
        </p:nvSpPr>
        <p:spPr>
          <a:xfrm>
            <a:off x="5604387" y="4330159"/>
            <a:ext cx="2627446" cy="207749"/>
          </a:xfrm>
          <a:prstGeom prst="rect">
            <a:avLst/>
          </a:prstGeom>
          <a:noFill/>
        </p:spPr>
        <p:txBody>
          <a:bodyPr wrap="square">
            <a:spAutoFit/>
          </a:bodyPr>
          <a:lstStyle/>
          <a:p>
            <a:r>
              <a:rPr lang="en-US" sz="750" b="1" dirty="0">
                <a:latin typeface="Aptos Narrow" panose="020B0004020202020204" pitchFamily="34" charset="0"/>
              </a:rPr>
              <a:t>*2025=To date; Also note freeze/reduction in NIH funding</a:t>
            </a:r>
            <a:r>
              <a:rPr lang="en-US" sz="750" dirty="0"/>
              <a:t> </a:t>
            </a:r>
          </a:p>
        </p:txBody>
      </p:sp>
      <p:sp>
        <p:nvSpPr>
          <p:cNvPr id="70" name="TextBox 69">
            <a:extLst>
              <a:ext uri="{FF2B5EF4-FFF2-40B4-BE49-F238E27FC236}">
                <a16:creationId xmlns:a16="http://schemas.microsoft.com/office/drawing/2014/main" id="{8803B7FC-7880-F291-F56C-8BADD62E0AAE}"/>
              </a:ext>
            </a:extLst>
          </p:cNvPr>
          <p:cNvSpPr txBox="1"/>
          <p:nvPr/>
        </p:nvSpPr>
        <p:spPr>
          <a:xfrm>
            <a:off x="7970652" y="2667517"/>
            <a:ext cx="216315" cy="300082"/>
          </a:xfrm>
          <a:prstGeom prst="rect">
            <a:avLst/>
          </a:prstGeom>
          <a:noFill/>
        </p:spPr>
        <p:txBody>
          <a:bodyPr wrap="square">
            <a:spAutoFit/>
          </a:bodyPr>
          <a:lstStyle/>
          <a:p>
            <a:r>
              <a:rPr lang="en-US" sz="1350" b="1" dirty="0">
                <a:latin typeface="Aptos Narrow" panose="020B0004020202020204" pitchFamily="34" charset="0"/>
              </a:rPr>
              <a:t>*</a:t>
            </a:r>
            <a:endParaRPr lang="en-US" sz="1050" dirty="0"/>
          </a:p>
        </p:txBody>
      </p:sp>
      <p:sp>
        <p:nvSpPr>
          <p:cNvPr id="71" name="TextBox 70">
            <a:extLst>
              <a:ext uri="{FF2B5EF4-FFF2-40B4-BE49-F238E27FC236}">
                <a16:creationId xmlns:a16="http://schemas.microsoft.com/office/drawing/2014/main" id="{2F80F3DE-0086-CEB7-0097-8E7EE596C35D}"/>
              </a:ext>
            </a:extLst>
          </p:cNvPr>
          <p:cNvSpPr txBox="1"/>
          <p:nvPr/>
        </p:nvSpPr>
        <p:spPr>
          <a:xfrm rot="16200000">
            <a:off x="3297879" y="3057105"/>
            <a:ext cx="2242207" cy="253916"/>
          </a:xfrm>
          <a:prstGeom prst="rect">
            <a:avLst/>
          </a:prstGeom>
          <a:noFill/>
        </p:spPr>
        <p:txBody>
          <a:bodyPr wrap="square">
            <a:spAutoFit/>
          </a:bodyPr>
          <a:lstStyle/>
          <a:p>
            <a:r>
              <a:rPr lang="en-US" sz="1050" b="1" dirty="0">
                <a:solidFill>
                  <a:srgbClr val="C00000"/>
                </a:solidFill>
                <a:latin typeface="Aptos Narrow" panose="020B0004020202020204" pitchFamily="34" charset="0"/>
              </a:rPr>
              <a:t>External New Awards (Total Funding)</a:t>
            </a:r>
            <a:endParaRPr lang="en-US" sz="1050" dirty="0">
              <a:solidFill>
                <a:srgbClr val="C00000"/>
              </a:solidFill>
            </a:endParaRPr>
          </a:p>
        </p:txBody>
      </p:sp>
      <p:graphicFrame>
        <p:nvGraphicFramePr>
          <p:cNvPr id="73" name="Chart 72">
            <a:extLst>
              <a:ext uri="{FF2B5EF4-FFF2-40B4-BE49-F238E27FC236}">
                <a16:creationId xmlns:a16="http://schemas.microsoft.com/office/drawing/2014/main" id="{90B1BA5F-8FEA-D3D1-27C0-48F28C343BCD}"/>
              </a:ext>
            </a:extLst>
          </p:cNvPr>
          <p:cNvGraphicFramePr>
            <a:graphicFrameLocks/>
          </p:cNvGraphicFramePr>
          <p:nvPr/>
        </p:nvGraphicFramePr>
        <p:xfrm>
          <a:off x="710369" y="2100663"/>
          <a:ext cx="3429000" cy="2357037"/>
        </p:xfrm>
        <a:graphic>
          <a:graphicData uri="http://schemas.openxmlformats.org/drawingml/2006/chart">
            <c:chart xmlns:c="http://schemas.openxmlformats.org/drawingml/2006/chart" xmlns:r="http://schemas.openxmlformats.org/officeDocument/2006/relationships" r:id="rId11"/>
          </a:graphicData>
        </a:graphic>
      </p:graphicFrame>
      <p:sp>
        <p:nvSpPr>
          <p:cNvPr id="75" name="TextBox 74">
            <a:extLst>
              <a:ext uri="{FF2B5EF4-FFF2-40B4-BE49-F238E27FC236}">
                <a16:creationId xmlns:a16="http://schemas.microsoft.com/office/drawing/2014/main" id="{FF2622C9-87C6-22B6-2822-5B90FD5CF3F3}"/>
              </a:ext>
            </a:extLst>
          </p:cNvPr>
          <p:cNvSpPr txBox="1"/>
          <p:nvPr/>
        </p:nvSpPr>
        <p:spPr>
          <a:xfrm rot="16200000">
            <a:off x="-321473" y="3037233"/>
            <a:ext cx="1832850" cy="253916"/>
          </a:xfrm>
          <a:prstGeom prst="rect">
            <a:avLst/>
          </a:prstGeom>
          <a:noFill/>
        </p:spPr>
        <p:txBody>
          <a:bodyPr wrap="square">
            <a:spAutoFit/>
          </a:bodyPr>
          <a:lstStyle/>
          <a:p>
            <a:r>
              <a:rPr lang="en-US" sz="1050" b="1" dirty="0">
                <a:solidFill>
                  <a:srgbClr val="C00000"/>
                </a:solidFill>
                <a:latin typeface="Aptos Narrow" panose="020B0004020202020204" pitchFamily="34" charset="0"/>
              </a:rPr>
              <a:t>External Grant Submissions</a:t>
            </a:r>
            <a:endParaRPr lang="en-US" sz="1050" dirty="0">
              <a:solidFill>
                <a:srgbClr val="C00000"/>
              </a:solidFill>
            </a:endParaRPr>
          </a:p>
        </p:txBody>
      </p:sp>
      <p:graphicFrame>
        <p:nvGraphicFramePr>
          <p:cNvPr id="76" name="Chart 75">
            <a:extLst>
              <a:ext uri="{FF2B5EF4-FFF2-40B4-BE49-F238E27FC236}">
                <a16:creationId xmlns:a16="http://schemas.microsoft.com/office/drawing/2014/main" id="{3D7B8679-0FAF-F55A-60CB-540108A96FEC}"/>
              </a:ext>
            </a:extLst>
          </p:cNvPr>
          <p:cNvGraphicFramePr>
            <a:graphicFrameLocks/>
          </p:cNvGraphicFramePr>
          <p:nvPr/>
        </p:nvGraphicFramePr>
        <p:xfrm>
          <a:off x="4602506" y="2247766"/>
          <a:ext cx="3705752" cy="20574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34605015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3CE2F-F231-E74C-A59B-3AA988DED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A3CB4-4E35-7105-362A-C9FDAB45E3A1}"/>
              </a:ext>
            </a:extLst>
          </p:cNvPr>
          <p:cNvSpPr>
            <a:spLocks noGrp="1"/>
          </p:cNvSpPr>
          <p:nvPr>
            <p:ph type="title"/>
          </p:nvPr>
        </p:nvSpPr>
        <p:spPr>
          <a:xfrm>
            <a:off x="1323282" y="454127"/>
            <a:ext cx="6497436" cy="484218"/>
          </a:xfrm>
        </p:spPr>
        <p:txBody>
          <a:bodyPr>
            <a:normAutofit/>
          </a:bodyPr>
          <a:lstStyle/>
          <a:p>
            <a:pPr algn="ctr"/>
            <a:r>
              <a:rPr lang="en-US" sz="2325" dirty="0"/>
              <a:t>CMSRU Active External Grant Awards </a:t>
            </a:r>
            <a:endParaRPr lang="en-US" sz="1800" dirty="0"/>
          </a:p>
        </p:txBody>
      </p:sp>
      <p:pic>
        <p:nvPicPr>
          <p:cNvPr id="6" name="Control 1" hidden="1">
            <a:extLst>
              <a:ext uri="{63B3BB69-23CF-44E3-9099-C40C66FF867C}">
                <a14:compatExt xmlns:a14="http://schemas.microsoft.com/office/drawing/2010/main" spid="_x0000_s1025"/>
              </a:ext>
              <a:ext uri="{FF2B5EF4-FFF2-40B4-BE49-F238E27FC236}">
                <a16:creationId xmlns:a16="http://schemas.microsoft.com/office/drawing/2014/main" id="{0DB94308-774D-F957-740B-F1053AB4E65F}"/>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7" name="Control 2" hidden="1">
            <a:extLst>
              <a:ext uri="{63B3BB69-23CF-44E3-9099-C40C66FF867C}">
                <a14:compatExt xmlns:a14="http://schemas.microsoft.com/office/drawing/2010/main" spid="_x0000_s1026"/>
              </a:ext>
              <a:ext uri="{FF2B5EF4-FFF2-40B4-BE49-F238E27FC236}">
                <a16:creationId xmlns:a16="http://schemas.microsoft.com/office/drawing/2014/main" id="{FA2D6008-8277-B41A-B98F-19E10BF7C72C}"/>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8" name="Control 3" hidden="1">
            <a:extLst>
              <a:ext uri="{63B3BB69-23CF-44E3-9099-C40C66FF867C}">
                <a14:compatExt xmlns:a14="http://schemas.microsoft.com/office/drawing/2010/main" spid="_x0000_s1027"/>
              </a:ext>
              <a:ext uri="{FF2B5EF4-FFF2-40B4-BE49-F238E27FC236}">
                <a16:creationId xmlns:a16="http://schemas.microsoft.com/office/drawing/2014/main" id="{BC7A8DC7-8880-D2B4-3D09-1A365AA6BCAF}"/>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9" name="Control 4" hidden="1">
            <a:extLst>
              <a:ext uri="{63B3BB69-23CF-44E3-9099-C40C66FF867C}">
                <a14:compatExt xmlns:a14="http://schemas.microsoft.com/office/drawing/2010/main" spid="_x0000_s1028"/>
              </a:ext>
              <a:ext uri="{FF2B5EF4-FFF2-40B4-BE49-F238E27FC236}">
                <a16:creationId xmlns:a16="http://schemas.microsoft.com/office/drawing/2014/main" id="{F80C1BB8-4738-4312-EDCD-F5567A1DC35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0" name="Control 5" hidden="1">
            <a:extLst>
              <a:ext uri="{63B3BB69-23CF-44E3-9099-C40C66FF867C}">
                <a14:compatExt xmlns:a14="http://schemas.microsoft.com/office/drawing/2010/main" spid="_x0000_s1029"/>
              </a:ext>
              <a:ext uri="{FF2B5EF4-FFF2-40B4-BE49-F238E27FC236}">
                <a16:creationId xmlns:a16="http://schemas.microsoft.com/office/drawing/2014/main" id="{A75E6620-0AF3-7CDB-194E-9EED8547F4F4}"/>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11" name="Control 6" hidden="1">
            <a:extLst>
              <a:ext uri="{63B3BB69-23CF-44E3-9099-C40C66FF867C}">
                <a14:compatExt xmlns:a14="http://schemas.microsoft.com/office/drawing/2010/main" spid="_x0000_s1030"/>
              </a:ext>
              <a:ext uri="{FF2B5EF4-FFF2-40B4-BE49-F238E27FC236}">
                <a16:creationId xmlns:a16="http://schemas.microsoft.com/office/drawing/2014/main" id="{9724B600-1524-0886-497D-2CF552D0A78C}"/>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12" name="Control 7" hidden="1">
            <a:extLst>
              <a:ext uri="{63B3BB69-23CF-44E3-9099-C40C66FF867C}">
                <a14:compatExt xmlns:a14="http://schemas.microsoft.com/office/drawing/2010/main" spid="_x0000_s1031"/>
              </a:ext>
              <a:ext uri="{FF2B5EF4-FFF2-40B4-BE49-F238E27FC236}">
                <a16:creationId xmlns:a16="http://schemas.microsoft.com/office/drawing/2014/main" id="{2D81AFC3-1FE9-33FA-19DC-F0A4C151B687}"/>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3" name="Control 8" hidden="1">
            <a:extLst>
              <a:ext uri="{63B3BB69-23CF-44E3-9099-C40C66FF867C}">
                <a14:compatExt xmlns:a14="http://schemas.microsoft.com/office/drawing/2010/main" spid="_x0000_s1032"/>
              </a:ext>
              <a:ext uri="{FF2B5EF4-FFF2-40B4-BE49-F238E27FC236}">
                <a16:creationId xmlns:a16="http://schemas.microsoft.com/office/drawing/2014/main" id="{C19E981F-7566-37B7-3768-9084269BD316}"/>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4" name="Control 9" hidden="1">
            <a:extLst>
              <a:ext uri="{63B3BB69-23CF-44E3-9099-C40C66FF867C}">
                <a14:compatExt xmlns:a14="http://schemas.microsoft.com/office/drawing/2010/main" spid="_x0000_s1033"/>
              </a:ext>
              <a:ext uri="{FF2B5EF4-FFF2-40B4-BE49-F238E27FC236}">
                <a16:creationId xmlns:a16="http://schemas.microsoft.com/office/drawing/2014/main" id="{34D3B62E-FDEA-91C1-DF2B-5AB63BDB6FC9}"/>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5" name="Control 10" hidden="1">
            <a:extLst>
              <a:ext uri="{63B3BB69-23CF-44E3-9099-C40C66FF867C}">
                <a14:compatExt xmlns:a14="http://schemas.microsoft.com/office/drawing/2010/main" spid="_x0000_s1034"/>
              </a:ext>
              <a:ext uri="{FF2B5EF4-FFF2-40B4-BE49-F238E27FC236}">
                <a16:creationId xmlns:a16="http://schemas.microsoft.com/office/drawing/2014/main" id="{CCD13B3E-8C00-E005-B9B8-80888D78086D}"/>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6" name="Control 11" hidden="1">
            <a:extLst>
              <a:ext uri="{63B3BB69-23CF-44E3-9099-C40C66FF867C}">
                <a14:compatExt xmlns:a14="http://schemas.microsoft.com/office/drawing/2010/main" spid="_x0000_s1035"/>
              </a:ext>
              <a:ext uri="{FF2B5EF4-FFF2-40B4-BE49-F238E27FC236}">
                <a16:creationId xmlns:a16="http://schemas.microsoft.com/office/drawing/2014/main" id="{D84B2CD8-BF49-7FA9-2929-791830495F6D}"/>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17" name="Control 12" hidden="1">
            <a:extLst>
              <a:ext uri="{63B3BB69-23CF-44E3-9099-C40C66FF867C}">
                <a14:compatExt xmlns:a14="http://schemas.microsoft.com/office/drawing/2010/main" spid="_x0000_s1036"/>
              </a:ext>
              <a:ext uri="{FF2B5EF4-FFF2-40B4-BE49-F238E27FC236}">
                <a16:creationId xmlns:a16="http://schemas.microsoft.com/office/drawing/2014/main" id="{3D60F90D-004E-7490-B54E-727C9A4832CA}"/>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18" name="Control 13" hidden="1">
            <a:extLst>
              <a:ext uri="{63B3BB69-23CF-44E3-9099-C40C66FF867C}">
                <a14:compatExt xmlns:a14="http://schemas.microsoft.com/office/drawing/2010/main" spid="_x0000_s1037"/>
              </a:ext>
              <a:ext uri="{FF2B5EF4-FFF2-40B4-BE49-F238E27FC236}">
                <a16:creationId xmlns:a16="http://schemas.microsoft.com/office/drawing/2014/main" id="{CC8B039C-0757-DBBA-1CDD-BFBDEC4728A8}"/>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9" name="Control 14" hidden="1">
            <a:extLst>
              <a:ext uri="{63B3BB69-23CF-44E3-9099-C40C66FF867C}">
                <a14:compatExt xmlns:a14="http://schemas.microsoft.com/office/drawing/2010/main" spid="_x0000_s1038"/>
              </a:ext>
              <a:ext uri="{FF2B5EF4-FFF2-40B4-BE49-F238E27FC236}">
                <a16:creationId xmlns:a16="http://schemas.microsoft.com/office/drawing/2014/main" id="{C7997DC7-A34E-6314-D8AA-5254C9F9A3F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0" name="Control 15" hidden="1">
            <a:extLst>
              <a:ext uri="{63B3BB69-23CF-44E3-9099-C40C66FF867C}">
                <a14:compatExt xmlns:a14="http://schemas.microsoft.com/office/drawing/2010/main" spid="_x0000_s1039"/>
              </a:ext>
              <a:ext uri="{FF2B5EF4-FFF2-40B4-BE49-F238E27FC236}">
                <a16:creationId xmlns:a16="http://schemas.microsoft.com/office/drawing/2014/main" id="{EC9C3CFD-A882-ACD5-5A0C-9DCEC3EB36E1}"/>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21" name="Control 16" hidden="1">
            <a:extLst>
              <a:ext uri="{63B3BB69-23CF-44E3-9099-C40C66FF867C}">
                <a14:compatExt xmlns:a14="http://schemas.microsoft.com/office/drawing/2010/main" spid="_x0000_s1040"/>
              </a:ext>
              <a:ext uri="{FF2B5EF4-FFF2-40B4-BE49-F238E27FC236}">
                <a16:creationId xmlns:a16="http://schemas.microsoft.com/office/drawing/2014/main" id="{91465C72-018F-CDAC-649A-2A88A1B4364C}"/>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22" name="Control 17" hidden="1">
            <a:extLst>
              <a:ext uri="{63B3BB69-23CF-44E3-9099-C40C66FF867C}">
                <a14:compatExt xmlns:a14="http://schemas.microsoft.com/office/drawing/2010/main" spid="_x0000_s1041"/>
              </a:ext>
              <a:ext uri="{FF2B5EF4-FFF2-40B4-BE49-F238E27FC236}">
                <a16:creationId xmlns:a16="http://schemas.microsoft.com/office/drawing/2014/main" id="{F8724D4B-353A-C35E-9F6B-BEE482BD18F7}"/>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23" name="Control 18" hidden="1">
            <a:extLst>
              <a:ext uri="{63B3BB69-23CF-44E3-9099-C40C66FF867C}">
                <a14:compatExt xmlns:a14="http://schemas.microsoft.com/office/drawing/2010/main" spid="_x0000_s1042"/>
              </a:ext>
              <a:ext uri="{FF2B5EF4-FFF2-40B4-BE49-F238E27FC236}">
                <a16:creationId xmlns:a16="http://schemas.microsoft.com/office/drawing/2014/main" id="{57E77A30-888B-2331-4D75-3911074DAE1F}"/>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4" name="Control 19" hidden="1">
            <a:extLst>
              <a:ext uri="{63B3BB69-23CF-44E3-9099-C40C66FF867C}">
                <a14:compatExt xmlns:a14="http://schemas.microsoft.com/office/drawing/2010/main" spid="_x0000_s1043"/>
              </a:ext>
              <a:ext uri="{FF2B5EF4-FFF2-40B4-BE49-F238E27FC236}">
                <a16:creationId xmlns:a16="http://schemas.microsoft.com/office/drawing/2014/main" id="{9646282B-9599-1F50-717D-1F1640C487B9}"/>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5" name="Control 20" hidden="1">
            <a:extLst>
              <a:ext uri="{63B3BB69-23CF-44E3-9099-C40C66FF867C}">
                <a14:compatExt xmlns:a14="http://schemas.microsoft.com/office/drawing/2010/main" spid="_x0000_s1044"/>
              </a:ext>
              <a:ext uri="{FF2B5EF4-FFF2-40B4-BE49-F238E27FC236}">
                <a16:creationId xmlns:a16="http://schemas.microsoft.com/office/drawing/2014/main" id="{486C6DA5-B61F-8E54-82A4-C02AFCD519D6}"/>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6" name="Control 21" hidden="1">
            <a:extLst>
              <a:ext uri="{63B3BB69-23CF-44E3-9099-C40C66FF867C}">
                <a14:compatExt xmlns:a14="http://schemas.microsoft.com/office/drawing/2010/main" spid="_x0000_s1045"/>
              </a:ext>
              <a:ext uri="{FF2B5EF4-FFF2-40B4-BE49-F238E27FC236}">
                <a16:creationId xmlns:a16="http://schemas.microsoft.com/office/drawing/2014/main" id="{741E726E-D447-246B-459F-47400253684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8" name="Control 1" hidden="1">
            <a:extLst>
              <a:ext uri="{63B3BB69-23CF-44E3-9099-C40C66FF867C}">
                <a14:compatExt xmlns:a14="http://schemas.microsoft.com/office/drawing/2010/main" spid="_x0000_s1025"/>
              </a:ext>
              <a:ext uri="{FF2B5EF4-FFF2-40B4-BE49-F238E27FC236}">
                <a16:creationId xmlns:a16="http://schemas.microsoft.com/office/drawing/2014/main" id="{161ECFF9-90D9-0885-8F26-78F8BFFD2FCD}"/>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29" name="Control 2" hidden="1">
            <a:extLst>
              <a:ext uri="{63B3BB69-23CF-44E3-9099-C40C66FF867C}">
                <a14:compatExt xmlns:a14="http://schemas.microsoft.com/office/drawing/2010/main" spid="_x0000_s1026"/>
              </a:ext>
              <a:ext uri="{FF2B5EF4-FFF2-40B4-BE49-F238E27FC236}">
                <a16:creationId xmlns:a16="http://schemas.microsoft.com/office/drawing/2014/main" id="{B35B366E-69C7-646F-672A-620247EE5DA0}"/>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0" name="Control 3" hidden="1">
            <a:extLst>
              <a:ext uri="{63B3BB69-23CF-44E3-9099-C40C66FF867C}">
                <a14:compatExt xmlns:a14="http://schemas.microsoft.com/office/drawing/2010/main" spid="_x0000_s1027"/>
              </a:ext>
              <a:ext uri="{FF2B5EF4-FFF2-40B4-BE49-F238E27FC236}">
                <a16:creationId xmlns:a16="http://schemas.microsoft.com/office/drawing/2014/main" id="{213C1728-A37B-138C-0E11-47FBBDD17B02}"/>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1" name="Control 4" hidden="1">
            <a:extLst>
              <a:ext uri="{63B3BB69-23CF-44E3-9099-C40C66FF867C}">
                <a14:compatExt xmlns:a14="http://schemas.microsoft.com/office/drawing/2010/main" spid="_x0000_s1028"/>
              </a:ext>
              <a:ext uri="{FF2B5EF4-FFF2-40B4-BE49-F238E27FC236}">
                <a16:creationId xmlns:a16="http://schemas.microsoft.com/office/drawing/2014/main" id="{A5F65ED5-712C-6DD6-A641-E6D60153129A}"/>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2" name="Control 5" hidden="1">
            <a:extLst>
              <a:ext uri="{63B3BB69-23CF-44E3-9099-C40C66FF867C}">
                <a14:compatExt xmlns:a14="http://schemas.microsoft.com/office/drawing/2010/main" spid="_x0000_s1029"/>
              </a:ext>
              <a:ext uri="{FF2B5EF4-FFF2-40B4-BE49-F238E27FC236}">
                <a16:creationId xmlns:a16="http://schemas.microsoft.com/office/drawing/2014/main" id="{473A6CC6-898C-8C91-BD8E-85FDE5D78202}"/>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33" name="Control 6" hidden="1">
            <a:extLst>
              <a:ext uri="{63B3BB69-23CF-44E3-9099-C40C66FF867C}">
                <a14:compatExt xmlns:a14="http://schemas.microsoft.com/office/drawing/2010/main" spid="_x0000_s1030"/>
              </a:ext>
              <a:ext uri="{FF2B5EF4-FFF2-40B4-BE49-F238E27FC236}">
                <a16:creationId xmlns:a16="http://schemas.microsoft.com/office/drawing/2014/main" id="{9E02CD11-91E5-8928-6AF3-CAB788B07CFD}"/>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34" name="Control 7" hidden="1">
            <a:extLst>
              <a:ext uri="{63B3BB69-23CF-44E3-9099-C40C66FF867C}">
                <a14:compatExt xmlns:a14="http://schemas.microsoft.com/office/drawing/2010/main" spid="_x0000_s1031"/>
              </a:ext>
              <a:ext uri="{FF2B5EF4-FFF2-40B4-BE49-F238E27FC236}">
                <a16:creationId xmlns:a16="http://schemas.microsoft.com/office/drawing/2014/main" id="{2C42C62B-736A-C488-D861-B03FC5C13213}"/>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5" name="Control 8" hidden="1">
            <a:extLst>
              <a:ext uri="{63B3BB69-23CF-44E3-9099-C40C66FF867C}">
                <a14:compatExt xmlns:a14="http://schemas.microsoft.com/office/drawing/2010/main" spid="_x0000_s1032"/>
              </a:ext>
              <a:ext uri="{FF2B5EF4-FFF2-40B4-BE49-F238E27FC236}">
                <a16:creationId xmlns:a16="http://schemas.microsoft.com/office/drawing/2014/main" id="{90A6B911-05D0-CB27-0189-C8954023420B}"/>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6" name="Control 9" hidden="1">
            <a:extLst>
              <a:ext uri="{63B3BB69-23CF-44E3-9099-C40C66FF867C}">
                <a14:compatExt xmlns:a14="http://schemas.microsoft.com/office/drawing/2010/main" spid="_x0000_s1033"/>
              </a:ext>
              <a:ext uri="{FF2B5EF4-FFF2-40B4-BE49-F238E27FC236}">
                <a16:creationId xmlns:a16="http://schemas.microsoft.com/office/drawing/2014/main" id="{A8B2BE8A-C3FF-9608-9DB5-B5D196BFF550}"/>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7" name="Control 10" hidden="1">
            <a:extLst>
              <a:ext uri="{63B3BB69-23CF-44E3-9099-C40C66FF867C}">
                <a14:compatExt xmlns:a14="http://schemas.microsoft.com/office/drawing/2010/main" spid="_x0000_s1034"/>
              </a:ext>
              <a:ext uri="{FF2B5EF4-FFF2-40B4-BE49-F238E27FC236}">
                <a16:creationId xmlns:a16="http://schemas.microsoft.com/office/drawing/2014/main" id="{11B76773-9844-ABBF-8277-3A4C9C74920C}"/>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8" name="Control 11" hidden="1">
            <a:extLst>
              <a:ext uri="{63B3BB69-23CF-44E3-9099-C40C66FF867C}">
                <a14:compatExt xmlns:a14="http://schemas.microsoft.com/office/drawing/2010/main" spid="_x0000_s1035"/>
              </a:ext>
              <a:ext uri="{FF2B5EF4-FFF2-40B4-BE49-F238E27FC236}">
                <a16:creationId xmlns:a16="http://schemas.microsoft.com/office/drawing/2014/main" id="{04EA8114-D584-917D-D73A-B7C54254FF2C}"/>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39" name="Control 12" hidden="1">
            <a:extLst>
              <a:ext uri="{63B3BB69-23CF-44E3-9099-C40C66FF867C}">
                <a14:compatExt xmlns:a14="http://schemas.microsoft.com/office/drawing/2010/main" spid="_x0000_s1036"/>
              </a:ext>
              <a:ext uri="{FF2B5EF4-FFF2-40B4-BE49-F238E27FC236}">
                <a16:creationId xmlns:a16="http://schemas.microsoft.com/office/drawing/2014/main" id="{52AD2E00-364A-2BE6-16C7-EBAC46BCD16F}"/>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40" name="Control 13" hidden="1">
            <a:extLst>
              <a:ext uri="{63B3BB69-23CF-44E3-9099-C40C66FF867C}">
                <a14:compatExt xmlns:a14="http://schemas.microsoft.com/office/drawing/2010/main" spid="_x0000_s1037"/>
              </a:ext>
              <a:ext uri="{FF2B5EF4-FFF2-40B4-BE49-F238E27FC236}">
                <a16:creationId xmlns:a16="http://schemas.microsoft.com/office/drawing/2014/main" id="{04DFA2B2-E346-B414-917F-A653DB1A0CE2}"/>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1" name="Control 14" hidden="1">
            <a:extLst>
              <a:ext uri="{63B3BB69-23CF-44E3-9099-C40C66FF867C}">
                <a14:compatExt xmlns:a14="http://schemas.microsoft.com/office/drawing/2010/main" spid="_x0000_s1038"/>
              </a:ext>
              <a:ext uri="{FF2B5EF4-FFF2-40B4-BE49-F238E27FC236}">
                <a16:creationId xmlns:a16="http://schemas.microsoft.com/office/drawing/2014/main" id="{D7B33162-7F5C-79D0-494B-76866353257B}"/>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2" name="Control 15" hidden="1">
            <a:extLst>
              <a:ext uri="{63B3BB69-23CF-44E3-9099-C40C66FF867C}">
                <a14:compatExt xmlns:a14="http://schemas.microsoft.com/office/drawing/2010/main" spid="_x0000_s1039"/>
              </a:ext>
              <a:ext uri="{FF2B5EF4-FFF2-40B4-BE49-F238E27FC236}">
                <a16:creationId xmlns:a16="http://schemas.microsoft.com/office/drawing/2014/main" id="{28022FA9-83FC-0AC6-B11B-3B6F67FCF9F4}"/>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43" name="Control 16" hidden="1">
            <a:extLst>
              <a:ext uri="{63B3BB69-23CF-44E3-9099-C40C66FF867C}">
                <a14:compatExt xmlns:a14="http://schemas.microsoft.com/office/drawing/2010/main" spid="_x0000_s1040"/>
              </a:ext>
              <a:ext uri="{FF2B5EF4-FFF2-40B4-BE49-F238E27FC236}">
                <a16:creationId xmlns:a16="http://schemas.microsoft.com/office/drawing/2014/main" id="{5C13086B-0DF9-DD8D-7D86-C1249F933CCC}"/>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44" name="Control 17" hidden="1">
            <a:extLst>
              <a:ext uri="{63B3BB69-23CF-44E3-9099-C40C66FF867C}">
                <a14:compatExt xmlns:a14="http://schemas.microsoft.com/office/drawing/2010/main" spid="_x0000_s1041"/>
              </a:ext>
              <a:ext uri="{FF2B5EF4-FFF2-40B4-BE49-F238E27FC236}">
                <a16:creationId xmlns:a16="http://schemas.microsoft.com/office/drawing/2014/main" id="{E24D39F3-AB42-51F4-0040-481B9A702E50}"/>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45" name="Control 18" hidden="1">
            <a:extLst>
              <a:ext uri="{63B3BB69-23CF-44E3-9099-C40C66FF867C}">
                <a14:compatExt xmlns:a14="http://schemas.microsoft.com/office/drawing/2010/main" spid="_x0000_s1042"/>
              </a:ext>
              <a:ext uri="{FF2B5EF4-FFF2-40B4-BE49-F238E27FC236}">
                <a16:creationId xmlns:a16="http://schemas.microsoft.com/office/drawing/2014/main" id="{EC6E9E0F-F140-7D6E-389B-B8005D719F10}"/>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6" name="Control 19" hidden="1">
            <a:extLst>
              <a:ext uri="{63B3BB69-23CF-44E3-9099-C40C66FF867C}">
                <a14:compatExt xmlns:a14="http://schemas.microsoft.com/office/drawing/2010/main" spid="_x0000_s1043"/>
              </a:ext>
              <a:ext uri="{FF2B5EF4-FFF2-40B4-BE49-F238E27FC236}">
                <a16:creationId xmlns:a16="http://schemas.microsoft.com/office/drawing/2014/main" id="{96772791-2B5C-02B1-2DD2-5A4F8C591455}"/>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7" name="Control 20" hidden="1">
            <a:extLst>
              <a:ext uri="{63B3BB69-23CF-44E3-9099-C40C66FF867C}">
                <a14:compatExt xmlns:a14="http://schemas.microsoft.com/office/drawing/2010/main" spid="_x0000_s1044"/>
              </a:ext>
              <a:ext uri="{FF2B5EF4-FFF2-40B4-BE49-F238E27FC236}">
                <a16:creationId xmlns:a16="http://schemas.microsoft.com/office/drawing/2014/main" id="{559F311A-BBB4-359A-A5B2-0270DCEE5A12}"/>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8" name="Control 21" hidden="1">
            <a:extLst>
              <a:ext uri="{63B3BB69-23CF-44E3-9099-C40C66FF867C}">
                <a14:compatExt xmlns:a14="http://schemas.microsoft.com/office/drawing/2010/main" spid="_x0000_s1045"/>
              </a:ext>
              <a:ext uri="{FF2B5EF4-FFF2-40B4-BE49-F238E27FC236}">
                <a16:creationId xmlns:a16="http://schemas.microsoft.com/office/drawing/2014/main" id="{0E5125B0-8A29-71DF-C110-B43720D1D9B1}"/>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9" name="Control 1" hidden="1">
            <a:extLst>
              <a:ext uri="{63B3BB69-23CF-44E3-9099-C40C66FF867C}">
                <a14:compatExt xmlns:a14="http://schemas.microsoft.com/office/drawing/2010/main" spid="_x0000_s2049"/>
              </a:ext>
              <a:ext uri="{FF2B5EF4-FFF2-40B4-BE49-F238E27FC236}">
                <a16:creationId xmlns:a16="http://schemas.microsoft.com/office/drawing/2014/main" id="{A0C40958-9BE3-28E0-8F59-9F7053AE0212}"/>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50" name="Control 2" hidden="1">
            <a:extLst>
              <a:ext uri="{63B3BB69-23CF-44E3-9099-C40C66FF867C}">
                <a14:compatExt xmlns:a14="http://schemas.microsoft.com/office/drawing/2010/main" spid="_x0000_s2050"/>
              </a:ext>
              <a:ext uri="{FF2B5EF4-FFF2-40B4-BE49-F238E27FC236}">
                <a16:creationId xmlns:a16="http://schemas.microsoft.com/office/drawing/2014/main" id="{DF81C014-BD49-FD39-FCFC-65A8DDBB3301}"/>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1" name="Control 3" hidden="1">
            <a:extLst>
              <a:ext uri="{63B3BB69-23CF-44E3-9099-C40C66FF867C}">
                <a14:compatExt xmlns:a14="http://schemas.microsoft.com/office/drawing/2010/main" spid="_x0000_s2051"/>
              </a:ext>
              <a:ext uri="{FF2B5EF4-FFF2-40B4-BE49-F238E27FC236}">
                <a16:creationId xmlns:a16="http://schemas.microsoft.com/office/drawing/2014/main" id="{D3140384-960B-54EB-EB40-214C7903E903}"/>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2" name="Control 4" hidden="1">
            <a:extLst>
              <a:ext uri="{63B3BB69-23CF-44E3-9099-C40C66FF867C}">
                <a14:compatExt xmlns:a14="http://schemas.microsoft.com/office/drawing/2010/main" spid="_x0000_s2052"/>
              </a:ext>
              <a:ext uri="{FF2B5EF4-FFF2-40B4-BE49-F238E27FC236}">
                <a16:creationId xmlns:a16="http://schemas.microsoft.com/office/drawing/2014/main" id="{2B73266C-FA2F-5D20-2D35-6E13BB16048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3" name="Control 5" hidden="1">
            <a:extLst>
              <a:ext uri="{63B3BB69-23CF-44E3-9099-C40C66FF867C}">
                <a14:compatExt xmlns:a14="http://schemas.microsoft.com/office/drawing/2010/main" spid="_x0000_s2053"/>
              </a:ext>
              <a:ext uri="{FF2B5EF4-FFF2-40B4-BE49-F238E27FC236}">
                <a16:creationId xmlns:a16="http://schemas.microsoft.com/office/drawing/2014/main" id="{CEE9665F-5CF8-B3E5-0516-11A6C5A97F84}"/>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54" name="Control 6" hidden="1">
            <a:extLst>
              <a:ext uri="{63B3BB69-23CF-44E3-9099-C40C66FF867C}">
                <a14:compatExt xmlns:a14="http://schemas.microsoft.com/office/drawing/2010/main" spid="_x0000_s2054"/>
              </a:ext>
              <a:ext uri="{FF2B5EF4-FFF2-40B4-BE49-F238E27FC236}">
                <a16:creationId xmlns:a16="http://schemas.microsoft.com/office/drawing/2014/main" id="{C3F5764F-313F-2463-0161-9E7A706368EA}"/>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55" name="Control 7" hidden="1">
            <a:extLst>
              <a:ext uri="{63B3BB69-23CF-44E3-9099-C40C66FF867C}">
                <a14:compatExt xmlns:a14="http://schemas.microsoft.com/office/drawing/2010/main" spid="_x0000_s2055"/>
              </a:ext>
              <a:ext uri="{FF2B5EF4-FFF2-40B4-BE49-F238E27FC236}">
                <a16:creationId xmlns:a16="http://schemas.microsoft.com/office/drawing/2014/main" id="{60BE8283-3AD8-6D27-5CEA-99BE332C3EFB}"/>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6" name="Control 8" hidden="1">
            <a:extLst>
              <a:ext uri="{63B3BB69-23CF-44E3-9099-C40C66FF867C}">
                <a14:compatExt xmlns:a14="http://schemas.microsoft.com/office/drawing/2010/main" spid="_x0000_s2056"/>
              </a:ext>
              <a:ext uri="{FF2B5EF4-FFF2-40B4-BE49-F238E27FC236}">
                <a16:creationId xmlns:a16="http://schemas.microsoft.com/office/drawing/2014/main" id="{2E911D30-9143-1EE1-1C7C-1A87BD94664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7" name="Control 9" hidden="1">
            <a:extLst>
              <a:ext uri="{63B3BB69-23CF-44E3-9099-C40C66FF867C}">
                <a14:compatExt xmlns:a14="http://schemas.microsoft.com/office/drawing/2010/main" spid="_x0000_s2057"/>
              </a:ext>
              <a:ext uri="{FF2B5EF4-FFF2-40B4-BE49-F238E27FC236}">
                <a16:creationId xmlns:a16="http://schemas.microsoft.com/office/drawing/2014/main" id="{FFABC48E-44E9-F320-AB23-FAF940565452}"/>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8" name="Control 10" hidden="1">
            <a:extLst>
              <a:ext uri="{63B3BB69-23CF-44E3-9099-C40C66FF867C}">
                <a14:compatExt xmlns:a14="http://schemas.microsoft.com/office/drawing/2010/main" spid="_x0000_s2058"/>
              </a:ext>
              <a:ext uri="{FF2B5EF4-FFF2-40B4-BE49-F238E27FC236}">
                <a16:creationId xmlns:a16="http://schemas.microsoft.com/office/drawing/2014/main" id="{9FDDEF3D-3C1E-2F86-3E55-DB7D34264EBF}"/>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9" name="Control 11" hidden="1">
            <a:extLst>
              <a:ext uri="{63B3BB69-23CF-44E3-9099-C40C66FF867C}">
                <a14:compatExt xmlns:a14="http://schemas.microsoft.com/office/drawing/2010/main" spid="_x0000_s2059"/>
              </a:ext>
              <a:ext uri="{FF2B5EF4-FFF2-40B4-BE49-F238E27FC236}">
                <a16:creationId xmlns:a16="http://schemas.microsoft.com/office/drawing/2014/main" id="{44F9E5AF-FDA0-C1E2-EB81-6D1F092C1C53}"/>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0" name="Control 12" hidden="1">
            <a:extLst>
              <a:ext uri="{63B3BB69-23CF-44E3-9099-C40C66FF867C}">
                <a14:compatExt xmlns:a14="http://schemas.microsoft.com/office/drawing/2010/main" spid="_x0000_s2060"/>
              </a:ext>
              <a:ext uri="{FF2B5EF4-FFF2-40B4-BE49-F238E27FC236}">
                <a16:creationId xmlns:a16="http://schemas.microsoft.com/office/drawing/2014/main" id="{1DCBDC62-2DD2-2DC7-FD29-09DAC411E10A}"/>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61" name="Control 13" hidden="1">
            <a:extLst>
              <a:ext uri="{63B3BB69-23CF-44E3-9099-C40C66FF867C}">
                <a14:compatExt xmlns:a14="http://schemas.microsoft.com/office/drawing/2010/main" spid="_x0000_s2061"/>
              </a:ext>
              <a:ext uri="{FF2B5EF4-FFF2-40B4-BE49-F238E27FC236}">
                <a16:creationId xmlns:a16="http://schemas.microsoft.com/office/drawing/2014/main" id="{FEB07284-451A-87BB-531C-4781020D9C8A}"/>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2" name="Control 14" hidden="1">
            <a:extLst>
              <a:ext uri="{63B3BB69-23CF-44E3-9099-C40C66FF867C}">
                <a14:compatExt xmlns:a14="http://schemas.microsoft.com/office/drawing/2010/main" spid="_x0000_s2062"/>
              </a:ext>
              <a:ext uri="{FF2B5EF4-FFF2-40B4-BE49-F238E27FC236}">
                <a16:creationId xmlns:a16="http://schemas.microsoft.com/office/drawing/2014/main" id="{146F4A63-19A0-5C09-82AD-02BB63EA5BBC}"/>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3" name="Control 15" hidden="1">
            <a:extLst>
              <a:ext uri="{63B3BB69-23CF-44E3-9099-C40C66FF867C}">
                <a14:compatExt xmlns:a14="http://schemas.microsoft.com/office/drawing/2010/main" spid="_x0000_s2063"/>
              </a:ext>
              <a:ext uri="{FF2B5EF4-FFF2-40B4-BE49-F238E27FC236}">
                <a16:creationId xmlns:a16="http://schemas.microsoft.com/office/drawing/2014/main" id="{D9B329BE-DD55-CBBD-4C2E-CDC43F31DEC7}"/>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4" name="Control 16" hidden="1">
            <a:extLst>
              <a:ext uri="{63B3BB69-23CF-44E3-9099-C40C66FF867C}">
                <a14:compatExt xmlns:a14="http://schemas.microsoft.com/office/drawing/2010/main" spid="_x0000_s2064"/>
              </a:ext>
              <a:ext uri="{FF2B5EF4-FFF2-40B4-BE49-F238E27FC236}">
                <a16:creationId xmlns:a16="http://schemas.microsoft.com/office/drawing/2014/main" id="{2CE04EAE-5938-7521-B3E2-8FE8FB5BDC18}"/>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65" name="Control 17" hidden="1">
            <a:extLst>
              <a:ext uri="{63B3BB69-23CF-44E3-9099-C40C66FF867C}">
                <a14:compatExt xmlns:a14="http://schemas.microsoft.com/office/drawing/2010/main" spid="_x0000_s2065"/>
              </a:ext>
              <a:ext uri="{FF2B5EF4-FFF2-40B4-BE49-F238E27FC236}">
                <a16:creationId xmlns:a16="http://schemas.microsoft.com/office/drawing/2014/main" id="{06D70EBA-E8E3-E367-7D20-492F0684AA1E}"/>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66" name="Control 18" hidden="1">
            <a:extLst>
              <a:ext uri="{63B3BB69-23CF-44E3-9099-C40C66FF867C}">
                <a14:compatExt xmlns:a14="http://schemas.microsoft.com/office/drawing/2010/main" spid="_x0000_s2066"/>
              </a:ext>
              <a:ext uri="{FF2B5EF4-FFF2-40B4-BE49-F238E27FC236}">
                <a16:creationId xmlns:a16="http://schemas.microsoft.com/office/drawing/2014/main" id="{CF8906F2-CE44-0638-4C30-D02F0F591E1E}"/>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7" name="Control 19" hidden="1">
            <a:extLst>
              <a:ext uri="{63B3BB69-23CF-44E3-9099-C40C66FF867C}">
                <a14:compatExt xmlns:a14="http://schemas.microsoft.com/office/drawing/2010/main" spid="_x0000_s2067"/>
              </a:ext>
              <a:ext uri="{FF2B5EF4-FFF2-40B4-BE49-F238E27FC236}">
                <a16:creationId xmlns:a16="http://schemas.microsoft.com/office/drawing/2014/main" id="{C3D82F78-0358-998A-D609-37E7DD37E44F}"/>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8" name="Control 20" hidden="1">
            <a:extLst>
              <a:ext uri="{63B3BB69-23CF-44E3-9099-C40C66FF867C}">
                <a14:compatExt xmlns:a14="http://schemas.microsoft.com/office/drawing/2010/main" spid="_x0000_s2068"/>
              </a:ext>
              <a:ext uri="{FF2B5EF4-FFF2-40B4-BE49-F238E27FC236}">
                <a16:creationId xmlns:a16="http://schemas.microsoft.com/office/drawing/2014/main" id="{416CDC5A-6A76-C8D9-42D0-3C4E322DF8E5}"/>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9" name="Control 21" hidden="1">
            <a:extLst>
              <a:ext uri="{63B3BB69-23CF-44E3-9099-C40C66FF867C}">
                <a14:compatExt xmlns:a14="http://schemas.microsoft.com/office/drawing/2010/main" spid="_x0000_s2069"/>
              </a:ext>
              <a:ext uri="{FF2B5EF4-FFF2-40B4-BE49-F238E27FC236}">
                <a16:creationId xmlns:a16="http://schemas.microsoft.com/office/drawing/2014/main" id="{FCD065CA-E68B-E437-0505-C7129A3EB83B}"/>
              </a:ext>
            </a:extLst>
          </p:cNvPr>
          <p:cNvPicPr>
            <a:picLocks noChangeAspect="1"/>
          </p:cNvPicPr>
          <p:nvPr/>
        </p:nvPicPr>
        <p:blipFill>
          <a:blip r:embed="rId3"/>
          <a:stretch>
            <a:fillRect/>
          </a:stretch>
        </p:blipFill>
        <p:spPr>
          <a:xfrm>
            <a:off x="3222500" y="1686102"/>
            <a:ext cx="776205" cy="194051"/>
          </a:xfrm>
          <a:prstGeom prst="rect">
            <a:avLst/>
          </a:prstGeom>
        </p:spPr>
      </p:pic>
      <p:graphicFrame>
        <p:nvGraphicFramePr>
          <p:cNvPr id="4" name="Table 3">
            <a:extLst>
              <a:ext uri="{FF2B5EF4-FFF2-40B4-BE49-F238E27FC236}">
                <a16:creationId xmlns:a16="http://schemas.microsoft.com/office/drawing/2014/main" id="{95EDDBD5-8291-68E3-6058-ECBF37502198}"/>
              </a:ext>
            </a:extLst>
          </p:cNvPr>
          <p:cNvGraphicFramePr>
            <a:graphicFrameLocks noGrp="1"/>
          </p:cNvGraphicFramePr>
          <p:nvPr/>
        </p:nvGraphicFramePr>
        <p:xfrm>
          <a:off x="658760" y="938345"/>
          <a:ext cx="8141110" cy="5590272"/>
        </p:xfrm>
        <a:graphic>
          <a:graphicData uri="http://schemas.openxmlformats.org/drawingml/2006/table">
            <a:tbl>
              <a:tblPr>
                <a:tableStyleId>{5C22544A-7EE6-4342-B048-85BDC9FD1C3A}</a:tableStyleId>
              </a:tblPr>
              <a:tblGrid>
                <a:gridCol w="2414994">
                  <a:extLst>
                    <a:ext uri="{9D8B030D-6E8A-4147-A177-3AD203B41FA5}">
                      <a16:colId xmlns:a16="http://schemas.microsoft.com/office/drawing/2014/main" val="2502114442"/>
                    </a:ext>
                  </a:extLst>
                </a:gridCol>
                <a:gridCol w="4556590">
                  <a:extLst>
                    <a:ext uri="{9D8B030D-6E8A-4147-A177-3AD203B41FA5}">
                      <a16:colId xmlns:a16="http://schemas.microsoft.com/office/drawing/2014/main" val="1587135402"/>
                    </a:ext>
                  </a:extLst>
                </a:gridCol>
                <a:gridCol w="1169526">
                  <a:extLst>
                    <a:ext uri="{9D8B030D-6E8A-4147-A177-3AD203B41FA5}">
                      <a16:colId xmlns:a16="http://schemas.microsoft.com/office/drawing/2014/main" val="1060344335"/>
                    </a:ext>
                  </a:extLst>
                </a:gridCol>
              </a:tblGrid>
              <a:tr h="158093">
                <a:tc>
                  <a:txBody>
                    <a:bodyPr/>
                    <a:lstStyle/>
                    <a:p>
                      <a:pPr algn="l" fontAlgn="b">
                        <a:buNone/>
                      </a:pPr>
                      <a:r>
                        <a:rPr lang="en-US" sz="800" b="1" i="0" u="none" strike="noStrike" dirty="0">
                          <a:solidFill>
                            <a:srgbClr val="0070C0"/>
                          </a:solidFill>
                          <a:effectLst/>
                          <a:latin typeface="Aptos Narrow" panose="020B0004020202020204" pitchFamily="34" charset="0"/>
                        </a:rPr>
                        <a:t>INVESTIGATOR</a:t>
                      </a:r>
                    </a:p>
                  </a:txBody>
                  <a:tcPr marL="4850" marR="4850" marT="4850" marB="0" anchor="b">
                    <a:solidFill>
                      <a:srgbClr val="FDF4DB"/>
                    </a:solidFill>
                  </a:tcPr>
                </a:tc>
                <a:tc>
                  <a:txBody>
                    <a:bodyPr/>
                    <a:lstStyle/>
                    <a:p>
                      <a:pPr algn="l" fontAlgn="b">
                        <a:buNone/>
                      </a:pPr>
                      <a:r>
                        <a:rPr lang="en-US" sz="800" b="1" i="0" u="none" strike="noStrike" dirty="0">
                          <a:solidFill>
                            <a:srgbClr val="0070C0"/>
                          </a:solidFill>
                          <a:effectLst/>
                          <a:latin typeface="Aptos Narrow" panose="020B0004020202020204" pitchFamily="34" charset="0"/>
                        </a:rPr>
                        <a:t>AGENCY</a:t>
                      </a:r>
                    </a:p>
                  </a:txBody>
                  <a:tcPr marL="4850" marR="4850" marT="4850" marB="0" anchor="b">
                    <a:solidFill>
                      <a:srgbClr val="FDF4DB"/>
                    </a:solidFill>
                  </a:tcPr>
                </a:tc>
                <a:tc>
                  <a:txBody>
                    <a:bodyPr/>
                    <a:lstStyle/>
                    <a:p>
                      <a:pPr algn="l" fontAlgn="b">
                        <a:buNone/>
                      </a:pPr>
                      <a:r>
                        <a:rPr lang="en-US" sz="800" b="1" u="none" strike="noStrike" dirty="0">
                          <a:solidFill>
                            <a:srgbClr val="0070C0"/>
                          </a:solidFill>
                          <a:effectLst/>
                        </a:rPr>
                        <a:t>TOTAL FUNDING</a:t>
                      </a:r>
                      <a:endParaRPr lang="en-US" sz="800" b="1" i="0" u="none" strike="noStrike" dirty="0">
                        <a:solidFill>
                          <a:srgbClr val="0070C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354849720"/>
                  </a:ext>
                </a:extLst>
              </a:tr>
              <a:tr h="158093">
                <a:tc>
                  <a:txBody>
                    <a:bodyPr/>
                    <a:lstStyle/>
                    <a:p>
                      <a:pPr algn="l" fontAlgn="b">
                        <a:buNone/>
                      </a:pPr>
                      <a:r>
                        <a:rPr lang="en-US" sz="800" u="none" strike="noStrike" dirty="0">
                          <a:effectLst/>
                        </a:rPr>
                        <a:t>Amanda Fakira</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Institutes of Health (NIH) R01</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$2,322,527.00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235215897"/>
                  </a:ext>
                </a:extLst>
              </a:tr>
              <a:tr h="158093">
                <a:tc>
                  <a:txBody>
                    <a:bodyPr/>
                    <a:lstStyle/>
                    <a:p>
                      <a:pPr algn="l" fontAlgn="b">
                        <a:buNone/>
                      </a:pPr>
                      <a:r>
                        <a:rPr lang="en-US" sz="800" u="none" strike="noStrike" dirty="0">
                          <a:effectLst/>
                        </a:rPr>
                        <a:t>Amanda Fakira</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Alexandrine and Alexander L. Sinsheimer Foundation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$300,000.00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46783497"/>
                  </a:ext>
                </a:extLst>
              </a:tr>
              <a:tr h="158093">
                <a:tc>
                  <a:txBody>
                    <a:bodyPr/>
                    <a:lstStyle/>
                    <a:p>
                      <a:pPr algn="l" fontAlgn="b">
                        <a:buNone/>
                      </a:pPr>
                      <a:r>
                        <a:rPr lang="en-US" sz="800" u="none" strike="noStrike" dirty="0">
                          <a:effectLst/>
                        </a:rPr>
                        <a:t>Annette Reboli</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Health Resources and Services Administration (HRSA)</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$500,000.00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309982088"/>
                  </a:ext>
                </a:extLst>
              </a:tr>
              <a:tr h="158093">
                <a:tc>
                  <a:txBody>
                    <a:bodyPr/>
                    <a:lstStyle/>
                    <a:p>
                      <a:pPr algn="l" fontAlgn="b">
                        <a:buNone/>
                      </a:pPr>
                      <a:r>
                        <a:rPr lang="en-US" sz="800" u="none" strike="noStrike">
                          <a:effectLst/>
                        </a:rPr>
                        <a:t>Annette Reboli</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Health Resources and Services Administration (HRSA)</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$1,992,155.00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74719759"/>
                  </a:ext>
                </a:extLst>
              </a:tr>
              <a:tr h="158093">
                <a:tc>
                  <a:txBody>
                    <a:bodyPr/>
                    <a:lstStyle/>
                    <a:p>
                      <a:pPr algn="l" fontAlgn="b">
                        <a:buNone/>
                      </a:pPr>
                      <a:r>
                        <a:rPr lang="en-US" sz="800" u="none" strike="noStrike" dirty="0">
                          <a:effectLst/>
                        </a:rPr>
                        <a:t>Annette Reboli</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Health Resources and Services Administration (HRSA)</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$2,600,000.00</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738675115"/>
                  </a:ext>
                </a:extLst>
              </a:tr>
              <a:tr h="158093">
                <a:tc>
                  <a:txBody>
                    <a:bodyPr/>
                    <a:lstStyle/>
                    <a:p>
                      <a:pPr algn="l" fontAlgn="b">
                        <a:buNone/>
                      </a:pPr>
                      <a:r>
                        <a:rPr lang="en-US" sz="800" u="none" strike="noStrike" dirty="0">
                          <a:effectLst/>
                        </a:rPr>
                        <a:t>Ben Sorum</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Institutes of Health (NIH) R00</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$724,590.00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3963475082"/>
                  </a:ext>
                </a:extLst>
              </a:tr>
              <a:tr h="158093">
                <a:tc>
                  <a:txBody>
                    <a:bodyPr/>
                    <a:lstStyle/>
                    <a:p>
                      <a:pPr algn="l" fontAlgn="b">
                        <a:buNone/>
                      </a:pPr>
                      <a:r>
                        <a:rPr lang="en-US" sz="800" u="none" strike="noStrike">
                          <a:effectLst/>
                        </a:rPr>
                        <a:t>Brandi Sweet</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New Jersey Commission on Cancer Research</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$100,000.00</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207186379"/>
                  </a:ext>
                </a:extLst>
              </a:tr>
              <a:tr h="158093">
                <a:tc>
                  <a:txBody>
                    <a:bodyPr/>
                    <a:lstStyle/>
                    <a:p>
                      <a:pPr algn="l" fontAlgn="b">
                        <a:buNone/>
                      </a:pPr>
                      <a:r>
                        <a:rPr lang="en-US" sz="800" u="none" strike="noStrike" dirty="0">
                          <a:effectLst/>
                        </a:rPr>
                        <a:t>Diana Martinez</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National Institutes of Health (NIH) LRP</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$100,000.00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4197174433"/>
                  </a:ext>
                </a:extLst>
              </a:tr>
              <a:tr h="158093">
                <a:tc>
                  <a:txBody>
                    <a:bodyPr/>
                    <a:lstStyle/>
                    <a:p>
                      <a:pPr algn="l" fontAlgn="b">
                        <a:buNone/>
                      </a:pPr>
                      <a:r>
                        <a:rPr lang="en-US" sz="800" u="none" strike="noStrike" dirty="0">
                          <a:effectLst/>
                        </a:rPr>
                        <a:t>Diana Martinez</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Institutes of Health (NIH) R16</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$681,480.00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85174561"/>
                  </a:ext>
                </a:extLst>
              </a:tr>
              <a:tr h="158093">
                <a:tc>
                  <a:txBody>
                    <a:bodyPr/>
                    <a:lstStyle/>
                    <a:p>
                      <a:pPr algn="l" fontAlgn="b">
                        <a:buNone/>
                      </a:pPr>
                      <a:r>
                        <a:rPr lang="en-US" sz="800" u="none" strike="noStrike" dirty="0">
                          <a:effectLst/>
                        </a:rPr>
                        <a:t>Diana Martinez</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American Heart Association (AHA) CDA</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$230,091.00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3281543152"/>
                  </a:ext>
                </a:extLst>
              </a:tr>
              <a:tr h="158093">
                <a:tc>
                  <a:txBody>
                    <a:bodyPr/>
                    <a:lstStyle/>
                    <a:p>
                      <a:pPr algn="l" fontAlgn="b">
                        <a:buNone/>
                      </a:pPr>
                      <a:r>
                        <a:rPr lang="en-US" sz="800" u="none" strike="noStrike" dirty="0">
                          <a:effectLst/>
                        </a:rPr>
                        <a:t>Diana Martinez (MPI)</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Institues of Health (NIH) R21</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$423,708.00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3340433170"/>
                  </a:ext>
                </a:extLst>
              </a:tr>
              <a:tr h="158093">
                <a:tc>
                  <a:txBody>
                    <a:bodyPr/>
                    <a:lstStyle/>
                    <a:p>
                      <a:pPr algn="l" fontAlgn="b">
                        <a:buNone/>
                      </a:pPr>
                      <a:r>
                        <a:rPr lang="en-US" sz="800" u="none" strike="noStrike">
                          <a:effectLst/>
                        </a:rPr>
                        <a:t>Emily Hansen</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New Jersey Commission on Cancer Research</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$100,000.00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4252353955"/>
                  </a:ext>
                </a:extLst>
              </a:tr>
              <a:tr h="158093">
                <a:tc>
                  <a:txBody>
                    <a:bodyPr/>
                    <a:lstStyle/>
                    <a:p>
                      <a:pPr algn="l" fontAlgn="b">
                        <a:buNone/>
                      </a:pPr>
                      <a:r>
                        <a:rPr lang="en-US" sz="800" u="none" strike="noStrike">
                          <a:effectLst/>
                        </a:rPr>
                        <a:t>James Holaska</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Institutes of Health (NIH) R15</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$475,680.00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215813283"/>
                  </a:ext>
                </a:extLst>
              </a:tr>
              <a:tr h="158093">
                <a:tc>
                  <a:txBody>
                    <a:bodyPr/>
                    <a:lstStyle/>
                    <a:p>
                      <a:pPr algn="l" fontAlgn="b">
                        <a:buNone/>
                      </a:pPr>
                      <a:r>
                        <a:rPr lang="en-US" sz="800" u="none" strike="noStrike" dirty="0">
                          <a:effectLst/>
                        </a:rPr>
                        <a:t>Jocelyn Mitchell-Williams</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The New Jersey Office of the Secretary of Higher Education (OSHE)</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$49,524.00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3384555935"/>
                  </a:ext>
                </a:extLst>
              </a:tr>
              <a:tr h="158093">
                <a:tc>
                  <a:txBody>
                    <a:bodyPr/>
                    <a:lstStyle/>
                    <a:p>
                      <a:pPr algn="l" fontAlgn="b">
                        <a:buNone/>
                      </a:pPr>
                      <a:r>
                        <a:rPr lang="en-US" sz="800" u="none" strike="noStrike">
                          <a:effectLst/>
                        </a:rPr>
                        <a:t>Kaitlan Baston</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NJ Department of Human Services</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$2,781,247.34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218523911"/>
                  </a:ext>
                </a:extLst>
              </a:tr>
              <a:tr h="158093">
                <a:tc>
                  <a:txBody>
                    <a:bodyPr/>
                    <a:lstStyle/>
                    <a:p>
                      <a:pPr algn="l" fontAlgn="b">
                        <a:buNone/>
                      </a:pPr>
                      <a:r>
                        <a:rPr lang="en-US" sz="800" u="none" strike="noStrike">
                          <a:effectLst/>
                        </a:rPr>
                        <a:t>Kevin Currie</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Institutes of Health (NIH) R15</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$483,000.00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806344269"/>
                  </a:ext>
                </a:extLst>
              </a:tr>
              <a:tr h="158093">
                <a:tc>
                  <a:txBody>
                    <a:bodyPr/>
                    <a:lstStyle/>
                    <a:p>
                      <a:pPr algn="l" fontAlgn="b">
                        <a:buNone/>
                      </a:pPr>
                      <a:r>
                        <a:rPr lang="en-US" sz="800" u="none" strike="noStrike" dirty="0">
                          <a:effectLst/>
                        </a:rPr>
                        <a:t>Khalid Hanafy</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National Institute of Health (NIH) R01</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$1,808,940.00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068806289"/>
                  </a:ext>
                </a:extLst>
              </a:tr>
              <a:tr h="158093">
                <a:tc>
                  <a:txBody>
                    <a:bodyPr/>
                    <a:lstStyle/>
                    <a:p>
                      <a:pPr algn="l" fontAlgn="b">
                        <a:buNone/>
                      </a:pPr>
                      <a:r>
                        <a:rPr lang="en-US" sz="800" u="none" strike="noStrike">
                          <a:effectLst/>
                        </a:rPr>
                        <a:t>Kleiton SIlva</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Insitutes of Health (NIH) R15</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$530,469.00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897913582"/>
                  </a:ext>
                </a:extLst>
              </a:tr>
              <a:tr h="158093">
                <a:tc>
                  <a:txBody>
                    <a:bodyPr/>
                    <a:lstStyle/>
                    <a:p>
                      <a:pPr algn="l" fontAlgn="b">
                        <a:buNone/>
                      </a:pPr>
                      <a:r>
                        <a:rPr lang="en-US" sz="800" u="none" strike="noStrike" dirty="0">
                          <a:effectLst/>
                        </a:rPr>
                        <a:t>Kleiton Silva</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Insitutes of Health (NIH) R16</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$683,600.00</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796826288"/>
                  </a:ext>
                </a:extLst>
              </a:tr>
              <a:tr h="158093">
                <a:tc>
                  <a:txBody>
                    <a:bodyPr/>
                    <a:lstStyle/>
                    <a:p>
                      <a:pPr algn="l" fontAlgn="b">
                        <a:buNone/>
                      </a:pPr>
                      <a:r>
                        <a:rPr lang="en-US" sz="800" u="none" strike="noStrike">
                          <a:effectLst/>
                        </a:rPr>
                        <a:t>Manoj Pandey</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New Jersey Health Foundation, Inc. (NJHF)</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$49,949.00</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3041942978"/>
                  </a:ext>
                </a:extLst>
              </a:tr>
              <a:tr h="158093">
                <a:tc>
                  <a:txBody>
                    <a:bodyPr/>
                    <a:lstStyle/>
                    <a:p>
                      <a:pPr algn="l" fontAlgn="b">
                        <a:buNone/>
                      </a:pPr>
                      <a:r>
                        <a:rPr lang="en-US" sz="800" u="none" strike="noStrike" dirty="0">
                          <a:effectLst/>
                        </a:rPr>
                        <a:t>Manoj Pandey</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New Jersey Health Foundation, Inc. (NJHF)</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$50,000.00</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932145839"/>
                  </a:ext>
                </a:extLst>
              </a:tr>
              <a:tr h="158093">
                <a:tc>
                  <a:txBody>
                    <a:bodyPr/>
                    <a:lstStyle/>
                    <a:p>
                      <a:pPr algn="l" fontAlgn="b">
                        <a:buNone/>
                      </a:pPr>
                      <a:r>
                        <a:rPr lang="en-US" sz="800" u="none" strike="noStrike" dirty="0">
                          <a:effectLst/>
                        </a:rPr>
                        <a:t>Manoj Pandey</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National Institutes of Health (NIH) R15</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$499,902.00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166435839"/>
                  </a:ext>
                </a:extLst>
              </a:tr>
              <a:tr h="158093">
                <a:tc>
                  <a:txBody>
                    <a:bodyPr/>
                    <a:lstStyle/>
                    <a:p>
                      <a:pPr algn="l" fontAlgn="b">
                        <a:buNone/>
                      </a:pPr>
                      <a:r>
                        <a:rPr lang="en-US" sz="800" u="none" strike="noStrike">
                          <a:effectLst/>
                        </a:rPr>
                        <a:t>Manoj Pandey</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National Institutes of Health (NIH) R16</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$644,000.00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238102262"/>
                  </a:ext>
                </a:extLst>
              </a:tr>
              <a:tr h="158093">
                <a:tc>
                  <a:txBody>
                    <a:bodyPr/>
                    <a:lstStyle/>
                    <a:p>
                      <a:pPr algn="l" fontAlgn="b">
                        <a:buNone/>
                      </a:pPr>
                      <a:r>
                        <a:rPr lang="en-US" sz="800" u="none" strike="noStrike">
                          <a:effectLst/>
                        </a:rPr>
                        <a:t>Ping Zhang</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New Jersey Health Foundation, Inc. (NJHF)</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$99,544.00 </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195555"/>
                  </a:ext>
                </a:extLst>
              </a:tr>
              <a:tr h="158093">
                <a:tc>
                  <a:txBody>
                    <a:bodyPr/>
                    <a:lstStyle/>
                    <a:p>
                      <a:pPr algn="l" fontAlgn="b">
                        <a:buNone/>
                      </a:pPr>
                      <a:r>
                        <a:rPr lang="en-US" sz="800" u="none" strike="noStrike">
                          <a:effectLst/>
                        </a:rPr>
                        <a:t>Rachel Haroz</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US Substance Abuse and Mental Health Services Administration</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a:effectLst/>
                        </a:rPr>
                        <a:t>$3,506,024.05</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489221114"/>
                  </a:ext>
                </a:extLst>
              </a:tr>
              <a:tr h="158093">
                <a:tc>
                  <a:txBody>
                    <a:bodyPr/>
                    <a:lstStyle/>
                    <a:p>
                      <a:pPr algn="l" fontAlgn="b">
                        <a:buNone/>
                      </a:pPr>
                      <a:r>
                        <a:rPr lang="en-US" sz="800" u="none" strike="noStrike">
                          <a:effectLst/>
                        </a:rPr>
                        <a:t>Sangita Phadtare</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Science Foundation (NSF)</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dirty="0">
                          <a:effectLst/>
                        </a:rPr>
                        <a:t>$50,000.00 </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079070637"/>
                  </a:ext>
                </a:extLst>
              </a:tr>
              <a:tr h="158093">
                <a:tc>
                  <a:txBody>
                    <a:bodyPr/>
                    <a:lstStyle/>
                    <a:p>
                      <a:pPr algn="l" fontAlgn="b">
                        <a:buNone/>
                      </a:pPr>
                      <a:r>
                        <a:rPr lang="en-US" sz="800" u="none" strike="noStrike">
                          <a:effectLst/>
                        </a:rPr>
                        <a:t>Sangita Phadtare</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New Jersey Health Foundation, Inc. (NJHF)</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dirty="0">
                          <a:effectLst/>
                        </a:rPr>
                        <a:t>$98,500.00 </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477725263"/>
                  </a:ext>
                </a:extLst>
              </a:tr>
              <a:tr h="158093">
                <a:tc>
                  <a:txBody>
                    <a:bodyPr/>
                    <a:lstStyle/>
                    <a:p>
                      <a:pPr algn="l" fontAlgn="b">
                        <a:buNone/>
                      </a:pPr>
                      <a:r>
                        <a:rPr lang="en-US" sz="800" u="none" strike="noStrike" dirty="0">
                          <a:effectLst/>
                        </a:rPr>
                        <a:t>Stephen Trzeciak</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Department of Health and Human Services</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dirty="0">
                          <a:effectLst/>
                        </a:rPr>
                        <a:t>$102,062.00 </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831606376"/>
                  </a:ext>
                </a:extLst>
              </a:tr>
              <a:tr h="158093">
                <a:tc>
                  <a:txBody>
                    <a:bodyPr/>
                    <a:lstStyle/>
                    <a:p>
                      <a:pPr algn="l" fontAlgn="b">
                        <a:buNone/>
                      </a:pPr>
                      <a:r>
                        <a:rPr lang="en-US" sz="800" u="none" strike="noStrike">
                          <a:effectLst/>
                        </a:rPr>
                        <a:t>Susy Kohout</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dirty="0">
                          <a:effectLst/>
                        </a:rPr>
                        <a:t>National Science Foundation (NSF)</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dirty="0">
                          <a:effectLst/>
                        </a:rPr>
                        <a:t>$857,383.00 </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2255914476"/>
                  </a:ext>
                </a:extLst>
              </a:tr>
              <a:tr h="158093">
                <a:tc>
                  <a:txBody>
                    <a:bodyPr/>
                    <a:lstStyle/>
                    <a:p>
                      <a:pPr algn="l" fontAlgn="b">
                        <a:buNone/>
                      </a:pPr>
                      <a:r>
                        <a:rPr lang="en-US" sz="800" u="none" strike="noStrike">
                          <a:effectLst/>
                        </a:rPr>
                        <a:t>Thaysa Ghiarone de Araujo Silva</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American Heart Association (AHA) PDF</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dirty="0">
                          <a:effectLst/>
                        </a:rPr>
                        <a:t>$76,772.00 </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1718106701"/>
                  </a:ext>
                </a:extLst>
              </a:tr>
              <a:tr h="158093">
                <a:tc>
                  <a:txBody>
                    <a:bodyPr/>
                    <a:lstStyle/>
                    <a:p>
                      <a:pPr algn="l" fontAlgn="b">
                        <a:buNone/>
                      </a:pPr>
                      <a:r>
                        <a:rPr lang="en-US" sz="800" u="none" strike="noStrike">
                          <a:effectLst/>
                        </a:rPr>
                        <a:t>Tom Keck</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Institutes of Health (NIH) R01</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dirty="0">
                          <a:effectLst/>
                        </a:rPr>
                        <a:t>$1,945,210.00 </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450854272"/>
                  </a:ext>
                </a:extLst>
              </a:tr>
              <a:tr h="158093">
                <a:tc>
                  <a:txBody>
                    <a:bodyPr/>
                    <a:lstStyle/>
                    <a:p>
                      <a:pPr algn="l" fontAlgn="b">
                        <a:buNone/>
                      </a:pPr>
                      <a:r>
                        <a:rPr lang="en-US" sz="800" u="none" strike="noStrike">
                          <a:effectLst/>
                        </a:rPr>
                        <a:t>Valerie Carabetta</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New Jersey Health Foundation, Inc. (NJHF)</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dirty="0">
                          <a:effectLst/>
                        </a:rPr>
                        <a:t>$50,000.00</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580608704"/>
                  </a:ext>
                </a:extLst>
              </a:tr>
              <a:tr h="158093">
                <a:tc>
                  <a:txBody>
                    <a:bodyPr/>
                    <a:lstStyle/>
                    <a:p>
                      <a:pPr algn="l" fontAlgn="b">
                        <a:buNone/>
                      </a:pPr>
                      <a:r>
                        <a:rPr lang="en-US" sz="800" u="none" strike="noStrike">
                          <a:effectLst/>
                        </a:rPr>
                        <a:t>Valerie Carabetta</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l" fontAlgn="b">
                        <a:buNone/>
                      </a:pPr>
                      <a:r>
                        <a:rPr lang="en-US" sz="800" u="none" strike="noStrike">
                          <a:effectLst/>
                        </a:rPr>
                        <a:t>National Institutes of Health (NIH) R35</a:t>
                      </a:r>
                      <a:endParaRPr lang="en-US" sz="800" b="0" i="0" u="none" strike="noStrike">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800" u="none" strike="noStrike" dirty="0">
                          <a:effectLst/>
                        </a:rPr>
                        <a:t>$1,908,656.00 </a:t>
                      </a: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344904496"/>
                  </a:ext>
                </a:extLst>
              </a:tr>
              <a:tr h="215110">
                <a:tc>
                  <a:txBody>
                    <a:bodyPr/>
                    <a:lstStyle/>
                    <a:p>
                      <a:pPr algn="l" fontAlgn="b">
                        <a:buNone/>
                      </a:pPr>
                      <a:endParaRPr lang="en-US" sz="800" b="0" i="0" u="none" strike="noStrike" dirty="0">
                        <a:solidFill>
                          <a:srgbClr val="00000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1100" b="1" u="none" strike="noStrike" dirty="0">
                          <a:solidFill>
                            <a:srgbClr val="0070C0"/>
                          </a:solidFill>
                          <a:effectLst/>
                        </a:rPr>
                        <a:t>TOTAL</a:t>
                      </a:r>
                      <a:endParaRPr lang="en-US" sz="1100" b="1" i="0" u="none" strike="noStrike" dirty="0">
                        <a:solidFill>
                          <a:srgbClr val="0070C0"/>
                        </a:solidFill>
                        <a:effectLst/>
                        <a:latin typeface="Aptos Narrow" panose="020B0004020202020204" pitchFamily="34" charset="0"/>
                      </a:endParaRPr>
                    </a:p>
                  </a:txBody>
                  <a:tcPr marL="4850" marR="4850" marT="4850" marB="0" anchor="b">
                    <a:solidFill>
                      <a:srgbClr val="FDF4DB"/>
                    </a:solidFill>
                  </a:tcPr>
                </a:tc>
                <a:tc>
                  <a:txBody>
                    <a:bodyPr/>
                    <a:lstStyle/>
                    <a:p>
                      <a:pPr algn="r" fontAlgn="b">
                        <a:buNone/>
                      </a:pPr>
                      <a:r>
                        <a:rPr lang="en-US" sz="1100" b="1" u="none" strike="noStrike" dirty="0">
                          <a:solidFill>
                            <a:srgbClr val="0070C0"/>
                          </a:solidFill>
                          <a:effectLst/>
                        </a:rPr>
                        <a:t>$26,825,013 </a:t>
                      </a:r>
                      <a:endParaRPr lang="en-US" sz="1100" b="1" i="0" u="none" strike="noStrike" dirty="0">
                        <a:solidFill>
                          <a:srgbClr val="0070C0"/>
                        </a:solidFill>
                        <a:effectLst/>
                        <a:latin typeface="Aptos Narrow" panose="020B0004020202020204" pitchFamily="34" charset="0"/>
                      </a:endParaRPr>
                    </a:p>
                  </a:txBody>
                  <a:tcPr marL="4850" marR="4850" marT="4850" marB="0" anchor="b">
                    <a:solidFill>
                      <a:srgbClr val="FDF4DB"/>
                    </a:solidFill>
                  </a:tcPr>
                </a:tc>
                <a:extLst>
                  <a:ext uri="{0D108BD9-81ED-4DB2-BD59-A6C34878D82A}">
                    <a16:rowId xmlns:a16="http://schemas.microsoft.com/office/drawing/2014/main" val="3308644227"/>
                  </a:ext>
                </a:extLst>
              </a:tr>
            </a:tbl>
          </a:graphicData>
        </a:graphic>
      </p:graphicFrame>
    </p:spTree>
    <p:extLst>
      <p:ext uri="{BB962C8B-B14F-4D97-AF65-F5344CB8AC3E}">
        <p14:creationId xmlns:p14="http://schemas.microsoft.com/office/powerpoint/2010/main" val="226580028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EEE06-E9F5-6AFB-4B74-BD109B1B9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7FE2A-52F7-ABCF-D4C9-9728E31E9725}"/>
              </a:ext>
            </a:extLst>
          </p:cNvPr>
          <p:cNvSpPr>
            <a:spLocks noGrp="1"/>
          </p:cNvSpPr>
          <p:nvPr>
            <p:ph type="title"/>
          </p:nvPr>
        </p:nvSpPr>
        <p:spPr>
          <a:xfrm>
            <a:off x="1002890" y="462116"/>
            <a:ext cx="7384026" cy="1400975"/>
          </a:xfrm>
        </p:spPr>
        <p:txBody>
          <a:bodyPr>
            <a:normAutofit/>
          </a:bodyPr>
          <a:lstStyle/>
          <a:p>
            <a:pPr algn="ctr"/>
            <a:r>
              <a:rPr lang="en-US" sz="2325" dirty="0"/>
              <a:t>CMSRU Active External Grant Awards – Excellence in Neuroscience and Cancer</a:t>
            </a:r>
            <a:br>
              <a:rPr lang="en-US" sz="1800" dirty="0"/>
            </a:br>
            <a:endParaRPr lang="en-US" sz="1800" dirty="0"/>
          </a:p>
        </p:txBody>
      </p:sp>
      <p:pic>
        <p:nvPicPr>
          <p:cNvPr id="6" name="Control 1" hidden="1">
            <a:extLst>
              <a:ext uri="{63B3BB69-23CF-44E3-9099-C40C66FF867C}">
                <a14:compatExt xmlns:a14="http://schemas.microsoft.com/office/drawing/2010/main" spid="_x0000_s1025"/>
              </a:ext>
              <a:ext uri="{FF2B5EF4-FFF2-40B4-BE49-F238E27FC236}">
                <a16:creationId xmlns:a16="http://schemas.microsoft.com/office/drawing/2014/main" id="{B5D490FA-7073-2148-F288-7B239B20ABEC}"/>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7" name="Control 2" hidden="1">
            <a:extLst>
              <a:ext uri="{63B3BB69-23CF-44E3-9099-C40C66FF867C}">
                <a14:compatExt xmlns:a14="http://schemas.microsoft.com/office/drawing/2010/main" spid="_x0000_s1026"/>
              </a:ext>
              <a:ext uri="{FF2B5EF4-FFF2-40B4-BE49-F238E27FC236}">
                <a16:creationId xmlns:a16="http://schemas.microsoft.com/office/drawing/2014/main" id="{E790B5A1-2E87-5089-2280-87F791354BB5}"/>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8" name="Control 3" hidden="1">
            <a:extLst>
              <a:ext uri="{63B3BB69-23CF-44E3-9099-C40C66FF867C}">
                <a14:compatExt xmlns:a14="http://schemas.microsoft.com/office/drawing/2010/main" spid="_x0000_s1027"/>
              </a:ext>
              <a:ext uri="{FF2B5EF4-FFF2-40B4-BE49-F238E27FC236}">
                <a16:creationId xmlns:a16="http://schemas.microsoft.com/office/drawing/2014/main" id="{3C53D6BB-301A-563E-3D88-F9209E9A8374}"/>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9" name="Control 4" hidden="1">
            <a:extLst>
              <a:ext uri="{63B3BB69-23CF-44E3-9099-C40C66FF867C}">
                <a14:compatExt xmlns:a14="http://schemas.microsoft.com/office/drawing/2010/main" spid="_x0000_s1028"/>
              </a:ext>
              <a:ext uri="{FF2B5EF4-FFF2-40B4-BE49-F238E27FC236}">
                <a16:creationId xmlns:a16="http://schemas.microsoft.com/office/drawing/2014/main" id="{FA97CA73-9A0E-3272-B142-382F0838C754}"/>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0" name="Control 5" hidden="1">
            <a:extLst>
              <a:ext uri="{63B3BB69-23CF-44E3-9099-C40C66FF867C}">
                <a14:compatExt xmlns:a14="http://schemas.microsoft.com/office/drawing/2010/main" spid="_x0000_s1029"/>
              </a:ext>
              <a:ext uri="{FF2B5EF4-FFF2-40B4-BE49-F238E27FC236}">
                <a16:creationId xmlns:a16="http://schemas.microsoft.com/office/drawing/2014/main" id="{1A2BD2C6-C5C0-A03A-208A-BBDBDB296809}"/>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11" name="Control 6" hidden="1">
            <a:extLst>
              <a:ext uri="{63B3BB69-23CF-44E3-9099-C40C66FF867C}">
                <a14:compatExt xmlns:a14="http://schemas.microsoft.com/office/drawing/2010/main" spid="_x0000_s1030"/>
              </a:ext>
              <a:ext uri="{FF2B5EF4-FFF2-40B4-BE49-F238E27FC236}">
                <a16:creationId xmlns:a16="http://schemas.microsoft.com/office/drawing/2014/main" id="{6EEBB45B-EC3F-E54F-261D-FFD68CDF9A52}"/>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12" name="Control 7" hidden="1">
            <a:extLst>
              <a:ext uri="{63B3BB69-23CF-44E3-9099-C40C66FF867C}">
                <a14:compatExt xmlns:a14="http://schemas.microsoft.com/office/drawing/2010/main" spid="_x0000_s1031"/>
              </a:ext>
              <a:ext uri="{FF2B5EF4-FFF2-40B4-BE49-F238E27FC236}">
                <a16:creationId xmlns:a16="http://schemas.microsoft.com/office/drawing/2014/main" id="{EA071CBA-8704-B4A3-7CB0-C312DEB4B65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3" name="Control 8" hidden="1">
            <a:extLst>
              <a:ext uri="{63B3BB69-23CF-44E3-9099-C40C66FF867C}">
                <a14:compatExt xmlns:a14="http://schemas.microsoft.com/office/drawing/2010/main" spid="_x0000_s1032"/>
              </a:ext>
              <a:ext uri="{FF2B5EF4-FFF2-40B4-BE49-F238E27FC236}">
                <a16:creationId xmlns:a16="http://schemas.microsoft.com/office/drawing/2014/main" id="{E814BE85-3F3E-7867-71B0-39D526D709D3}"/>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4" name="Control 9" hidden="1">
            <a:extLst>
              <a:ext uri="{63B3BB69-23CF-44E3-9099-C40C66FF867C}">
                <a14:compatExt xmlns:a14="http://schemas.microsoft.com/office/drawing/2010/main" spid="_x0000_s1033"/>
              </a:ext>
              <a:ext uri="{FF2B5EF4-FFF2-40B4-BE49-F238E27FC236}">
                <a16:creationId xmlns:a16="http://schemas.microsoft.com/office/drawing/2014/main" id="{8DAF6660-CC11-C07A-ED81-9B8645C8E415}"/>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5" name="Control 10" hidden="1">
            <a:extLst>
              <a:ext uri="{63B3BB69-23CF-44E3-9099-C40C66FF867C}">
                <a14:compatExt xmlns:a14="http://schemas.microsoft.com/office/drawing/2010/main" spid="_x0000_s1034"/>
              </a:ext>
              <a:ext uri="{FF2B5EF4-FFF2-40B4-BE49-F238E27FC236}">
                <a16:creationId xmlns:a16="http://schemas.microsoft.com/office/drawing/2014/main" id="{B0250A4C-D01F-A251-07FD-4C8C0CC21A84}"/>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6" name="Control 11" hidden="1">
            <a:extLst>
              <a:ext uri="{63B3BB69-23CF-44E3-9099-C40C66FF867C}">
                <a14:compatExt xmlns:a14="http://schemas.microsoft.com/office/drawing/2010/main" spid="_x0000_s1035"/>
              </a:ext>
              <a:ext uri="{FF2B5EF4-FFF2-40B4-BE49-F238E27FC236}">
                <a16:creationId xmlns:a16="http://schemas.microsoft.com/office/drawing/2014/main" id="{2A4E45FE-28A7-DE46-DDDA-3B21682C66C4}"/>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17" name="Control 12" hidden="1">
            <a:extLst>
              <a:ext uri="{63B3BB69-23CF-44E3-9099-C40C66FF867C}">
                <a14:compatExt xmlns:a14="http://schemas.microsoft.com/office/drawing/2010/main" spid="_x0000_s1036"/>
              </a:ext>
              <a:ext uri="{FF2B5EF4-FFF2-40B4-BE49-F238E27FC236}">
                <a16:creationId xmlns:a16="http://schemas.microsoft.com/office/drawing/2014/main" id="{B024891A-17F8-B1D1-62EE-C0EA6808BCEC}"/>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18" name="Control 13" hidden="1">
            <a:extLst>
              <a:ext uri="{63B3BB69-23CF-44E3-9099-C40C66FF867C}">
                <a14:compatExt xmlns:a14="http://schemas.microsoft.com/office/drawing/2010/main" spid="_x0000_s1037"/>
              </a:ext>
              <a:ext uri="{FF2B5EF4-FFF2-40B4-BE49-F238E27FC236}">
                <a16:creationId xmlns:a16="http://schemas.microsoft.com/office/drawing/2014/main" id="{665515BD-2F18-EA27-8C7F-94CD1ED049D4}"/>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9" name="Control 14" hidden="1">
            <a:extLst>
              <a:ext uri="{63B3BB69-23CF-44E3-9099-C40C66FF867C}">
                <a14:compatExt xmlns:a14="http://schemas.microsoft.com/office/drawing/2010/main" spid="_x0000_s1038"/>
              </a:ext>
              <a:ext uri="{FF2B5EF4-FFF2-40B4-BE49-F238E27FC236}">
                <a16:creationId xmlns:a16="http://schemas.microsoft.com/office/drawing/2014/main" id="{4ABF1858-ED7C-0558-91BD-C61B0C644170}"/>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0" name="Control 15" hidden="1">
            <a:extLst>
              <a:ext uri="{63B3BB69-23CF-44E3-9099-C40C66FF867C}">
                <a14:compatExt xmlns:a14="http://schemas.microsoft.com/office/drawing/2010/main" spid="_x0000_s1039"/>
              </a:ext>
              <a:ext uri="{FF2B5EF4-FFF2-40B4-BE49-F238E27FC236}">
                <a16:creationId xmlns:a16="http://schemas.microsoft.com/office/drawing/2014/main" id="{35F18159-EC33-3370-4B9B-5CF339943A4A}"/>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21" name="Control 16" hidden="1">
            <a:extLst>
              <a:ext uri="{63B3BB69-23CF-44E3-9099-C40C66FF867C}">
                <a14:compatExt xmlns:a14="http://schemas.microsoft.com/office/drawing/2010/main" spid="_x0000_s1040"/>
              </a:ext>
              <a:ext uri="{FF2B5EF4-FFF2-40B4-BE49-F238E27FC236}">
                <a16:creationId xmlns:a16="http://schemas.microsoft.com/office/drawing/2014/main" id="{69026522-59FF-A063-3075-6F30E3ADF358}"/>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22" name="Control 17" hidden="1">
            <a:extLst>
              <a:ext uri="{63B3BB69-23CF-44E3-9099-C40C66FF867C}">
                <a14:compatExt xmlns:a14="http://schemas.microsoft.com/office/drawing/2010/main" spid="_x0000_s1041"/>
              </a:ext>
              <a:ext uri="{FF2B5EF4-FFF2-40B4-BE49-F238E27FC236}">
                <a16:creationId xmlns:a16="http://schemas.microsoft.com/office/drawing/2014/main" id="{BD6340FA-A95B-B117-D7AC-F6BB597FE0A9}"/>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23" name="Control 18" hidden="1">
            <a:extLst>
              <a:ext uri="{63B3BB69-23CF-44E3-9099-C40C66FF867C}">
                <a14:compatExt xmlns:a14="http://schemas.microsoft.com/office/drawing/2010/main" spid="_x0000_s1042"/>
              </a:ext>
              <a:ext uri="{FF2B5EF4-FFF2-40B4-BE49-F238E27FC236}">
                <a16:creationId xmlns:a16="http://schemas.microsoft.com/office/drawing/2014/main" id="{7D139802-F103-9731-EB07-40F682C29D7F}"/>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4" name="Control 19" hidden="1">
            <a:extLst>
              <a:ext uri="{63B3BB69-23CF-44E3-9099-C40C66FF867C}">
                <a14:compatExt xmlns:a14="http://schemas.microsoft.com/office/drawing/2010/main" spid="_x0000_s1043"/>
              </a:ext>
              <a:ext uri="{FF2B5EF4-FFF2-40B4-BE49-F238E27FC236}">
                <a16:creationId xmlns:a16="http://schemas.microsoft.com/office/drawing/2014/main" id="{77557FB9-D2CB-1CE5-707F-A18301CFAE8F}"/>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5" name="Control 20" hidden="1">
            <a:extLst>
              <a:ext uri="{63B3BB69-23CF-44E3-9099-C40C66FF867C}">
                <a14:compatExt xmlns:a14="http://schemas.microsoft.com/office/drawing/2010/main" spid="_x0000_s1044"/>
              </a:ext>
              <a:ext uri="{FF2B5EF4-FFF2-40B4-BE49-F238E27FC236}">
                <a16:creationId xmlns:a16="http://schemas.microsoft.com/office/drawing/2014/main" id="{ABDA60D0-5A41-34E6-B06C-4C968BA3FDED}"/>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6" name="Control 21" hidden="1">
            <a:extLst>
              <a:ext uri="{63B3BB69-23CF-44E3-9099-C40C66FF867C}">
                <a14:compatExt xmlns:a14="http://schemas.microsoft.com/office/drawing/2010/main" spid="_x0000_s1045"/>
              </a:ext>
              <a:ext uri="{FF2B5EF4-FFF2-40B4-BE49-F238E27FC236}">
                <a16:creationId xmlns:a16="http://schemas.microsoft.com/office/drawing/2014/main" id="{D21DB339-D031-5E08-1896-55AEB4C6C139}"/>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8" name="Control 1" hidden="1">
            <a:extLst>
              <a:ext uri="{63B3BB69-23CF-44E3-9099-C40C66FF867C}">
                <a14:compatExt xmlns:a14="http://schemas.microsoft.com/office/drawing/2010/main" spid="_x0000_s1025"/>
              </a:ext>
              <a:ext uri="{FF2B5EF4-FFF2-40B4-BE49-F238E27FC236}">
                <a16:creationId xmlns:a16="http://schemas.microsoft.com/office/drawing/2014/main" id="{E5DE6EB8-CD6A-2BBD-B2B3-F9B63D9F6F27}"/>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29" name="Control 2" hidden="1">
            <a:extLst>
              <a:ext uri="{63B3BB69-23CF-44E3-9099-C40C66FF867C}">
                <a14:compatExt xmlns:a14="http://schemas.microsoft.com/office/drawing/2010/main" spid="_x0000_s1026"/>
              </a:ext>
              <a:ext uri="{FF2B5EF4-FFF2-40B4-BE49-F238E27FC236}">
                <a16:creationId xmlns:a16="http://schemas.microsoft.com/office/drawing/2014/main" id="{0C0EF2A7-D3C2-A4D0-0129-4E259E9871F4}"/>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0" name="Control 3" hidden="1">
            <a:extLst>
              <a:ext uri="{63B3BB69-23CF-44E3-9099-C40C66FF867C}">
                <a14:compatExt xmlns:a14="http://schemas.microsoft.com/office/drawing/2010/main" spid="_x0000_s1027"/>
              </a:ext>
              <a:ext uri="{FF2B5EF4-FFF2-40B4-BE49-F238E27FC236}">
                <a16:creationId xmlns:a16="http://schemas.microsoft.com/office/drawing/2014/main" id="{5A633245-B388-4ABB-83AD-B5F5048128E0}"/>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1" name="Control 4" hidden="1">
            <a:extLst>
              <a:ext uri="{63B3BB69-23CF-44E3-9099-C40C66FF867C}">
                <a14:compatExt xmlns:a14="http://schemas.microsoft.com/office/drawing/2010/main" spid="_x0000_s1028"/>
              </a:ext>
              <a:ext uri="{FF2B5EF4-FFF2-40B4-BE49-F238E27FC236}">
                <a16:creationId xmlns:a16="http://schemas.microsoft.com/office/drawing/2014/main" id="{368E1124-F377-452F-4F51-BAB4B0E67056}"/>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2" name="Control 5" hidden="1">
            <a:extLst>
              <a:ext uri="{63B3BB69-23CF-44E3-9099-C40C66FF867C}">
                <a14:compatExt xmlns:a14="http://schemas.microsoft.com/office/drawing/2010/main" spid="_x0000_s1029"/>
              </a:ext>
              <a:ext uri="{FF2B5EF4-FFF2-40B4-BE49-F238E27FC236}">
                <a16:creationId xmlns:a16="http://schemas.microsoft.com/office/drawing/2014/main" id="{6E96CA68-8A6A-FF6C-F82C-7E8954F092AD}"/>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33" name="Control 6" hidden="1">
            <a:extLst>
              <a:ext uri="{63B3BB69-23CF-44E3-9099-C40C66FF867C}">
                <a14:compatExt xmlns:a14="http://schemas.microsoft.com/office/drawing/2010/main" spid="_x0000_s1030"/>
              </a:ext>
              <a:ext uri="{FF2B5EF4-FFF2-40B4-BE49-F238E27FC236}">
                <a16:creationId xmlns:a16="http://schemas.microsoft.com/office/drawing/2014/main" id="{609189D5-996F-A954-8F53-6D420A24532B}"/>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34" name="Control 7" hidden="1">
            <a:extLst>
              <a:ext uri="{63B3BB69-23CF-44E3-9099-C40C66FF867C}">
                <a14:compatExt xmlns:a14="http://schemas.microsoft.com/office/drawing/2010/main" spid="_x0000_s1031"/>
              </a:ext>
              <a:ext uri="{FF2B5EF4-FFF2-40B4-BE49-F238E27FC236}">
                <a16:creationId xmlns:a16="http://schemas.microsoft.com/office/drawing/2014/main" id="{29CEB891-28B4-C834-B180-B8664E6CDF82}"/>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5" name="Control 8" hidden="1">
            <a:extLst>
              <a:ext uri="{63B3BB69-23CF-44E3-9099-C40C66FF867C}">
                <a14:compatExt xmlns:a14="http://schemas.microsoft.com/office/drawing/2010/main" spid="_x0000_s1032"/>
              </a:ext>
              <a:ext uri="{FF2B5EF4-FFF2-40B4-BE49-F238E27FC236}">
                <a16:creationId xmlns:a16="http://schemas.microsoft.com/office/drawing/2014/main" id="{5416C35D-56B3-2E03-EF17-4C4AD40329FE}"/>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6" name="Control 9" hidden="1">
            <a:extLst>
              <a:ext uri="{63B3BB69-23CF-44E3-9099-C40C66FF867C}">
                <a14:compatExt xmlns:a14="http://schemas.microsoft.com/office/drawing/2010/main" spid="_x0000_s1033"/>
              </a:ext>
              <a:ext uri="{FF2B5EF4-FFF2-40B4-BE49-F238E27FC236}">
                <a16:creationId xmlns:a16="http://schemas.microsoft.com/office/drawing/2014/main" id="{4D0B29EF-4C51-AB21-19FE-A2630363DA0A}"/>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7" name="Control 10" hidden="1">
            <a:extLst>
              <a:ext uri="{63B3BB69-23CF-44E3-9099-C40C66FF867C}">
                <a14:compatExt xmlns:a14="http://schemas.microsoft.com/office/drawing/2010/main" spid="_x0000_s1034"/>
              </a:ext>
              <a:ext uri="{FF2B5EF4-FFF2-40B4-BE49-F238E27FC236}">
                <a16:creationId xmlns:a16="http://schemas.microsoft.com/office/drawing/2014/main" id="{682DCDA8-F738-BC3C-CA15-979230783D54}"/>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8" name="Control 11" hidden="1">
            <a:extLst>
              <a:ext uri="{63B3BB69-23CF-44E3-9099-C40C66FF867C}">
                <a14:compatExt xmlns:a14="http://schemas.microsoft.com/office/drawing/2010/main" spid="_x0000_s1035"/>
              </a:ext>
              <a:ext uri="{FF2B5EF4-FFF2-40B4-BE49-F238E27FC236}">
                <a16:creationId xmlns:a16="http://schemas.microsoft.com/office/drawing/2014/main" id="{E07DC6C6-BF6B-0A6A-3B93-837383DB4D11}"/>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39" name="Control 12" hidden="1">
            <a:extLst>
              <a:ext uri="{63B3BB69-23CF-44E3-9099-C40C66FF867C}">
                <a14:compatExt xmlns:a14="http://schemas.microsoft.com/office/drawing/2010/main" spid="_x0000_s1036"/>
              </a:ext>
              <a:ext uri="{FF2B5EF4-FFF2-40B4-BE49-F238E27FC236}">
                <a16:creationId xmlns:a16="http://schemas.microsoft.com/office/drawing/2014/main" id="{2568E37C-0518-D78C-91D5-F16C8AF0D485}"/>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40" name="Control 13" hidden="1">
            <a:extLst>
              <a:ext uri="{63B3BB69-23CF-44E3-9099-C40C66FF867C}">
                <a14:compatExt xmlns:a14="http://schemas.microsoft.com/office/drawing/2010/main" spid="_x0000_s1037"/>
              </a:ext>
              <a:ext uri="{FF2B5EF4-FFF2-40B4-BE49-F238E27FC236}">
                <a16:creationId xmlns:a16="http://schemas.microsoft.com/office/drawing/2014/main" id="{0EB357C6-0408-6AD4-00D6-F4B9FC94A585}"/>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1" name="Control 14" hidden="1">
            <a:extLst>
              <a:ext uri="{63B3BB69-23CF-44E3-9099-C40C66FF867C}">
                <a14:compatExt xmlns:a14="http://schemas.microsoft.com/office/drawing/2010/main" spid="_x0000_s1038"/>
              </a:ext>
              <a:ext uri="{FF2B5EF4-FFF2-40B4-BE49-F238E27FC236}">
                <a16:creationId xmlns:a16="http://schemas.microsoft.com/office/drawing/2014/main" id="{DBA208CF-DDF4-8414-6C6A-1B42A39FA904}"/>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2" name="Control 15" hidden="1">
            <a:extLst>
              <a:ext uri="{63B3BB69-23CF-44E3-9099-C40C66FF867C}">
                <a14:compatExt xmlns:a14="http://schemas.microsoft.com/office/drawing/2010/main" spid="_x0000_s1039"/>
              </a:ext>
              <a:ext uri="{FF2B5EF4-FFF2-40B4-BE49-F238E27FC236}">
                <a16:creationId xmlns:a16="http://schemas.microsoft.com/office/drawing/2014/main" id="{2F7A8EAF-9E29-21E6-7D6D-872452BF4798}"/>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43" name="Control 16" hidden="1">
            <a:extLst>
              <a:ext uri="{63B3BB69-23CF-44E3-9099-C40C66FF867C}">
                <a14:compatExt xmlns:a14="http://schemas.microsoft.com/office/drawing/2010/main" spid="_x0000_s1040"/>
              </a:ext>
              <a:ext uri="{FF2B5EF4-FFF2-40B4-BE49-F238E27FC236}">
                <a16:creationId xmlns:a16="http://schemas.microsoft.com/office/drawing/2014/main" id="{E22956D3-FD62-E22C-4B1E-140EE57705F5}"/>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44" name="Control 17" hidden="1">
            <a:extLst>
              <a:ext uri="{63B3BB69-23CF-44E3-9099-C40C66FF867C}">
                <a14:compatExt xmlns:a14="http://schemas.microsoft.com/office/drawing/2010/main" spid="_x0000_s1041"/>
              </a:ext>
              <a:ext uri="{FF2B5EF4-FFF2-40B4-BE49-F238E27FC236}">
                <a16:creationId xmlns:a16="http://schemas.microsoft.com/office/drawing/2014/main" id="{45932393-0648-1FA6-5BF9-6317262B7815}"/>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45" name="Control 18" hidden="1">
            <a:extLst>
              <a:ext uri="{63B3BB69-23CF-44E3-9099-C40C66FF867C}">
                <a14:compatExt xmlns:a14="http://schemas.microsoft.com/office/drawing/2010/main" spid="_x0000_s1042"/>
              </a:ext>
              <a:ext uri="{FF2B5EF4-FFF2-40B4-BE49-F238E27FC236}">
                <a16:creationId xmlns:a16="http://schemas.microsoft.com/office/drawing/2014/main" id="{1AA66FCD-0A55-9D44-337E-1C2913C5206E}"/>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6" name="Control 19" hidden="1">
            <a:extLst>
              <a:ext uri="{63B3BB69-23CF-44E3-9099-C40C66FF867C}">
                <a14:compatExt xmlns:a14="http://schemas.microsoft.com/office/drawing/2010/main" spid="_x0000_s1043"/>
              </a:ext>
              <a:ext uri="{FF2B5EF4-FFF2-40B4-BE49-F238E27FC236}">
                <a16:creationId xmlns:a16="http://schemas.microsoft.com/office/drawing/2014/main" id="{2F3E52BF-6961-1F01-9AB0-7020A69846A7}"/>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7" name="Control 20" hidden="1">
            <a:extLst>
              <a:ext uri="{63B3BB69-23CF-44E3-9099-C40C66FF867C}">
                <a14:compatExt xmlns:a14="http://schemas.microsoft.com/office/drawing/2010/main" spid="_x0000_s1044"/>
              </a:ext>
              <a:ext uri="{FF2B5EF4-FFF2-40B4-BE49-F238E27FC236}">
                <a16:creationId xmlns:a16="http://schemas.microsoft.com/office/drawing/2014/main" id="{45237DFC-3192-F974-EF14-200F5F5A562E}"/>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8" name="Control 21" hidden="1">
            <a:extLst>
              <a:ext uri="{63B3BB69-23CF-44E3-9099-C40C66FF867C}">
                <a14:compatExt xmlns:a14="http://schemas.microsoft.com/office/drawing/2010/main" spid="_x0000_s1045"/>
              </a:ext>
              <a:ext uri="{FF2B5EF4-FFF2-40B4-BE49-F238E27FC236}">
                <a16:creationId xmlns:a16="http://schemas.microsoft.com/office/drawing/2014/main" id="{AE541827-55C4-61C4-E84E-B18D69E6637A}"/>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9" name="Control 1" hidden="1">
            <a:extLst>
              <a:ext uri="{63B3BB69-23CF-44E3-9099-C40C66FF867C}">
                <a14:compatExt xmlns:a14="http://schemas.microsoft.com/office/drawing/2010/main" spid="_x0000_s2049"/>
              </a:ext>
              <a:ext uri="{FF2B5EF4-FFF2-40B4-BE49-F238E27FC236}">
                <a16:creationId xmlns:a16="http://schemas.microsoft.com/office/drawing/2014/main" id="{7EAE9CF4-297C-6673-A74F-F8C38771DFFA}"/>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50" name="Control 2" hidden="1">
            <a:extLst>
              <a:ext uri="{63B3BB69-23CF-44E3-9099-C40C66FF867C}">
                <a14:compatExt xmlns:a14="http://schemas.microsoft.com/office/drawing/2010/main" spid="_x0000_s2050"/>
              </a:ext>
              <a:ext uri="{FF2B5EF4-FFF2-40B4-BE49-F238E27FC236}">
                <a16:creationId xmlns:a16="http://schemas.microsoft.com/office/drawing/2014/main" id="{17E3B2BC-21F7-F3CD-F5D9-994F615B7261}"/>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1" name="Control 3" hidden="1">
            <a:extLst>
              <a:ext uri="{63B3BB69-23CF-44E3-9099-C40C66FF867C}">
                <a14:compatExt xmlns:a14="http://schemas.microsoft.com/office/drawing/2010/main" spid="_x0000_s2051"/>
              </a:ext>
              <a:ext uri="{FF2B5EF4-FFF2-40B4-BE49-F238E27FC236}">
                <a16:creationId xmlns:a16="http://schemas.microsoft.com/office/drawing/2014/main" id="{695C339D-D7F3-A694-7AC1-9BDDCB12D622}"/>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2" name="Control 4" hidden="1">
            <a:extLst>
              <a:ext uri="{63B3BB69-23CF-44E3-9099-C40C66FF867C}">
                <a14:compatExt xmlns:a14="http://schemas.microsoft.com/office/drawing/2010/main" spid="_x0000_s2052"/>
              </a:ext>
              <a:ext uri="{FF2B5EF4-FFF2-40B4-BE49-F238E27FC236}">
                <a16:creationId xmlns:a16="http://schemas.microsoft.com/office/drawing/2014/main" id="{AE050F04-7376-8272-A3F9-F19F61081718}"/>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3" name="Control 5" hidden="1">
            <a:extLst>
              <a:ext uri="{63B3BB69-23CF-44E3-9099-C40C66FF867C}">
                <a14:compatExt xmlns:a14="http://schemas.microsoft.com/office/drawing/2010/main" spid="_x0000_s2053"/>
              </a:ext>
              <a:ext uri="{FF2B5EF4-FFF2-40B4-BE49-F238E27FC236}">
                <a16:creationId xmlns:a16="http://schemas.microsoft.com/office/drawing/2014/main" id="{FE434A54-2739-F429-A282-740F772C72BC}"/>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54" name="Control 6" hidden="1">
            <a:extLst>
              <a:ext uri="{63B3BB69-23CF-44E3-9099-C40C66FF867C}">
                <a14:compatExt xmlns:a14="http://schemas.microsoft.com/office/drawing/2010/main" spid="_x0000_s2054"/>
              </a:ext>
              <a:ext uri="{FF2B5EF4-FFF2-40B4-BE49-F238E27FC236}">
                <a16:creationId xmlns:a16="http://schemas.microsoft.com/office/drawing/2014/main" id="{A0154B5E-7432-31EF-C6EC-B8ACA9BC7EC7}"/>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55" name="Control 7" hidden="1">
            <a:extLst>
              <a:ext uri="{63B3BB69-23CF-44E3-9099-C40C66FF867C}">
                <a14:compatExt xmlns:a14="http://schemas.microsoft.com/office/drawing/2010/main" spid="_x0000_s2055"/>
              </a:ext>
              <a:ext uri="{FF2B5EF4-FFF2-40B4-BE49-F238E27FC236}">
                <a16:creationId xmlns:a16="http://schemas.microsoft.com/office/drawing/2014/main" id="{2EAC0B5A-6937-6CF7-208C-8F006C4066F7}"/>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6" name="Control 8" hidden="1">
            <a:extLst>
              <a:ext uri="{63B3BB69-23CF-44E3-9099-C40C66FF867C}">
                <a14:compatExt xmlns:a14="http://schemas.microsoft.com/office/drawing/2010/main" spid="_x0000_s2056"/>
              </a:ext>
              <a:ext uri="{FF2B5EF4-FFF2-40B4-BE49-F238E27FC236}">
                <a16:creationId xmlns:a16="http://schemas.microsoft.com/office/drawing/2014/main" id="{5F8238D7-9F7E-A05F-A1BF-3E8A37FC8BF0}"/>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7" name="Control 9" hidden="1">
            <a:extLst>
              <a:ext uri="{63B3BB69-23CF-44E3-9099-C40C66FF867C}">
                <a14:compatExt xmlns:a14="http://schemas.microsoft.com/office/drawing/2010/main" spid="_x0000_s2057"/>
              </a:ext>
              <a:ext uri="{FF2B5EF4-FFF2-40B4-BE49-F238E27FC236}">
                <a16:creationId xmlns:a16="http://schemas.microsoft.com/office/drawing/2014/main" id="{16F7E310-4E39-FAA0-D89A-1AB19F2A167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8" name="Control 10" hidden="1">
            <a:extLst>
              <a:ext uri="{63B3BB69-23CF-44E3-9099-C40C66FF867C}">
                <a14:compatExt xmlns:a14="http://schemas.microsoft.com/office/drawing/2010/main" spid="_x0000_s2058"/>
              </a:ext>
              <a:ext uri="{FF2B5EF4-FFF2-40B4-BE49-F238E27FC236}">
                <a16:creationId xmlns:a16="http://schemas.microsoft.com/office/drawing/2014/main" id="{70AA489D-FE03-7737-A125-91D7001824F7}"/>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9" name="Control 11" hidden="1">
            <a:extLst>
              <a:ext uri="{63B3BB69-23CF-44E3-9099-C40C66FF867C}">
                <a14:compatExt xmlns:a14="http://schemas.microsoft.com/office/drawing/2010/main" spid="_x0000_s2059"/>
              </a:ext>
              <a:ext uri="{FF2B5EF4-FFF2-40B4-BE49-F238E27FC236}">
                <a16:creationId xmlns:a16="http://schemas.microsoft.com/office/drawing/2014/main" id="{43154558-729F-D098-5F79-1571A082B108}"/>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0" name="Control 12" hidden="1">
            <a:extLst>
              <a:ext uri="{63B3BB69-23CF-44E3-9099-C40C66FF867C}">
                <a14:compatExt xmlns:a14="http://schemas.microsoft.com/office/drawing/2010/main" spid="_x0000_s2060"/>
              </a:ext>
              <a:ext uri="{FF2B5EF4-FFF2-40B4-BE49-F238E27FC236}">
                <a16:creationId xmlns:a16="http://schemas.microsoft.com/office/drawing/2014/main" id="{4C9AE7C8-6512-8780-127B-6C4904600AA6}"/>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61" name="Control 13" hidden="1">
            <a:extLst>
              <a:ext uri="{63B3BB69-23CF-44E3-9099-C40C66FF867C}">
                <a14:compatExt xmlns:a14="http://schemas.microsoft.com/office/drawing/2010/main" spid="_x0000_s2061"/>
              </a:ext>
              <a:ext uri="{FF2B5EF4-FFF2-40B4-BE49-F238E27FC236}">
                <a16:creationId xmlns:a16="http://schemas.microsoft.com/office/drawing/2014/main" id="{A638906E-511D-546E-305D-A50E4368A631}"/>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2" name="Control 14" hidden="1">
            <a:extLst>
              <a:ext uri="{63B3BB69-23CF-44E3-9099-C40C66FF867C}">
                <a14:compatExt xmlns:a14="http://schemas.microsoft.com/office/drawing/2010/main" spid="_x0000_s2062"/>
              </a:ext>
              <a:ext uri="{FF2B5EF4-FFF2-40B4-BE49-F238E27FC236}">
                <a16:creationId xmlns:a16="http://schemas.microsoft.com/office/drawing/2014/main" id="{6EBA82C3-A944-C53B-1355-1E919A24CDA5}"/>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3" name="Control 15" hidden="1">
            <a:extLst>
              <a:ext uri="{63B3BB69-23CF-44E3-9099-C40C66FF867C}">
                <a14:compatExt xmlns:a14="http://schemas.microsoft.com/office/drawing/2010/main" spid="_x0000_s2063"/>
              </a:ext>
              <a:ext uri="{FF2B5EF4-FFF2-40B4-BE49-F238E27FC236}">
                <a16:creationId xmlns:a16="http://schemas.microsoft.com/office/drawing/2014/main" id="{D3F74B1E-3919-447B-CBFF-6F32D23436B5}"/>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4" name="Control 16" hidden="1">
            <a:extLst>
              <a:ext uri="{63B3BB69-23CF-44E3-9099-C40C66FF867C}">
                <a14:compatExt xmlns:a14="http://schemas.microsoft.com/office/drawing/2010/main" spid="_x0000_s2064"/>
              </a:ext>
              <a:ext uri="{FF2B5EF4-FFF2-40B4-BE49-F238E27FC236}">
                <a16:creationId xmlns:a16="http://schemas.microsoft.com/office/drawing/2014/main" id="{83F702CA-D758-DC60-06AD-A208B2A56D1B}"/>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65" name="Control 17" hidden="1">
            <a:extLst>
              <a:ext uri="{63B3BB69-23CF-44E3-9099-C40C66FF867C}">
                <a14:compatExt xmlns:a14="http://schemas.microsoft.com/office/drawing/2010/main" spid="_x0000_s2065"/>
              </a:ext>
              <a:ext uri="{FF2B5EF4-FFF2-40B4-BE49-F238E27FC236}">
                <a16:creationId xmlns:a16="http://schemas.microsoft.com/office/drawing/2014/main" id="{4F638940-32BE-F93D-4355-DFC23E7A7B96}"/>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66" name="Control 18" hidden="1">
            <a:extLst>
              <a:ext uri="{63B3BB69-23CF-44E3-9099-C40C66FF867C}">
                <a14:compatExt xmlns:a14="http://schemas.microsoft.com/office/drawing/2010/main" spid="_x0000_s2066"/>
              </a:ext>
              <a:ext uri="{FF2B5EF4-FFF2-40B4-BE49-F238E27FC236}">
                <a16:creationId xmlns:a16="http://schemas.microsoft.com/office/drawing/2014/main" id="{785AEC1B-63DB-77E7-4A23-4827D3B9B89E}"/>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7" name="Control 19" hidden="1">
            <a:extLst>
              <a:ext uri="{63B3BB69-23CF-44E3-9099-C40C66FF867C}">
                <a14:compatExt xmlns:a14="http://schemas.microsoft.com/office/drawing/2010/main" spid="_x0000_s2067"/>
              </a:ext>
              <a:ext uri="{FF2B5EF4-FFF2-40B4-BE49-F238E27FC236}">
                <a16:creationId xmlns:a16="http://schemas.microsoft.com/office/drawing/2014/main" id="{02A8B938-0B7B-433F-6ADA-7DE3D02FD01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8" name="Control 20" hidden="1">
            <a:extLst>
              <a:ext uri="{63B3BB69-23CF-44E3-9099-C40C66FF867C}">
                <a14:compatExt xmlns:a14="http://schemas.microsoft.com/office/drawing/2010/main" spid="_x0000_s2068"/>
              </a:ext>
              <a:ext uri="{FF2B5EF4-FFF2-40B4-BE49-F238E27FC236}">
                <a16:creationId xmlns:a16="http://schemas.microsoft.com/office/drawing/2014/main" id="{70B92C23-22C4-A5FE-A87D-56D1BBF1FC0A}"/>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9" name="Control 21" hidden="1">
            <a:extLst>
              <a:ext uri="{63B3BB69-23CF-44E3-9099-C40C66FF867C}">
                <a14:compatExt xmlns:a14="http://schemas.microsoft.com/office/drawing/2010/main" spid="_x0000_s2069"/>
              </a:ext>
              <a:ext uri="{FF2B5EF4-FFF2-40B4-BE49-F238E27FC236}">
                <a16:creationId xmlns:a16="http://schemas.microsoft.com/office/drawing/2014/main" id="{61E7E674-5D6B-2E6F-2042-51E977435A3D}"/>
              </a:ext>
            </a:extLst>
          </p:cNvPr>
          <p:cNvPicPr>
            <a:picLocks noChangeAspect="1"/>
          </p:cNvPicPr>
          <p:nvPr/>
        </p:nvPicPr>
        <p:blipFill>
          <a:blip r:embed="rId3"/>
          <a:stretch>
            <a:fillRect/>
          </a:stretch>
        </p:blipFill>
        <p:spPr>
          <a:xfrm>
            <a:off x="3222500" y="1686102"/>
            <a:ext cx="776205" cy="194051"/>
          </a:xfrm>
          <a:prstGeom prst="rect">
            <a:avLst/>
          </a:prstGeom>
        </p:spPr>
      </p:pic>
      <p:graphicFrame>
        <p:nvGraphicFramePr>
          <p:cNvPr id="4" name="Table 3">
            <a:extLst>
              <a:ext uri="{FF2B5EF4-FFF2-40B4-BE49-F238E27FC236}">
                <a16:creationId xmlns:a16="http://schemas.microsoft.com/office/drawing/2014/main" id="{F4A40646-B45E-60D9-81F8-C46268F891FA}"/>
              </a:ext>
            </a:extLst>
          </p:cNvPr>
          <p:cNvGraphicFramePr>
            <a:graphicFrameLocks noGrp="1"/>
          </p:cNvGraphicFramePr>
          <p:nvPr/>
        </p:nvGraphicFramePr>
        <p:xfrm>
          <a:off x="757084" y="1307690"/>
          <a:ext cx="7826478" cy="4888992"/>
        </p:xfrm>
        <a:graphic>
          <a:graphicData uri="http://schemas.openxmlformats.org/drawingml/2006/table">
            <a:tbl>
              <a:tblPr>
                <a:tableStyleId>{5C22544A-7EE6-4342-B048-85BDC9FD1C3A}</a:tableStyleId>
              </a:tblPr>
              <a:tblGrid>
                <a:gridCol w="2303642">
                  <a:extLst>
                    <a:ext uri="{9D8B030D-6E8A-4147-A177-3AD203B41FA5}">
                      <a16:colId xmlns:a16="http://schemas.microsoft.com/office/drawing/2014/main" val="1875874654"/>
                    </a:ext>
                  </a:extLst>
                </a:gridCol>
                <a:gridCol w="4371015">
                  <a:extLst>
                    <a:ext uri="{9D8B030D-6E8A-4147-A177-3AD203B41FA5}">
                      <a16:colId xmlns:a16="http://schemas.microsoft.com/office/drawing/2014/main" val="1247285899"/>
                    </a:ext>
                  </a:extLst>
                </a:gridCol>
                <a:gridCol w="1151821">
                  <a:extLst>
                    <a:ext uri="{9D8B030D-6E8A-4147-A177-3AD203B41FA5}">
                      <a16:colId xmlns:a16="http://schemas.microsoft.com/office/drawing/2014/main" val="1284800515"/>
                    </a:ext>
                  </a:extLst>
                </a:gridCol>
              </a:tblGrid>
              <a:tr h="195072">
                <a:tc>
                  <a:txBody>
                    <a:bodyPr/>
                    <a:lstStyle/>
                    <a:p>
                      <a:pPr algn="l" fontAlgn="b">
                        <a:buNone/>
                      </a:pPr>
                      <a:r>
                        <a:rPr lang="en-US" sz="1000" b="1" u="none" strike="noStrike" dirty="0">
                          <a:solidFill>
                            <a:srgbClr val="0070C0"/>
                          </a:solidFill>
                          <a:effectLst/>
                        </a:rPr>
                        <a:t>NEUROSCIENCE</a:t>
                      </a:r>
                      <a:endParaRPr lang="en-US" sz="1000" b="1" i="0" u="none" strike="noStrike" dirty="0">
                        <a:solidFill>
                          <a:srgbClr val="0070C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endParaRPr lang="en-US" sz="1000" b="1"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4078205925"/>
                  </a:ext>
                </a:extLst>
              </a:tr>
              <a:tr h="195072">
                <a:tc>
                  <a:txBody>
                    <a:bodyPr/>
                    <a:lstStyle/>
                    <a:p>
                      <a:pPr algn="l" fontAlgn="b">
                        <a:buNone/>
                      </a:pPr>
                      <a:r>
                        <a:rPr lang="en-US" sz="1000" u="none" strike="noStrike" dirty="0">
                          <a:effectLst/>
                        </a:rPr>
                        <a:t>Amanda Fakira</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Institutes of Health (NIH) R01</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$2,322,527.00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1712822183"/>
                  </a:ext>
                </a:extLst>
              </a:tr>
              <a:tr h="195072">
                <a:tc>
                  <a:txBody>
                    <a:bodyPr/>
                    <a:lstStyle/>
                    <a:p>
                      <a:pPr algn="l" fontAlgn="b">
                        <a:buNone/>
                      </a:pPr>
                      <a:r>
                        <a:rPr lang="en-US" sz="1000" u="none" strike="noStrike" dirty="0">
                          <a:effectLst/>
                        </a:rPr>
                        <a:t>Amanda Fakira</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Alexandrine and Alexander L. Sinsheimer Foundation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$300,000.00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3930309639"/>
                  </a:ext>
                </a:extLst>
              </a:tr>
              <a:tr h="195072">
                <a:tc>
                  <a:txBody>
                    <a:bodyPr/>
                    <a:lstStyle/>
                    <a:p>
                      <a:pPr algn="l" fontAlgn="b">
                        <a:buNone/>
                      </a:pPr>
                      <a:r>
                        <a:rPr lang="en-US" sz="1000" u="none" strike="noStrike" dirty="0">
                          <a:effectLst/>
                        </a:rPr>
                        <a:t>Amanda Fakira</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New Jersey Health Foundation, Inc. (NJHF)</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$70,000.00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3677749567"/>
                  </a:ext>
                </a:extLst>
              </a:tr>
              <a:tr h="195072">
                <a:tc>
                  <a:txBody>
                    <a:bodyPr/>
                    <a:lstStyle/>
                    <a:p>
                      <a:pPr algn="l" fontAlgn="b">
                        <a:buNone/>
                      </a:pPr>
                      <a:r>
                        <a:rPr lang="en-US" sz="1000" u="none" strike="noStrike" dirty="0">
                          <a:effectLst/>
                        </a:rPr>
                        <a:t>Ben Sorum</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Institutes of Health (NIH) R00</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$724,590.00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2651780659"/>
                  </a:ext>
                </a:extLst>
              </a:tr>
              <a:tr h="195072">
                <a:tc>
                  <a:txBody>
                    <a:bodyPr/>
                    <a:lstStyle/>
                    <a:p>
                      <a:pPr algn="l" fontAlgn="b">
                        <a:buNone/>
                      </a:pPr>
                      <a:r>
                        <a:rPr lang="en-US" sz="1000" u="none" strike="noStrike" dirty="0">
                          <a:effectLst/>
                        </a:rPr>
                        <a:t>Diana Martinez</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Institutes of Health (NIH) R16</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$681,480.00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1450280267"/>
                  </a:ext>
                </a:extLst>
              </a:tr>
              <a:tr h="195072">
                <a:tc>
                  <a:txBody>
                    <a:bodyPr/>
                    <a:lstStyle/>
                    <a:p>
                      <a:pPr algn="l" fontAlgn="b">
                        <a:buNone/>
                      </a:pPr>
                      <a:r>
                        <a:rPr lang="en-US" sz="1000" u="none" strike="noStrike" dirty="0">
                          <a:effectLst/>
                        </a:rPr>
                        <a:t>Diana Martinez</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American Heart Association (AHA) CDA</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$230,091.00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2084261425"/>
                  </a:ext>
                </a:extLst>
              </a:tr>
              <a:tr h="195072">
                <a:tc>
                  <a:txBody>
                    <a:bodyPr/>
                    <a:lstStyle/>
                    <a:p>
                      <a:pPr algn="l" fontAlgn="b">
                        <a:buNone/>
                      </a:pPr>
                      <a:r>
                        <a:rPr lang="en-US" sz="1000" u="none" strike="noStrike" dirty="0">
                          <a:effectLst/>
                        </a:rPr>
                        <a:t>Diana Martinez</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American Heart Association (AHA)</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$153,600.00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1684642939"/>
                  </a:ext>
                </a:extLst>
              </a:tr>
              <a:tr h="195072">
                <a:tc>
                  <a:txBody>
                    <a:bodyPr/>
                    <a:lstStyle/>
                    <a:p>
                      <a:pPr algn="l" fontAlgn="b">
                        <a:buNone/>
                      </a:pPr>
                      <a:r>
                        <a:rPr lang="en-US" sz="1000" u="none" strike="noStrike" dirty="0">
                          <a:effectLst/>
                        </a:rPr>
                        <a:t>Diana Martinez (MPI)</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Institues of Health (NIH) R21</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$423,708.00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2515782610"/>
                  </a:ext>
                </a:extLst>
              </a:tr>
              <a:tr h="195072">
                <a:tc>
                  <a:txBody>
                    <a:bodyPr/>
                    <a:lstStyle/>
                    <a:p>
                      <a:pPr algn="l" fontAlgn="b">
                        <a:buNone/>
                      </a:pPr>
                      <a:r>
                        <a:rPr lang="en-US" sz="1000" u="none" strike="noStrike" dirty="0">
                          <a:effectLst/>
                        </a:rPr>
                        <a:t>Kevin Currie</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Institutes of Health (NIH) R15</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$483,000.00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1404547373"/>
                  </a:ext>
                </a:extLst>
              </a:tr>
              <a:tr h="195072">
                <a:tc>
                  <a:txBody>
                    <a:bodyPr/>
                    <a:lstStyle/>
                    <a:p>
                      <a:pPr algn="l" fontAlgn="b">
                        <a:buNone/>
                      </a:pPr>
                      <a:r>
                        <a:rPr lang="en-US" sz="1000" u="none" strike="noStrike" dirty="0">
                          <a:effectLst/>
                        </a:rPr>
                        <a:t>Khalid Hanafy</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Institute of Health (NIH) R01</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$1,808,940.00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1277296783"/>
                  </a:ext>
                </a:extLst>
              </a:tr>
              <a:tr h="195072">
                <a:tc>
                  <a:txBody>
                    <a:bodyPr/>
                    <a:lstStyle/>
                    <a:p>
                      <a:pPr algn="l" fontAlgn="b">
                        <a:buNone/>
                      </a:pPr>
                      <a:r>
                        <a:rPr lang="en-US" sz="1000" u="none" strike="noStrike" dirty="0">
                          <a:effectLst/>
                        </a:rPr>
                        <a:t>Susy Kohout</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Science Foundation (NSF)</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$857,383.00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3557805581"/>
                  </a:ext>
                </a:extLst>
              </a:tr>
              <a:tr h="195072">
                <a:tc>
                  <a:txBody>
                    <a:bodyPr/>
                    <a:lstStyle/>
                    <a:p>
                      <a:pPr algn="l" fontAlgn="b">
                        <a:buNone/>
                      </a:pPr>
                      <a:r>
                        <a:rPr lang="en-US" sz="1000" u="none" strike="noStrike" dirty="0">
                          <a:effectLst/>
                        </a:rPr>
                        <a:t>Thomas Keck/Diana Martinez</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Institutes of Health (NIH) R01</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$1,945,210.00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959876160"/>
                  </a:ext>
                </a:extLst>
              </a:tr>
              <a:tr h="207264">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b="1" u="none" strike="noStrike" dirty="0">
                          <a:solidFill>
                            <a:srgbClr val="0070C0"/>
                          </a:solidFill>
                          <a:effectLst/>
                        </a:rPr>
                        <a:t>TOTAL</a:t>
                      </a:r>
                      <a:endParaRPr lang="en-US" sz="1000" b="1" i="0" u="none" strike="noStrike" dirty="0">
                        <a:solidFill>
                          <a:srgbClr val="0070C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b="1" u="none" strike="noStrike" dirty="0">
                          <a:solidFill>
                            <a:srgbClr val="0070C0"/>
                          </a:solidFill>
                          <a:effectLst/>
                        </a:rPr>
                        <a:t>$10,000,529.00 </a:t>
                      </a:r>
                      <a:endParaRPr lang="en-US" sz="1000" b="1" i="0" u="none" strike="noStrike" dirty="0">
                        <a:solidFill>
                          <a:srgbClr val="0070C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1620921802"/>
                  </a:ext>
                </a:extLst>
              </a:tr>
              <a:tr h="195072">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4288441267"/>
                  </a:ext>
                </a:extLst>
              </a:tr>
              <a:tr h="195072">
                <a:tc>
                  <a:txBody>
                    <a:bodyPr/>
                    <a:lstStyle/>
                    <a:p>
                      <a:pPr algn="l" fontAlgn="b">
                        <a:buNone/>
                      </a:pPr>
                      <a:r>
                        <a:rPr lang="en-US" sz="1000" b="1" u="none" strike="noStrike" dirty="0">
                          <a:solidFill>
                            <a:srgbClr val="0070C0"/>
                          </a:solidFill>
                          <a:effectLst/>
                        </a:rPr>
                        <a:t>CANCER</a:t>
                      </a:r>
                      <a:endParaRPr lang="en-US" sz="1000" b="1" i="0" u="none" strike="noStrike" dirty="0">
                        <a:solidFill>
                          <a:srgbClr val="0070C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endParaRPr lang="en-US" sz="1000" b="1"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334442550"/>
                  </a:ext>
                </a:extLst>
              </a:tr>
              <a:tr h="195072">
                <a:tc>
                  <a:txBody>
                    <a:bodyPr/>
                    <a:lstStyle/>
                    <a:p>
                      <a:pPr algn="l" fontAlgn="b">
                        <a:buNone/>
                      </a:pPr>
                      <a:r>
                        <a:rPr lang="en-US" sz="1000" u="none" strike="noStrike">
                          <a:effectLst/>
                        </a:rPr>
                        <a:t>Brandi Sweet</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New Jersey Commission on Cancer Research</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$100,000.00</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1910781850"/>
                  </a:ext>
                </a:extLst>
              </a:tr>
              <a:tr h="195072">
                <a:tc>
                  <a:txBody>
                    <a:bodyPr/>
                    <a:lstStyle/>
                    <a:p>
                      <a:pPr algn="l" fontAlgn="b">
                        <a:buNone/>
                      </a:pPr>
                      <a:r>
                        <a:rPr lang="en-US" sz="1000" u="none" strike="noStrike" dirty="0">
                          <a:effectLst/>
                        </a:rPr>
                        <a:t>Emily Hansen</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New Jersey Commission on Cancer Research</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$100,000.00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3760640888"/>
                  </a:ext>
                </a:extLst>
              </a:tr>
              <a:tr h="195072">
                <a:tc>
                  <a:txBody>
                    <a:bodyPr/>
                    <a:lstStyle/>
                    <a:p>
                      <a:pPr algn="l" fontAlgn="b">
                        <a:buNone/>
                      </a:pPr>
                      <a:r>
                        <a:rPr lang="en-US" sz="1000" u="none" strike="noStrike" dirty="0">
                          <a:effectLst/>
                        </a:rPr>
                        <a:t>James Holaska</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NJ Department of Health</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$414,680.00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3134074459"/>
                  </a:ext>
                </a:extLst>
              </a:tr>
              <a:tr h="195072">
                <a:tc>
                  <a:txBody>
                    <a:bodyPr/>
                    <a:lstStyle/>
                    <a:p>
                      <a:pPr algn="l" fontAlgn="b">
                        <a:buNone/>
                      </a:pPr>
                      <a:r>
                        <a:rPr lang="en-US" sz="1000" u="none" strike="noStrike" dirty="0">
                          <a:effectLst/>
                        </a:rPr>
                        <a:t>James Holaska</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a:effectLst/>
                        </a:rPr>
                        <a:t>National Institutes of Health (NIH) R15</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$475,680.00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3911092089"/>
                  </a:ext>
                </a:extLst>
              </a:tr>
              <a:tr h="195072">
                <a:tc>
                  <a:txBody>
                    <a:bodyPr/>
                    <a:lstStyle/>
                    <a:p>
                      <a:pPr algn="l" fontAlgn="b">
                        <a:buNone/>
                      </a:pPr>
                      <a:r>
                        <a:rPr lang="en-US" sz="1000" u="none" strike="noStrike" dirty="0">
                          <a:effectLst/>
                        </a:rPr>
                        <a:t>Manoj Pandey</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dirty="0">
                          <a:effectLst/>
                        </a:rPr>
                        <a:t>National Institutes of Health (NIH) R15</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a:effectLst/>
                        </a:rPr>
                        <a:t>$499,902.00 </a:t>
                      </a:r>
                      <a:endParaRPr lang="en-US" sz="1000" b="0" i="0" u="none" strike="noStrike">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42261516"/>
                  </a:ext>
                </a:extLst>
              </a:tr>
              <a:tr h="195072">
                <a:tc>
                  <a:txBody>
                    <a:bodyPr/>
                    <a:lstStyle/>
                    <a:p>
                      <a:pPr algn="l" fontAlgn="b">
                        <a:buNone/>
                      </a:pPr>
                      <a:r>
                        <a:rPr lang="en-US" sz="1000" u="none" strike="noStrike" dirty="0">
                          <a:effectLst/>
                        </a:rPr>
                        <a:t>Manoj Pandey</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dirty="0">
                          <a:effectLst/>
                        </a:rPr>
                        <a:t>National Institutes of Health (NIH) R16</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dirty="0">
                          <a:effectLst/>
                        </a:rPr>
                        <a:t>$644,000.00 </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873426185"/>
                  </a:ext>
                </a:extLst>
              </a:tr>
              <a:tr h="195072">
                <a:tc>
                  <a:txBody>
                    <a:bodyPr/>
                    <a:lstStyle/>
                    <a:p>
                      <a:pPr algn="l" fontAlgn="b">
                        <a:buNone/>
                      </a:pPr>
                      <a:r>
                        <a:rPr lang="en-US" sz="1000" u="none" strike="noStrike" dirty="0">
                          <a:effectLst/>
                        </a:rPr>
                        <a:t>Manoj Pandey</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dirty="0">
                          <a:effectLst/>
                        </a:rPr>
                        <a:t>New Jersey Health Foundation, Inc. (NJHF)</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dirty="0">
                          <a:effectLst/>
                        </a:rPr>
                        <a:t>$49,949.00</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3324537948"/>
                  </a:ext>
                </a:extLst>
              </a:tr>
              <a:tr h="195072">
                <a:tc>
                  <a:txBody>
                    <a:bodyPr/>
                    <a:lstStyle/>
                    <a:p>
                      <a:pPr algn="l" fontAlgn="b">
                        <a:buNone/>
                      </a:pPr>
                      <a:r>
                        <a:rPr lang="en-US" sz="1000" u="none" strike="noStrike" dirty="0">
                          <a:effectLst/>
                        </a:rPr>
                        <a:t>Manoj Pandey</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l" fontAlgn="b">
                        <a:buNone/>
                      </a:pPr>
                      <a:r>
                        <a:rPr lang="en-US" sz="1000" u="none" strike="noStrike" dirty="0">
                          <a:effectLst/>
                        </a:rPr>
                        <a:t>New Jersey Health Foundation, Inc. (NJHF)</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u="none" strike="noStrike" dirty="0">
                          <a:effectLst/>
                        </a:rPr>
                        <a:t>$50,000.00</a:t>
                      </a: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1888247743"/>
                  </a:ext>
                </a:extLst>
              </a:tr>
              <a:tr h="195072">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b="1" u="none" strike="noStrike" dirty="0">
                          <a:solidFill>
                            <a:srgbClr val="0070C0"/>
                          </a:solidFill>
                          <a:effectLst/>
                        </a:rPr>
                        <a:t>TOTAL</a:t>
                      </a:r>
                      <a:endParaRPr lang="en-US" sz="1000" b="1" i="0" u="none" strike="noStrike" dirty="0">
                        <a:solidFill>
                          <a:srgbClr val="0070C0"/>
                        </a:solidFill>
                        <a:effectLst/>
                        <a:latin typeface="Aptos Narrow" panose="020B0004020202020204" pitchFamily="34" charset="0"/>
                      </a:endParaRPr>
                    </a:p>
                  </a:txBody>
                  <a:tcPr marL="6528" marR="6528" marT="6528" marB="0" anchor="b">
                    <a:solidFill>
                      <a:srgbClr val="FDF4DB"/>
                    </a:solidFill>
                  </a:tcPr>
                </a:tc>
                <a:tc>
                  <a:txBody>
                    <a:bodyPr/>
                    <a:lstStyle/>
                    <a:p>
                      <a:pPr algn="r" fontAlgn="b">
                        <a:buNone/>
                      </a:pPr>
                      <a:r>
                        <a:rPr lang="en-US" sz="1000" b="1" u="none" strike="noStrike" dirty="0">
                          <a:solidFill>
                            <a:srgbClr val="0070C0"/>
                          </a:solidFill>
                          <a:effectLst/>
                        </a:rPr>
                        <a:t>$2,334,211.00</a:t>
                      </a:r>
                      <a:endParaRPr lang="en-US" sz="1000" b="1" i="0" u="none" strike="noStrike" dirty="0">
                        <a:solidFill>
                          <a:srgbClr val="0070C0"/>
                        </a:solidFill>
                        <a:effectLst/>
                        <a:latin typeface="Aptos Narrow" panose="020B0004020202020204" pitchFamily="34" charset="0"/>
                      </a:endParaRPr>
                    </a:p>
                  </a:txBody>
                  <a:tcPr marL="6528" marR="6528" marT="6528" marB="0" anchor="b">
                    <a:solidFill>
                      <a:srgbClr val="FDF4DB"/>
                    </a:solidFill>
                  </a:tcPr>
                </a:tc>
                <a:extLst>
                  <a:ext uri="{0D108BD9-81ED-4DB2-BD59-A6C34878D82A}">
                    <a16:rowId xmlns:a16="http://schemas.microsoft.com/office/drawing/2014/main" val="2409214117"/>
                  </a:ext>
                </a:extLst>
              </a:tr>
            </a:tbl>
          </a:graphicData>
        </a:graphic>
      </p:graphicFrame>
    </p:spTree>
    <p:extLst>
      <p:ext uri="{BB962C8B-B14F-4D97-AF65-F5344CB8AC3E}">
        <p14:creationId xmlns:p14="http://schemas.microsoft.com/office/powerpoint/2010/main" val="352317911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441" y="1349988"/>
            <a:ext cx="6124660" cy="840289"/>
          </a:xfrm>
        </p:spPr>
        <p:txBody>
          <a:bodyPr>
            <a:normAutofit/>
          </a:bodyPr>
          <a:lstStyle/>
          <a:p>
            <a:pPr algn="ctr"/>
            <a:r>
              <a:rPr lang="en-US" sz="2100" dirty="0"/>
              <a:t>CMSRU Active Grant Awards – Non-BMS Faculty</a:t>
            </a:r>
            <a:br>
              <a:rPr lang="en-US" sz="2100" dirty="0"/>
            </a:br>
            <a:r>
              <a:rPr lang="en-US" sz="2100" dirty="0"/>
              <a:t>2024-2025 </a:t>
            </a:r>
          </a:p>
        </p:txBody>
      </p:sp>
      <p:pic>
        <p:nvPicPr>
          <p:cNvPr id="6" name="Control 1" hidden="1">
            <a:extLst>
              <a:ext uri="{63B3BB69-23CF-44E3-9099-C40C66FF867C}">
                <a14:compatExt xmlns:a14="http://schemas.microsoft.com/office/drawing/2010/main" spid="_x0000_s1025"/>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7" name="Control 2" hidden="1">
            <a:extLst>
              <a:ext uri="{63B3BB69-23CF-44E3-9099-C40C66FF867C}">
                <a14:compatExt xmlns:a14="http://schemas.microsoft.com/office/drawing/2010/main" spid="_x0000_s1026"/>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8" name="Control 3" hidden="1">
            <a:extLst>
              <a:ext uri="{63B3BB69-23CF-44E3-9099-C40C66FF867C}">
                <a14:compatExt xmlns:a14="http://schemas.microsoft.com/office/drawing/2010/main" spid="_x0000_s1027"/>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9" name="Control 4" hidden="1">
            <a:extLst>
              <a:ext uri="{63B3BB69-23CF-44E3-9099-C40C66FF867C}">
                <a14:compatExt xmlns:a14="http://schemas.microsoft.com/office/drawing/2010/main" spid="_x0000_s1028"/>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0" name="Control 5" hidden="1">
            <a:extLst>
              <a:ext uri="{63B3BB69-23CF-44E3-9099-C40C66FF867C}">
                <a14:compatExt xmlns:a14="http://schemas.microsoft.com/office/drawing/2010/main" spid="_x0000_s1029"/>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11" name="Control 6" hidden="1">
            <a:extLst>
              <a:ext uri="{63B3BB69-23CF-44E3-9099-C40C66FF867C}">
                <a14:compatExt xmlns:a14="http://schemas.microsoft.com/office/drawing/2010/main" spid="_x0000_s1030"/>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12" name="Control 7" hidden="1">
            <a:extLst>
              <a:ext uri="{63B3BB69-23CF-44E3-9099-C40C66FF867C}">
                <a14:compatExt xmlns:a14="http://schemas.microsoft.com/office/drawing/2010/main" spid="_x0000_s1031"/>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3" name="Control 8" hidden="1">
            <a:extLst>
              <a:ext uri="{63B3BB69-23CF-44E3-9099-C40C66FF867C}">
                <a14:compatExt xmlns:a14="http://schemas.microsoft.com/office/drawing/2010/main" spid="_x0000_s103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4" name="Control 9" hidden="1">
            <a:extLst>
              <a:ext uri="{63B3BB69-23CF-44E3-9099-C40C66FF867C}">
                <a14:compatExt xmlns:a14="http://schemas.microsoft.com/office/drawing/2010/main" spid="_x0000_s1033"/>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5" name="Control 10" hidden="1">
            <a:extLst>
              <a:ext uri="{63B3BB69-23CF-44E3-9099-C40C66FF867C}">
                <a14:compatExt xmlns:a14="http://schemas.microsoft.com/office/drawing/2010/main" spid="_x0000_s1034"/>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6" name="Control 11" hidden="1">
            <a:extLst>
              <a:ext uri="{63B3BB69-23CF-44E3-9099-C40C66FF867C}">
                <a14:compatExt xmlns:a14="http://schemas.microsoft.com/office/drawing/2010/main" spid="_x0000_s1035"/>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17" name="Control 12" hidden="1">
            <a:extLst>
              <a:ext uri="{63B3BB69-23CF-44E3-9099-C40C66FF867C}">
                <a14:compatExt xmlns:a14="http://schemas.microsoft.com/office/drawing/2010/main" spid="_x0000_s1036"/>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18" name="Control 13" hidden="1">
            <a:extLst>
              <a:ext uri="{63B3BB69-23CF-44E3-9099-C40C66FF867C}">
                <a14:compatExt xmlns:a14="http://schemas.microsoft.com/office/drawing/2010/main" spid="_x0000_s1037"/>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9" name="Control 14" hidden="1">
            <a:extLst>
              <a:ext uri="{63B3BB69-23CF-44E3-9099-C40C66FF867C}">
                <a14:compatExt xmlns:a14="http://schemas.microsoft.com/office/drawing/2010/main" spid="_x0000_s1038"/>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0" name="Control 15" hidden="1">
            <a:extLst>
              <a:ext uri="{63B3BB69-23CF-44E3-9099-C40C66FF867C}">
                <a14:compatExt xmlns:a14="http://schemas.microsoft.com/office/drawing/2010/main" spid="_x0000_s1039"/>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21" name="Control 16" hidden="1">
            <a:extLst>
              <a:ext uri="{63B3BB69-23CF-44E3-9099-C40C66FF867C}">
                <a14:compatExt xmlns:a14="http://schemas.microsoft.com/office/drawing/2010/main" spid="_x0000_s1040"/>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22" name="Control 17" hidden="1">
            <a:extLst>
              <a:ext uri="{63B3BB69-23CF-44E3-9099-C40C66FF867C}">
                <a14:compatExt xmlns:a14="http://schemas.microsoft.com/office/drawing/2010/main" spid="_x0000_s1041"/>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23" name="Control 18" hidden="1">
            <a:extLst>
              <a:ext uri="{63B3BB69-23CF-44E3-9099-C40C66FF867C}">
                <a14:compatExt xmlns:a14="http://schemas.microsoft.com/office/drawing/2010/main" spid="_x0000_s104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4" name="Control 19" hidden="1">
            <a:extLst>
              <a:ext uri="{63B3BB69-23CF-44E3-9099-C40C66FF867C}">
                <a14:compatExt xmlns:a14="http://schemas.microsoft.com/office/drawing/2010/main" spid="_x0000_s1043"/>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5" name="Control 20" hidden="1">
            <a:extLst>
              <a:ext uri="{63B3BB69-23CF-44E3-9099-C40C66FF867C}">
                <a14:compatExt xmlns:a14="http://schemas.microsoft.com/office/drawing/2010/main" spid="_x0000_s1044"/>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6" name="Control 21" hidden="1">
            <a:extLst>
              <a:ext uri="{63B3BB69-23CF-44E3-9099-C40C66FF867C}">
                <a14:compatExt xmlns:a14="http://schemas.microsoft.com/office/drawing/2010/main" spid="_x0000_s1045"/>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8" name="Control 1" hidden="1">
            <a:extLst>
              <a:ext uri="{63B3BB69-23CF-44E3-9099-C40C66FF867C}">
                <a14:compatExt xmlns:a14="http://schemas.microsoft.com/office/drawing/2010/main" spid="_x0000_s1025"/>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29" name="Control 2" hidden="1">
            <a:extLst>
              <a:ext uri="{63B3BB69-23CF-44E3-9099-C40C66FF867C}">
                <a14:compatExt xmlns:a14="http://schemas.microsoft.com/office/drawing/2010/main" spid="_x0000_s1026"/>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0" name="Control 3" hidden="1">
            <a:extLst>
              <a:ext uri="{63B3BB69-23CF-44E3-9099-C40C66FF867C}">
                <a14:compatExt xmlns:a14="http://schemas.microsoft.com/office/drawing/2010/main" spid="_x0000_s1027"/>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1" name="Control 4" hidden="1">
            <a:extLst>
              <a:ext uri="{63B3BB69-23CF-44E3-9099-C40C66FF867C}">
                <a14:compatExt xmlns:a14="http://schemas.microsoft.com/office/drawing/2010/main" spid="_x0000_s1028"/>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2" name="Control 5" hidden="1">
            <a:extLst>
              <a:ext uri="{63B3BB69-23CF-44E3-9099-C40C66FF867C}">
                <a14:compatExt xmlns:a14="http://schemas.microsoft.com/office/drawing/2010/main" spid="_x0000_s1029"/>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33" name="Control 6" hidden="1">
            <a:extLst>
              <a:ext uri="{63B3BB69-23CF-44E3-9099-C40C66FF867C}">
                <a14:compatExt xmlns:a14="http://schemas.microsoft.com/office/drawing/2010/main" spid="_x0000_s1030"/>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34" name="Control 7" hidden="1">
            <a:extLst>
              <a:ext uri="{63B3BB69-23CF-44E3-9099-C40C66FF867C}">
                <a14:compatExt xmlns:a14="http://schemas.microsoft.com/office/drawing/2010/main" spid="_x0000_s1031"/>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5" name="Control 8" hidden="1">
            <a:extLst>
              <a:ext uri="{63B3BB69-23CF-44E3-9099-C40C66FF867C}">
                <a14:compatExt xmlns:a14="http://schemas.microsoft.com/office/drawing/2010/main" spid="_x0000_s1032"/>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6" name="Control 9" hidden="1">
            <a:extLst>
              <a:ext uri="{63B3BB69-23CF-44E3-9099-C40C66FF867C}">
                <a14:compatExt xmlns:a14="http://schemas.microsoft.com/office/drawing/2010/main" spid="_x0000_s1033"/>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7" name="Control 10" hidden="1">
            <a:extLst>
              <a:ext uri="{63B3BB69-23CF-44E3-9099-C40C66FF867C}">
                <a14:compatExt xmlns:a14="http://schemas.microsoft.com/office/drawing/2010/main" spid="_x0000_s1034"/>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8" name="Control 11" hidden="1">
            <a:extLst>
              <a:ext uri="{63B3BB69-23CF-44E3-9099-C40C66FF867C}">
                <a14:compatExt xmlns:a14="http://schemas.microsoft.com/office/drawing/2010/main" spid="_x0000_s1035"/>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39" name="Control 12" hidden="1">
            <a:extLst>
              <a:ext uri="{63B3BB69-23CF-44E3-9099-C40C66FF867C}">
                <a14:compatExt xmlns:a14="http://schemas.microsoft.com/office/drawing/2010/main" spid="_x0000_s1036"/>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40" name="Control 13" hidden="1">
            <a:extLst>
              <a:ext uri="{63B3BB69-23CF-44E3-9099-C40C66FF867C}">
                <a14:compatExt xmlns:a14="http://schemas.microsoft.com/office/drawing/2010/main" spid="_x0000_s1037"/>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1" name="Control 14" hidden="1">
            <a:extLst>
              <a:ext uri="{63B3BB69-23CF-44E3-9099-C40C66FF867C}">
                <a14:compatExt xmlns:a14="http://schemas.microsoft.com/office/drawing/2010/main" spid="_x0000_s1038"/>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2" name="Control 15" hidden="1">
            <a:extLst>
              <a:ext uri="{63B3BB69-23CF-44E3-9099-C40C66FF867C}">
                <a14:compatExt xmlns:a14="http://schemas.microsoft.com/office/drawing/2010/main" spid="_x0000_s1039"/>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43" name="Control 16" hidden="1">
            <a:extLst>
              <a:ext uri="{63B3BB69-23CF-44E3-9099-C40C66FF867C}">
                <a14:compatExt xmlns:a14="http://schemas.microsoft.com/office/drawing/2010/main" spid="_x0000_s1040"/>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44" name="Control 17" hidden="1">
            <a:extLst>
              <a:ext uri="{63B3BB69-23CF-44E3-9099-C40C66FF867C}">
                <a14:compatExt xmlns:a14="http://schemas.microsoft.com/office/drawing/2010/main" spid="_x0000_s1041"/>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45" name="Control 18" hidden="1">
            <a:extLst>
              <a:ext uri="{63B3BB69-23CF-44E3-9099-C40C66FF867C}">
                <a14:compatExt xmlns:a14="http://schemas.microsoft.com/office/drawing/2010/main" spid="_x0000_s1042"/>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6" name="Control 19" hidden="1">
            <a:extLst>
              <a:ext uri="{63B3BB69-23CF-44E3-9099-C40C66FF867C}">
                <a14:compatExt xmlns:a14="http://schemas.microsoft.com/office/drawing/2010/main" spid="_x0000_s1043"/>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7" name="Control 20" hidden="1">
            <a:extLst>
              <a:ext uri="{63B3BB69-23CF-44E3-9099-C40C66FF867C}">
                <a14:compatExt xmlns:a14="http://schemas.microsoft.com/office/drawing/2010/main" spid="_x0000_s1044"/>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8" name="Control 21" hidden="1">
            <a:extLst>
              <a:ext uri="{63B3BB69-23CF-44E3-9099-C40C66FF867C}">
                <a14:compatExt xmlns:a14="http://schemas.microsoft.com/office/drawing/2010/main" spid="_x0000_s1045"/>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9" name="Control 1" hidden="1">
            <a:extLst>
              <a:ext uri="{63B3BB69-23CF-44E3-9099-C40C66FF867C}">
                <a14:compatExt xmlns:a14="http://schemas.microsoft.com/office/drawing/2010/main" spid="_x0000_s2049"/>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50" name="Control 2" hidden="1">
            <a:extLst>
              <a:ext uri="{63B3BB69-23CF-44E3-9099-C40C66FF867C}">
                <a14:compatExt xmlns:a14="http://schemas.microsoft.com/office/drawing/2010/main" spid="_x0000_s2050"/>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1" name="Control 3" hidden="1">
            <a:extLst>
              <a:ext uri="{63B3BB69-23CF-44E3-9099-C40C66FF867C}">
                <a14:compatExt xmlns:a14="http://schemas.microsoft.com/office/drawing/2010/main" spid="_x0000_s2051"/>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2" name="Control 4" hidden="1">
            <a:extLst>
              <a:ext uri="{63B3BB69-23CF-44E3-9099-C40C66FF867C}">
                <a14:compatExt xmlns:a14="http://schemas.microsoft.com/office/drawing/2010/main" spid="_x0000_s2052"/>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3" name="Control 5" hidden="1">
            <a:extLst>
              <a:ext uri="{63B3BB69-23CF-44E3-9099-C40C66FF867C}">
                <a14:compatExt xmlns:a14="http://schemas.microsoft.com/office/drawing/2010/main" spid="_x0000_s2053"/>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54" name="Control 6" hidden="1">
            <a:extLst>
              <a:ext uri="{63B3BB69-23CF-44E3-9099-C40C66FF867C}">
                <a14:compatExt xmlns:a14="http://schemas.microsoft.com/office/drawing/2010/main" spid="_x0000_s2054"/>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55" name="Control 7" hidden="1">
            <a:extLst>
              <a:ext uri="{63B3BB69-23CF-44E3-9099-C40C66FF867C}">
                <a14:compatExt xmlns:a14="http://schemas.microsoft.com/office/drawing/2010/main" spid="_x0000_s2055"/>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6" name="Control 8" hidden="1">
            <a:extLst>
              <a:ext uri="{63B3BB69-23CF-44E3-9099-C40C66FF867C}">
                <a14:compatExt xmlns:a14="http://schemas.microsoft.com/office/drawing/2010/main" spid="_x0000_s205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7" name="Control 9" hidden="1">
            <a:extLst>
              <a:ext uri="{63B3BB69-23CF-44E3-9099-C40C66FF867C}">
                <a14:compatExt xmlns:a14="http://schemas.microsoft.com/office/drawing/2010/main" spid="_x0000_s2057"/>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8" name="Control 10" hidden="1">
            <a:extLst>
              <a:ext uri="{63B3BB69-23CF-44E3-9099-C40C66FF867C}">
                <a14:compatExt xmlns:a14="http://schemas.microsoft.com/office/drawing/2010/main" spid="_x0000_s2058"/>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9" name="Control 11" hidden="1">
            <a:extLst>
              <a:ext uri="{63B3BB69-23CF-44E3-9099-C40C66FF867C}">
                <a14:compatExt xmlns:a14="http://schemas.microsoft.com/office/drawing/2010/main" spid="_x0000_s2059"/>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0" name="Control 12" hidden="1">
            <a:extLst>
              <a:ext uri="{63B3BB69-23CF-44E3-9099-C40C66FF867C}">
                <a14:compatExt xmlns:a14="http://schemas.microsoft.com/office/drawing/2010/main" spid="_x0000_s2060"/>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61" name="Control 13" hidden="1">
            <a:extLst>
              <a:ext uri="{63B3BB69-23CF-44E3-9099-C40C66FF867C}">
                <a14:compatExt xmlns:a14="http://schemas.microsoft.com/office/drawing/2010/main" spid="_x0000_s2061"/>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2" name="Control 14" hidden="1">
            <a:extLst>
              <a:ext uri="{63B3BB69-23CF-44E3-9099-C40C66FF867C}">
                <a14:compatExt xmlns:a14="http://schemas.microsoft.com/office/drawing/2010/main" spid="_x0000_s2062"/>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3" name="Control 15" hidden="1">
            <a:extLst>
              <a:ext uri="{63B3BB69-23CF-44E3-9099-C40C66FF867C}">
                <a14:compatExt xmlns:a14="http://schemas.microsoft.com/office/drawing/2010/main" spid="_x0000_s2063"/>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4" name="Control 16" hidden="1">
            <a:extLst>
              <a:ext uri="{63B3BB69-23CF-44E3-9099-C40C66FF867C}">
                <a14:compatExt xmlns:a14="http://schemas.microsoft.com/office/drawing/2010/main" spid="_x0000_s2064"/>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65" name="Control 17" hidden="1">
            <a:extLst>
              <a:ext uri="{63B3BB69-23CF-44E3-9099-C40C66FF867C}">
                <a14:compatExt xmlns:a14="http://schemas.microsoft.com/office/drawing/2010/main" spid="_x0000_s2065"/>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66" name="Control 18" hidden="1">
            <a:extLst>
              <a:ext uri="{63B3BB69-23CF-44E3-9099-C40C66FF867C}">
                <a14:compatExt xmlns:a14="http://schemas.microsoft.com/office/drawing/2010/main" spid="_x0000_s206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7" name="Control 19" hidden="1">
            <a:extLst>
              <a:ext uri="{63B3BB69-23CF-44E3-9099-C40C66FF867C}">
                <a14:compatExt xmlns:a14="http://schemas.microsoft.com/office/drawing/2010/main" spid="_x0000_s2067"/>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8" name="Control 20" hidden="1">
            <a:extLst>
              <a:ext uri="{63B3BB69-23CF-44E3-9099-C40C66FF867C}">
                <a14:compatExt xmlns:a14="http://schemas.microsoft.com/office/drawing/2010/main" spid="_x0000_s2068"/>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9" name="Control 21" hidden="1">
            <a:extLst>
              <a:ext uri="{63B3BB69-23CF-44E3-9099-C40C66FF867C}">
                <a14:compatExt xmlns:a14="http://schemas.microsoft.com/office/drawing/2010/main" spid="_x0000_s2069"/>
              </a:ext>
            </a:extLst>
          </p:cNvPr>
          <p:cNvPicPr>
            <a:picLocks noChangeAspect="1"/>
          </p:cNvPicPr>
          <p:nvPr/>
        </p:nvPicPr>
        <p:blipFill>
          <a:blip r:embed="rId3"/>
          <a:stretch>
            <a:fillRect/>
          </a:stretch>
        </p:blipFill>
        <p:spPr>
          <a:xfrm>
            <a:off x="3222500" y="1686102"/>
            <a:ext cx="776205" cy="194051"/>
          </a:xfrm>
          <a:prstGeom prst="rect">
            <a:avLst/>
          </a:prstGeom>
        </p:spPr>
      </p:pic>
      <p:graphicFrame>
        <p:nvGraphicFramePr>
          <p:cNvPr id="3" name="Table 2">
            <a:extLst>
              <a:ext uri="{FF2B5EF4-FFF2-40B4-BE49-F238E27FC236}">
                <a16:creationId xmlns:a16="http://schemas.microsoft.com/office/drawing/2014/main" id="{F19CD0B2-2343-9A2A-5E90-BB2E78AB26F9}"/>
              </a:ext>
            </a:extLst>
          </p:cNvPr>
          <p:cNvGraphicFramePr>
            <a:graphicFrameLocks noGrp="1"/>
          </p:cNvGraphicFramePr>
          <p:nvPr/>
        </p:nvGraphicFramePr>
        <p:xfrm>
          <a:off x="973396" y="2261418"/>
          <a:ext cx="7393856" cy="3137425"/>
        </p:xfrm>
        <a:graphic>
          <a:graphicData uri="http://schemas.openxmlformats.org/drawingml/2006/table">
            <a:tbl>
              <a:tblPr>
                <a:tableStyleId>{5C22544A-7EE6-4342-B048-85BDC9FD1C3A}</a:tableStyleId>
              </a:tblPr>
              <a:tblGrid>
                <a:gridCol w="1718037">
                  <a:extLst>
                    <a:ext uri="{9D8B030D-6E8A-4147-A177-3AD203B41FA5}">
                      <a16:colId xmlns:a16="http://schemas.microsoft.com/office/drawing/2014/main" val="1448377334"/>
                    </a:ext>
                  </a:extLst>
                </a:gridCol>
                <a:gridCol w="4083712">
                  <a:extLst>
                    <a:ext uri="{9D8B030D-6E8A-4147-A177-3AD203B41FA5}">
                      <a16:colId xmlns:a16="http://schemas.microsoft.com/office/drawing/2014/main" val="42956076"/>
                    </a:ext>
                  </a:extLst>
                </a:gridCol>
                <a:gridCol w="1592107">
                  <a:extLst>
                    <a:ext uri="{9D8B030D-6E8A-4147-A177-3AD203B41FA5}">
                      <a16:colId xmlns:a16="http://schemas.microsoft.com/office/drawing/2014/main" val="3389681236"/>
                    </a:ext>
                  </a:extLst>
                </a:gridCol>
              </a:tblGrid>
              <a:tr h="609133">
                <a:tc>
                  <a:txBody>
                    <a:bodyPr/>
                    <a:lstStyle/>
                    <a:p>
                      <a:pPr algn="l" fontAlgn="b">
                        <a:buNone/>
                      </a:pPr>
                      <a:r>
                        <a:rPr lang="en-US" sz="1000" u="none" strike="noStrike" dirty="0">
                          <a:effectLst/>
                        </a:rPr>
                        <a:t>Kaitlan Baston</a:t>
                      </a: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l" fontAlgn="b">
                        <a:buNone/>
                      </a:pPr>
                      <a:r>
                        <a:rPr lang="en-US" sz="1000" u="none" strike="noStrike" dirty="0">
                          <a:effectLst/>
                        </a:rPr>
                        <a:t>NJ Department of Human Services</a:t>
                      </a: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r" fontAlgn="b">
                        <a:buNone/>
                      </a:pPr>
                      <a:r>
                        <a:rPr lang="en-US" sz="1000" u="none" strike="noStrike">
                          <a:effectLst/>
                        </a:rPr>
                        <a:t>$2,781,247.34 </a:t>
                      </a:r>
                      <a:endParaRPr lang="en-US" sz="1000" b="0" i="0" u="none" strike="noStrike">
                        <a:solidFill>
                          <a:srgbClr val="000000"/>
                        </a:solidFill>
                        <a:effectLst/>
                        <a:latin typeface="Aptos Narrow" panose="020B0004020202020204" pitchFamily="34" charset="0"/>
                      </a:endParaRPr>
                    </a:p>
                  </a:txBody>
                  <a:tcPr marL="8325" marR="8325" marT="8325" marB="0" anchor="b">
                    <a:solidFill>
                      <a:srgbClr val="FDF4DB"/>
                    </a:solidFill>
                  </a:tcPr>
                </a:tc>
                <a:extLst>
                  <a:ext uri="{0D108BD9-81ED-4DB2-BD59-A6C34878D82A}">
                    <a16:rowId xmlns:a16="http://schemas.microsoft.com/office/drawing/2014/main" val="3082268308"/>
                  </a:ext>
                </a:extLst>
              </a:tr>
              <a:tr h="678894">
                <a:tc>
                  <a:txBody>
                    <a:bodyPr/>
                    <a:lstStyle/>
                    <a:p>
                      <a:pPr algn="l" fontAlgn="b">
                        <a:buNone/>
                      </a:pPr>
                      <a:r>
                        <a:rPr lang="en-US" sz="1000" u="none" strike="noStrike" dirty="0">
                          <a:effectLst/>
                        </a:rPr>
                        <a:t>Stephen Trzeciak</a:t>
                      </a: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l" fontAlgn="b">
                        <a:buNone/>
                      </a:pPr>
                      <a:r>
                        <a:rPr lang="en-US" sz="1000" u="none" strike="noStrike" dirty="0">
                          <a:effectLst/>
                        </a:rPr>
                        <a:t>Department of Health and Human Services</a:t>
                      </a: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r" fontAlgn="b">
                        <a:buNone/>
                      </a:pPr>
                      <a:r>
                        <a:rPr lang="en-US" sz="1000" u="none" strike="noStrike">
                          <a:effectLst/>
                        </a:rPr>
                        <a:t>$102,062.00 </a:t>
                      </a:r>
                      <a:endParaRPr lang="en-US" sz="1000" b="0" i="0" u="none" strike="noStrike">
                        <a:solidFill>
                          <a:srgbClr val="000000"/>
                        </a:solidFill>
                        <a:effectLst/>
                        <a:latin typeface="Aptos Narrow" panose="020B0004020202020204" pitchFamily="34" charset="0"/>
                      </a:endParaRPr>
                    </a:p>
                  </a:txBody>
                  <a:tcPr marL="8325" marR="8325" marT="8325" marB="0" anchor="b">
                    <a:solidFill>
                      <a:srgbClr val="FDF4DB"/>
                    </a:solidFill>
                  </a:tcPr>
                </a:tc>
                <a:extLst>
                  <a:ext uri="{0D108BD9-81ED-4DB2-BD59-A6C34878D82A}">
                    <a16:rowId xmlns:a16="http://schemas.microsoft.com/office/drawing/2014/main" val="1918555801"/>
                  </a:ext>
                </a:extLst>
              </a:tr>
              <a:tr h="609133">
                <a:tc>
                  <a:txBody>
                    <a:bodyPr/>
                    <a:lstStyle/>
                    <a:p>
                      <a:pPr algn="l" fontAlgn="b">
                        <a:buNone/>
                      </a:pPr>
                      <a:r>
                        <a:rPr lang="en-US" sz="1000" u="none" strike="noStrike" dirty="0">
                          <a:effectLst/>
                        </a:rPr>
                        <a:t>Rachel Haroz</a:t>
                      </a: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l" fontAlgn="b">
                        <a:buNone/>
                      </a:pPr>
                      <a:r>
                        <a:rPr lang="en-US" sz="1000" u="none" strike="noStrike">
                          <a:effectLst/>
                        </a:rPr>
                        <a:t>US Substance Abuse and Mental Health Services Administration</a:t>
                      </a:r>
                      <a:endParaRPr lang="en-US" sz="1000" b="0" i="0" u="none" strike="noStrike">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r" fontAlgn="b">
                        <a:buNone/>
                      </a:pPr>
                      <a:r>
                        <a:rPr lang="en-US" sz="1000" u="none" strike="noStrike">
                          <a:effectLst/>
                        </a:rPr>
                        <a:t>$3,506,024.05</a:t>
                      </a:r>
                      <a:endParaRPr lang="en-US" sz="1000" b="0" i="0" u="none" strike="noStrike">
                        <a:solidFill>
                          <a:srgbClr val="000000"/>
                        </a:solidFill>
                        <a:effectLst/>
                        <a:latin typeface="Aptos Narrow" panose="020B0004020202020204" pitchFamily="34" charset="0"/>
                      </a:endParaRPr>
                    </a:p>
                  </a:txBody>
                  <a:tcPr marL="8325" marR="8325" marT="8325" marB="0" anchor="b">
                    <a:solidFill>
                      <a:srgbClr val="FDF4DB"/>
                    </a:solidFill>
                  </a:tcPr>
                </a:tc>
                <a:extLst>
                  <a:ext uri="{0D108BD9-81ED-4DB2-BD59-A6C34878D82A}">
                    <a16:rowId xmlns:a16="http://schemas.microsoft.com/office/drawing/2014/main" val="3170137259"/>
                  </a:ext>
                </a:extLst>
              </a:tr>
              <a:tr h="631132">
                <a:tc>
                  <a:txBody>
                    <a:bodyPr/>
                    <a:lstStyle/>
                    <a:p>
                      <a:pPr algn="l" fontAlgn="b">
                        <a:buNone/>
                      </a:pPr>
                      <a:r>
                        <a:rPr lang="en-US" sz="1000" u="none" strike="noStrike" dirty="0">
                          <a:effectLst/>
                        </a:rPr>
                        <a:t>Jocelyn Mitchell-Williams</a:t>
                      </a: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l" fontAlgn="b">
                        <a:buNone/>
                      </a:pPr>
                      <a:r>
                        <a:rPr lang="en-US" sz="1000" u="none" strike="noStrike" dirty="0">
                          <a:effectLst/>
                        </a:rPr>
                        <a:t>The New Jersey Office of the Secretary of Higher Education (OSHE)</a:t>
                      </a: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r" fontAlgn="b">
                        <a:buNone/>
                      </a:pPr>
                      <a:r>
                        <a:rPr lang="en-US" sz="1000" u="none" strike="noStrike" dirty="0">
                          <a:effectLst/>
                        </a:rPr>
                        <a:t>$49,524.00 </a:t>
                      </a: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extLst>
                  <a:ext uri="{0D108BD9-81ED-4DB2-BD59-A6C34878D82A}">
                    <a16:rowId xmlns:a16="http://schemas.microsoft.com/office/drawing/2014/main" val="295267677"/>
                  </a:ext>
                </a:extLst>
              </a:tr>
              <a:tr h="609133">
                <a:tc>
                  <a:txBody>
                    <a:bodyPr/>
                    <a:lstStyle/>
                    <a:p>
                      <a:pPr algn="l" fontAlgn="b">
                        <a:buNone/>
                      </a:pPr>
                      <a:endParaRPr lang="en-US" sz="1000" b="0" i="0" u="none" strike="noStrike" dirty="0">
                        <a:solidFill>
                          <a:srgbClr val="000000"/>
                        </a:solidFill>
                        <a:effectLst/>
                        <a:latin typeface="Aptos Narrow" panose="020B0004020202020204" pitchFamily="34" charset="0"/>
                      </a:endParaRPr>
                    </a:p>
                  </a:txBody>
                  <a:tcPr marL="8325" marR="8325" marT="8325" marB="0" anchor="b">
                    <a:solidFill>
                      <a:srgbClr val="FDF4DB"/>
                    </a:solidFill>
                  </a:tcPr>
                </a:tc>
                <a:tc>
                  <a:txBody>
                    <a:bodyPr/>
                    <a:lstStyle/>
                    <a:p>
                      <a:pPr algn="r" fontAlgn="b">
                        <a:buNone/>
                      </a:pPr>
                      <a:r>
                        <a:rPr lang="en-US" sz="1000" b="1" u="none" strike="noStrike" dirty="0">
                          <a:solidFill>
                            <a:srgbClr val="0070C0"/>
                          </a:solidFill>
                          <a:effectLst/>
                        </a:rPr>
                        <a:t>TOTALS</a:t>
                      </a:r>
                      <a:endParaRPr lang="en-US" sz="1000" b="1" i="0" u="none" strike="noStrike" dirty="0">
                        <a:solidFill>
                          <a:srgbClr val="0070C0"/>
                        </a:solidFill>
                        <a:effectLst/>
                        <a:latin typeface="Aptos Narrow" panose="020B0004020202020204" pitchFamily="34" charset="0"/>
                      </a:endParaRPr>
                    </a:p>
                  </a:txBody>
                  <a:tcPr marL="8325" marR="8325" marT="8325" marB="0" anchor="b">
                    <a:solidFill>
                      <a:srgbClr val="FDF4DB"/>
                    </a:solidFill>
                  </a:tcPr>
                </a:tc>
                <a:tc>
                  <a:txBody>
                    <a:bodyPr/>
                    <a:lstStyle/>
                    <a:p>
                      <a:pPr algn="r" fontAlgn="b">
                        <a:buNone/>
                      </a:pPr>
                      <a:r>
                        <a:rPr lang="en-US" sz="1000" b="1" u="none" strike="noStrike" dirty="0">
                          <a:solidFill>
                            <a:srgbClr val="0070C0"/>
                          </a:solidFill>
                          <a:effectLst/>
                        </a:rPr>
                        <a:t>$6,438,857.39 </a:t>
                      </a:r>
                      <a:endParaRPr lang="en-US" sz="1000" b="1" i="0" u="none" strike="noStrike" dirty="0">
                        <a:solidFill>
                          <a:srgbClr val="0070C0"/>
                        </a:solidFill>
                        <a:effectLst/>
                        <a:latin typeface="Aptos Narrow" panose="020B0004020202020204" pitchFamily="34" charset="0"/>
                      </a:endParaRPr>
                    </a:p>
                  </a:txBody>
                  <a:tcPr marL="8325" marR="8325" marT="8325" marB="0" anchor="b">
                    <a:solidFill>
                      <a:srgbClr val="FDF4DB"/>
                    </a:solidFill>
                  </a:tcPr>
                </a:tc>
                <a:extLst>
                  <a:ext uri="{0D108BD9-81ED-4DB2-BD59-A6C34878D82A}">
                    <a16:rowId xmlns:a16="http://schemas.microsoft.com/office/drawing/2014/main" val="2039935204"/>
                  </a:ext>
                </a:extLst>
              </a:tr>
            </a:tbl>
          </a:graphicData>
        </a:graphic>
      </p:graphicFrame>
    </p:spTree>
    <p:extLst>
      <p:ext uri="{BB962C8B-B14F-4D97-AF65-F5344CB8AC3E}">
        <p14:creationId xmlns:p14="http://schemas.microsoft.com/office/powerpoint/2010/main" val="20757090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1505-6156-B2BB-E437-121450C01E86}"/>
            </a:ext>
          </a:extLst>
        </p:cNvPr>
        <p:cNvGrpSpPr/>
        <p:nvPr/>
      </p:nvGrpSpPr>
      <p:grpSpPr>
        <a:xfrm>
          <a:off x="0" y="0"/>
          <a:ext cx="0" cy="0"/>
          <a:chOff x="0" y="0"/>
          <a:chExt cx="0" cy="0"/>
        </a:xfrm>
      </p:grpSpPr>
      <p:pic>
        <p:nvPicPr>
          <p:cNvPr id="6" name="Control 1" hidden="1">
            <a:extLst>
              <a:ext uri="{63B3BB69-23CF-44E3-9099-C40C66FF867C}">
                <a14:compatExt xmlns:a14="http://schemas.microsoft.com/office/drawing/2010/main" spid="_x0000_s1025"/>
              </a:ext>
              <a:ext uri="{FF2B5EF4-FFF2-40B4-BE49-F238E27FC236}">
                <a16:creationId xmlns:a16="http://schemas.microsoft.com/office/drawing/2014/main" id="{C98DCE46-981E-46AB-7A64-AC31B8411911}"/>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7" name="Control 2" hidden="1">
            <a:extLst>
              <a:ext uri="{63B3BB69-23CF-44E3-9099-C40C66FF867C}">
                <a14:compatExt xmlns:a14="http://schemas.microsoft.com/office/drawing/2010/main" spid="_x0000_s1026"/>
              </a:ext>
              <a:ext uri="{FF2B5EF4-FFF2-40B4-BE49-F238E27FC236}">
                <a16:creationId xmlns:a16="http://schemas.microsoft.com/office/drawing/2014/main" id="{C57339ED-2712-6BC7-4D13-6042E980A24A}"/>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8" name="Control 3" hidden="1">
            <a:extLst>
              <a:ext uri="{63B3BB69-23CF-44E3-9099-C40C66FF867C}">
                <a14:compatExt xmlns:a14="http://schemas.microsoft.com/office/drawing/2010/main" spid="_x0000_s1027"/>
              </a:ext>
              <a:ext uri="{FF2B5EF4-FFF2-40B4-BE49-F238E27FC236}">
                <a16:creationId xmlns:a16="http://schemas.microsoft.com/office/drawing/2014/main" id="{5210A406-429B-36BA-9251-DEDA90916063}"/>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9" name="Control 4" hidden="1">
            <a:extLst>
              <a:ext uri="{63B3BB69-23CF-44E3-9099-C40C66FF867C}">
                <a14:compatExt xmlns:a14="http://schemas.microsoft.com/office/drawing/2010/main" spid="_x0000_s1028"/>
              </a:ext>
              <a:ext uri="{FF2B5EF4-FFF2-40B4-BE49-F238E27FC236}">
                <a16:creationId xmlns:a16="http://schemas.microsoft.com/office/drawing/2014/main" id="{561F5708-F733-E3F9-6E30-CF9C709F3AA3}"/>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0" name="Control 5" hidden="1">
            <a:extLst>
              <a:ext uri="{63B3BB69-23CF-44E3-9099-C40C66FF867C}">
                <a14:compatExt xmlns:a14="http://schemas.microsoft.com/office/drawing/2010/main" spid="_x0000_s1029"/>
              </a:ext>
              <a:ext uri="{FF2B5EF4-FFF2-40B4-BE49-F238E27FC236}">
                <a16:creationId xmlns:a16="http://schemas.microsoft.com/office/drawing/2014/main" id="{7E2D6044-E3C9-899C-3611-AED054F1AF9C}"/>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11" name="Control 6" hidden="1">
            <a:extLst>
              <a:ext uri="{63B3BB69-23CF-44E3-9099-C40C66FF867C}">
                <a14:compatExt xmlns:a14="http://schemas.microsoft.com/office/drawing/2010/main" spid="_x0000_s1030"/>
              </a:ext>
              <a:ext uri="{FF2B5EF4-FFF2-40B4-BE49-F238E27FC236}">
                <a16:creationId xmlns:a16="http://schemas.microsoft.com/office/drawing/2014/main" id="{E433DE5A-665C-C649-AFFD-33D86F0A52BC}"/>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12" name="Control 7" hidden="1">
            <a:extLst>
              <a:ext uri="{63B3BB69-23CF-44E3-9099-C40C66FF867C}">
                <a14:compatExt xmlns:a14="http://schemas.microsoft.com/office/drawing/2010/main" spid="_x0000_s1031"/>
              </a:ext>
              <a:ext uri="{FF2B5EF4-FFF2-40B4-BE49-F238E27FC236}">
                <a16:creationId xmlns:a16="http://schemas.microsoft.com/office/drawing/2014/main" id="{F89F4EEC-B2F8-E139-9351-A62F5E3B0C0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3" name="Control 8" hidden="1">
            <a:extLst>
              <a:ext uri="{63B3BB69-23CF-44E3-9099-C40C66FF867C}">
                <a14:compatExt xmlns:a14="http://schemas.microsoft.com/office/drawing/2010/main" spid="_x0000_s1032"/>
              </a:ext>
              <a:ext uri="{FF2B5EF4-FFF2-40B4-BE49-F238E27FC236}">
                <a16:creationId xmlns:a16="http://schemas.microsoft.com/office/drawing/2014/main" id="{0E40F09F-CB11-D8C5-19FC-5E06BF8EC49F}"/>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4" name="Control 9" hidden="1">
            <a:extLst>
              <a:ext uri="{63B3BB69-23CF-44E3-9099-C40C66FF867C}">
                <a14:compatExt xmlns:a14="http://schemas.microsoft.com/office/drawing/2010/main" spid="_x0000_s1033"/>
              </a:ext>
              <a:ext uri="{FF2B5EF4-FFF2-40B4-BE49-F238E27FC236}">
                <a16:creationId xmlns:a16="http://schemas.microsoft.com/office/drawing/2014/main" id="{28CE68BD-3448-6954-ADBC-B16BEAA6F56F}"/>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5" name="Control 10" hidden="1">
            <a:extLst>
              <a:ext uri="{63B3BB69-23CF-44E3-9099-C40C66FF867C}">
                <a14:compatExt xmlns:a14="http://schemas.microsoft.com/office/drawing/2010/main" spid="_x0000_s1034"/>
              </a:ext>
              <a:ext uri="{FF2B5EF4-FFF2-40B4-BE49-F238E27FC236}">
                <a16:creationId xmlns:a16="http://schemas.microsoft.com/office/drawing/2014/main" id="{7AAB42DF-1180-5948-B90F-4A0293530008}"/>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6" name="Control 11" hidden="1">
            <a:extLst>
              <a:ext uri="{63B3BB69-23CF-44E3-9099-C40C66FF867C}">
                <a14:compatExt xmlns:a14="http://schemas.microsoft.com/office/drawing/2010/main" spid="_x0000_s1035"/>
              </a:ext>
              <a:ext uri="{FF2B5EF4-FFF2-40B4-BE49-F238E27FC236}">
                <a16:creationId xmlns:a16="http://schemas.microsoft.com/office/drawing/2014/main" id="{55B40B29-8D31-CCBD-827B-3C83FB745F10}"/>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17" name="Control 12" hidden="1">
            <a:extLst>
              <a:ext uri="{63B3BB69-23CF-44E3-9099-C40C66FF867C}">
                <a14:compatExt xmlns:a14="http://schemas.microsoft.com/office/drawing/2010/main" spid="_x0000_s1036"/>
              </a:ext>
              <a:ext uri="{FF2B5EF4-FFF2-40B4-BE49-F238E27FC236}">
                <a16:creationId xmlns:a16="http://schemas.microsoft.com/office/drawing/2014/main" id="{4D6F6517-C8E1-5141-BBC5-BA54D47594E7}"/>
              </a:ext>
            </a:extLst>
          </p:cNvPr>
          <p:cNvPicPr>
            <a:picLocks noChangeAspect="1"/>
          </p:cNvPicPr>
          <p:nvPr/>
        </p:nvPicPr>
        <p:blipFill>
          <a:blip r:embed="rId2"/>
          <a:stretch>
            <a:fillRect/>
          </a:stretch>
        </p:blipFill>
        <p:spPr>
          <a:xfrm>
            <a:off x="3361548" y="1816356"/>
            <a:ext cx="782037" cy="195509"/>
          </a:xfrm>
          <a:prstGeom prst="rect">
            <a:avLst/>
          </a:prstGeom>
        </p:spPr>
      </p:pic>
      <p:pic>
        <p:nvPicPr>
          <p:cNvPr id="18" name="Control 13" hidden="1">
            <a:extLst>
              <a:ext uri="{63B3BB69-23CF-44E3-9099-C40C66FF867C}">
                <a14:compatExt xmlns:a14="http://schemas.microsoft.com/office/drawing/2010/main" spid="_x0000_s1037"/>
              </a:ext>
              <a:ext uri="{FF2B5EF4-FFF2-40B4-BE49-F238E27FC236}">
                <a16:creationId xmlns:a16="http://schemas.microsoft.com/office/drawing/2014/main" id="{21AD28C3-F0A2-9186-8F1E-4BD806116831}"/>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19" name="Control 14" hidden="1">
            <a:extLst>
              <a:ext uri="{63B3BB69-23CF-44E3-9099-C40C66FF867C}">
                <a14:compatExt xmlns:a14="http://schemas.microsoft.com/office/drawing/2010/main" spid="_x0000_s1038"/>
              </a:ext>
              <a:ext uri="{FF2B5EF4-FFF2-40B4-BE49-F238E27FC236}">
                <a16:creationId xmlns:a16="http://schemas.microsoft.com/office/drawing/2014/main" id="{203F0752-2419-DD66-F533-B7B354A3FCB8}"/>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0" name="Control 15" hidden="1">
            <a:extLst>
              <a:ext uri="{63B3BB69-23CF-44E3-9099-C40C66FF867C}">
                <a14:compatExt xmlns:a14="http://schemas.microsoft.com/office/drawing/2010/main" spid="_x0000_s1039"/>
              </a:ext>
              <a:ext uri="{FF2B5EF4-FFF2-40B4-BE49-F238E27FC236}">
                <a16:creationId xmlns:a16="http://schemas.microsoft.com/office/drawing/2014/main" id="{16607E03-061F-82E3-B275-F6BF20A75E2B}"/>
              </a:ext>
            </a:extLst>
          </p:cNvPr>
          <p:cNvPicPr>
            <a:picLocks noChangeAspect="1"/>
          </p:cNvPicPr>
          <p:nvPr/>
        </p:nvPicPr>
        <p:blipFill>
          <a:blip r:embed="rId6"/>
          <a:stretch>
            <a:fillRect/>
          </a:stretch>
        </p:blipFill>
        <p:spPr>
          <a:xfrm>
            <a:off x="3361548" y="1816356"/>
            <a:ext cx="782037" cy="195509"/>
          </a:xfrm>
          <a:prstGeom prst="rect">
            <a:avLst/>
          </a:prstGeom>
        </p:spPr>
      </p:pic>
      <p:pic>
        <p:nvPicPr>
          <p:cNvPr id="21" name="Control 16" hidden="1">
            <a:extLst>
              <a:ext uri="{63B3BB69-23CF-44E3-9099-C40C66FF867C}">
                <a14:compatExt xmlns:a14="http://schemas.microsoft.com/office/drawing/2010/main" spid="_x0000_s1040"/>
              </a:ext>
              <a:ext uri="{FF2B5EF4-FFF2-40B4-BE49-F238E27FC236}">
                <a16:creationId xmlns:a16="http://schemas.microsoft.com/office/drawing/2014/main" id="{99230B52-BBDB-CC87-A359-34791AEFE85D}"/>
              </a:ext>
            </a:extLst>
          </p:cNvPr>
          <p:cNvPicPr>
            <a:picLocks noChangeAspect="1"/>
          </p:cNvPicPr>
          <p:nvPr/>
        </p:nvPicPr>
        <p:blipFill>
          <a:blip r:embed="rId4"/>
          <a:stretch>
            <a:fillRect/>
          </a:stretch>
        </p:blipFill>
        <p:spPr>
          <a:xfrm>
            <a:off x="3361548" y="1816356"/>
            <a:ext cx="782037" cy="195509"/>
          </a:xfrm>
          <a:prstGeom prst="rect">
            <a:avLst/>
          </a:prstGeom>
        </p:spPr>
      </p:pic>
      <p:pic>
        <p:nvPicPr>
          <p:cNvPr id="22" name="Control 17" hidden="1">
            <a:extLst>
              <a:ext uri="{63B3BB69-23CF-44E3-9099-C40C66FF867C}">
                <a14:compatExt xmlns:a14="http://schemas.microsoft.com/office/drawing/2010/main" spid="_x0000_s1041"/>
              </a:ext>
              <a:ext uri="{FF2B5EF4-FFF2-40B4-BE49-F238E27FC236}">
                <a16:creationId xmlns:a16="http://schemas.microsoft.com/office/drawing/2014/main" id="{E9B1CD15-1F78-B59D-300A-C3BD88D8ED61}"/>
              </a:ext>
            </a:extLst>
          </p:cNvPr>
          <p:cNvPicPr>
            <a:picLocks noChangeAspect="1"/>
          </p:cNvPicPr>
          <p:nvPr/>
        </p:nvPicPr>
        <p:blipFill>
          <a:blip r:embed="rId5"/>
          <a:stretch>
            <a:fillRect/>
          </a:stretch>
        </p:blipFill>
        <p:spPr>
          <a:xfrm>
            <a:off x="3361548" y="1816356"/>
            <a:ext cx="782037" cy="195509"/>
          </a:xfrm>
          <a:prstGeom prst="rect">
            <a:avLst/>
          </a:prstGeom>
        </p:spPr>
      </p:pic>
      <p:pic>
        <p:nvPicPr>
          <p:cNvPr id="23" name="Control 18" hidden="1">
            <a:extLst>
              <a:ext uri="{63B3BB69-23CF-44E3-9099-C40C66FF867C}">
                <a14:compatExt xmlns:a14="http://schemas.microsoft.com/office/drawing/2010/main" spid="_x0000_s1042"/>
              </a:ext>
              <a:ext uri="{FF2B5EF4-FFF2-40B4-BE49-F238E27FC236}">
                <a16:creationId xmlns:a16="http://schemas.microsoft.com/office/drawing/2014/main" id="{BC6C2468-9CB6-CAA9-0417-E8C29664736A}"/>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4" name="Control 19" hidden="1">
            <a:extLst>
              <a:ext uri="{63B3BB69-23CF-44E3-9099-C40C66FF867C}">
                <a14:compatExt xmlns:a14="http://schemas.microsoft.com/office/drawing/2010/main" spid="_x0000_s1043"/>
              </a:ext>
              <a:ext uri="{FF2B5EF4-FFF2-40B4-BE49-F238E27FC236}">
                <a16:creationId xmlns:a16="http://schemas.microsoft.com/office/drawing/2014/main" id="{0919F74D-94C7-1C91-137A-8AD468E13696}"/>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5" name="Control 20" hidden="1">
            <a:extLst>
              <a:ext uri="{63B3BB69-23CF-44E3-9099-C40C66FF867C}">
                <a14:compatExt xmlns:a14="http://schemas.microsoft.com/office/drawing/2010/main" spid="_x0000_s1044"/>
              </a:ext>
              <a:ext uri="{FF2B5EF4-FFF2-40B4-BE49-F238E27FC236}">
                <a16:creationId xmlns:a16="http://schemas.microsoft.com/office/drawing/2014/main" id="{4A772148-70DF-25B3-ECD5-FF7BD1679707}"/>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6" name="Control 21" hidden="1">
            <a:extLst>
              <a:ext uri="{63B3BB69-23CF-44E3-9099-C40C66FF867C}">
                <a14:compatExt xmlns:a14="http://schemas.microsoft.com/office/drawing/2010/main" spid="_x0000_s1045"/>
              </a:ext>
              <a:ext uri="{FF2B5EF4-FFF2-40B4-BE49-F238E27FC236}">
                <a16:creationId xmlns:a16="http://schemas.microsoft.com/office/drawing/2014/main" id="{1F2F16E6-A20B-9408-B557-F3C828B95922}"/>
              </a:ext>
            </a:extLst>
          </p:cNvPr>
          <p:cNvPicPr>
            <a:picLocks noChangeAspect="1"/>
          </p:cNvPicPr>
          <p:nvPr/>
        </p:nvPicPr>
        <p:blipFill>
          <a:blip r:embed="rId3"/>
          <a:stretch>
            <a:fillRect/>
          </a:stretch>
        </p:blipFill>
        <p:spPr>
          <a:xfrm>
            <a:off x="3361548" y="1816356"/>
            <a:ext cx="782037" cy="195509"/>
          </a:xfrm>
          <a:prstGeom prst="rect">
            <a:avLst/>
          </a:prstGeom>
        </p:spPr>
      </p:pic>
      <p:pic>
        <p:nvPicPr>
          <p:cNvPr id="28" name="Control 1" hidden="1">
            <a:extLst>
              <a:ext uri="{63B3BB69-23CF-44E3-9099-C40C66FF867C}">
                <a14:compatExt xmlns:a14="http://schemas.microsoft.com/office/drawing/2010/main" spid="_x0000_s1025"/>
              </a:ext>
              <a:ext uri="{FF2B5EF4-FFF2-40B4-BE49-F238E27FC236}">
                <a16:creationId xmlns:a16="http://schemas.microsoft.com/office/drawing/2014/main" id="{78FE3A87-9C56-31BB-1CB7-E0FA4B022029}"/>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29" name="Control 2" hidden="1">
            <a:extLst>
              <a:ext uri="{63B3BB69-23CF-44E3-9099-C40C66FF867C}">
                <a14:compatExt xmlns:a14="http://schemas.microsoft.com/office/drawing/2010/main" spid="_x0000_s1026"/>
              </a:ext>
              <a:ext uri="{FF2B5EF4-FFF2-40B4-BE49-F238E27FC236}">
                <a16:creationId xmlns:a16="http://schemas.microsoft.com/office/drawing/2014/main" id="{4476929F-5C27-3B55-28EB-206FFCB149E0}"/>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0" name="Control 3" hidden="1">
            <a:extLst>
              <a:ext uri="{63B3BB69-23CF-44E3-9099-C40C66FF867C}">
                <a14:compatExt xmlns:a14="http://schemas.microsoft.com/office/drawing/2010/main" spid="_x0000_s1027"/>
              </a:ext>
              <a:ext uri="{FF2B5EF4-FFF2-40B4-BE49-F238E27FC236}">
                <a16:creationId xmlns:a16="http://schemas.microsoft.com/office/drawing/2014/main" id="{5C9C61C7-C569-0EE4-35E4-685641272205}"/>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1" name="Control 4" hidden="1">
            <a:extLst>
              <a:ext uri="{63B3BB69-23CF-44E3-9099-C40C66FF867C}">
                <a14:compatExt xmlns:a14="http://schemas.microsoft.com/office/drawing/2010/main" spid="_x0000_s1028"/>
              </a:ext>
              <a:ext uri="{FF2B5EF4-FFF2-40B4-BE49-F238E27FC236}">
                <a16:creationId xmlns:a16="http://schemas.microsoft.com/office/drawing/2014/main" id="{2072596D-14D0-34FC-1A31-47E22CC298FE}"/>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2" name="Control 5" hidden="1">
            <a:extLst>
              <a:ext uri="{63B3BB69-23CF-44E3-9099-C40C66FF867C}">
                <a14:compatExt xmlns:a14="http://schemas.microsoft.com/office/drawing/2010/main" spid="_x0000_s1029"/>
              </a:ext>
              <a:ext uri="{FF2B5EF4-FFF2-40B4-BE49-F238E27FC236}">
                <a16:creationId xmlns:a16="http://schemas.microsoft.com/office/drawing/2014/main" id="{B229E9E9-B187-47E6-0E09-F5647DF74A6F}"/>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33" name="Control 6" hidden="1">
            <a:extLst>
              <a:ext uri="{63B3BB69-23CF-44E3-9099-C40C66FF867C}">
                <a14:compatExt xmlns:a14="http://schemas.microsoft.com/office/drawing/2010/main" spid="_x0000_s1030"/>
              </a:ext>
              <a:ext uri="{FF2B5EF4-FFF2-40B4-BE49-F238E27FC236}">
                <a16:creationId xmlns:a16="http://schemas.microsoft.com/office/drawing/2014/main" id="{31794B0A-F249-224D-4776-C5733550B768}"/>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34" name="Control 7" hidden="1">
            <a:extLst>
              <a:ext uri="{63B3BB69-23CF-44E3-9099-C40C66FF867C}">
                <a14:compatExt xmlns:a14="http://schemas.microsoft.com/office/drawing/2010/main" spid="_x0000_s1031"/>
              </a:ext>
              <a:ext uri="{FF2B5EF4-FFF2-40B4-BE49-F238E27FC236}">
                <a16:creationId xmlns:a16="http://schemas.microsoft.com/office/drawing/2014/main" id="{3C6AD8E2-11D5-6EA1-497E-21708ED28E45}"/>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5" name="Control 8" hidden="1">
            <a:extLst>
              <a:ext uri="{63B3BB69-23CF-44E3-9099-C40C66FF867C}">
                <a14:compatExt xmlns:a14="http://schemas.microsoft.com/office/drawing/2010/main" spid="_x0000_s1032"/>
              </a:ext>
              <a:ext uri="{FF2B5EF4-FFF2-40B4-BE49-F238E27FC236}">
                <a16:creationId xmlns:a16="http://schemas.microsoft.com/office/drawing/2014/main" id="{66E10278-D7AC-90F0-B9B8-DAEF13914618}"/>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6" name="Control 9" hidden="1">
            <a:extLst>
              <a:ext uri="{63B3BB69-23CF-44E3-9099-C40C66FF867C}">
                <a14:compatExt xmlns:a14="http://schemas.microsoft.com/office/drawing/2010/main" spid="_x0000_s1033"/>
              </a:ext>
              <a:ext uri="{FF2B5EF4-FFF2-40B4-BE49-F238E27FC236}">
                <a16:creationId xmlns:a16="http://schemas.microsoft.com/office/drawing/2014/main" id="{908E04C7-0EC2-5A9F-FBAC-057D0B19DF7C}"/>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7" name="Control 10" hidden="1">
            <a:extLst>
              <a:ext uri="{63B3BB69-23CF-44E3-9099-C40C66FF867C}">
                <a14:compatExt xmlns:a14="http://schemas.microsoft.com/office/drawing/2010/main" spid="_x0000_s1034"/>
              </a:ext>
              <a:ext uri="{FF2B5EF4-FFF2-40B4-BE49-F238E27FC236}">
                <a16:creationId xmlns:a16="http://schemas.microsoft.com/office/drawing/2014/main" id="{19FBE4D6-E016-BEC1-DB7B-028672DC5D48}"/>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38" name="Control 11" hidden="1">
            <a:extLst>
              <a:ext uri="{63B3BB69-23CF-44E3-9099-C40C66FF867C}">
                <a14:compatExt xmlns:a14="http://schemas.microsoft.com/office/drawing/2010/main" spid="_x0000_s1035"/>
              </a:ext>
              <a:ext uri="{FF2B5EF4-FFF2-40B4-BE49-F238E27FC236}">
                <a16:creationId xmlns:a16="http://schemas.microsoft.com/office/drawing/2014/main" id="{85FECFCA-78C2-82BD-CE96-8EC76DB62C0C}"/>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39" name="Control 12" hidden="1">
            <a:extLst>
              <a:ext uri="{63B3BB69-23CF-44E3-9099-C40C66FF867C}">
                <a14:compatExt xmlns:a14="http://schemas.microsoft.com/office/drawing/2010/main" spid="_x0000_s1036"/>
              </a:ext>
              <a:ext uri="{FF2B5EF4-FFF2-40B4-BE49-F238E27FC236}">
                <a16:creationId xmlns:a16="http://schemas.microsoft.com/office/drawing/2014/main" id="{62834A19-8CE4-A5CE-ED2A-F02C11955DA6}"/>
              </a:ext>
            </a:extLst>
          </p:cNvPr>
          <p:cNvPicPr>
            <a:picLocks noChangeAspect="1"/>
          </p:cNvPicPr>
          <p:nvPr/>
        </p:nvPicPr>
        <p:blipFill>
          <a:blip r:embed="rId2"/>
          <a:stretch>
            <a:fillRect/>
          </a:stretch>
        </p:blipFill>
        <p:spPr>
          <a:xfrm>
            <a:off x="3110998" y="2030467"/>
            <a:ext cx="793529" cy="198383"/>
          </a:xfrm>
          <a:prstGeom prst="rect">
            <a:avLst/>
          </a:prstGeom>
        </p:spPr>
      </p:pic>
      <p:pic>
        <p:nvPicPr>
          <p:cNvPr id="40" name="Control 13" hidden="1">
            <a:extLst>
              <a:ext uri="{63B3BB69-23CF-44E3-9099-C40C66FF867C}">
                <a14:compatExt xmlns:a14="http://schemas.microsoft.com/office/drawing/2010/main" spid="_x0000_s1037"/>
              </a:ext>
              <a:ext uri="{FF2B5EF4-FFF2-40B4-BE49-F238E27FC236}">
                <a16:creationId xmlns:a16="http://schemas.microsoft.com/office/drawing/2014/main" id="{6AC44DA1-3008-C05F-4B23-D36F6DDF25EA}"/>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1" name="Control 14" hidden="1">
            <a:extLst>
              <a:ext uri="{63B3BB69-23CF-44E3-9099-C40C66FF867C}">
                <a14:compatExt xmlns:a14="http://schemas.microsoft.com/office/drawing/2010/main" spid="_x0000_s1038"/>
              </a:ext>
              <a:ext uri="{FF2B5EF4-FFF2-40B4-BE49-F238E27FC236}">
                <a16:creationId xmlns:a16="http://schemas.microsoft.com/office/drawing/2014/main" id="{40252091-19F1-5D6F-6311-B709EB168286}"/>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2" name="Control 15" hidden="1">
            <a:extLst>
              <a:ext uri="{63B3BB69-23CF-44E3-9099-C40C66FF867C}">
                <a14:compatExt xmlns:a14="http://schemas.microsoft.com/office/drawing/2010/main" spid="_x0000_s1039"/>
              </a:ext>
              <a:ext uri="{FF2B5EF4-FFF2-40B4-BE49-F238E27FC236}">
                <a16:creationId xmlns:a16="http://schemas.microsoft.com/office/drawing/2014/main" id="{C7C15F39-6E77-9E5D-5BB2-F64582115EA2}"/>
              </a:ext>
            </a:extLst>
          </p:cNvPr>
          <p:cNvPicPr>
            <a:picLocks noChangeAspect="1"/>
          </p:cNvPicPr>
          <p:nvPr/>
        </p:nvPicPr>
        <p:blipFill>
          <a:blip r:embed="rId6"/>
          <a:stretch>
            <a:fillRect/>
          </a:stretch>
        </p:blipFill>
        <p:spPr>
          <a:xfrm>
            <a:off x="3110998" y="2030467"/>
            <a:ext cx="793529" cy="198383"/>
          </a:xfrm>
          <a:prstGeom prst="rect">
            <a:avLst/>
          </a:prstGeom>
        </p:spPr>
      </p:pic>
      <p:pic>
        <p:nvPicPr>
          <p:cNvPr id="43" name="Control 16" hidden="1">
            <a:extLst>
              <a:ext uri="{63B3BB69-23CF-44E3-9099-C40C66FF867C}">
                <a14:compatExt xmlns:a14="http://schemas.microsoft.com/office/drawing/2010/main" spid="_x0000_s1040"/>
              </a:ext>
              <a:ext uri="{FF2B5EF4-FFF2-40B4-BE49-F238E27FC236}">
                <a16:creationId xmlns:a16="http://schemas.microsoft.com/office/drawing/2014/main" id="{6B0A1E24-0568-B6CE-A83E-0C3D47FA9FA7}"/>
              </a:ext>
            </a:extLst>
          </p:cNvPr>
          <p:cNvPicPr>
            <a:picLocks noChangeAspect="1"/>
          </p:cNvPicPr>
          <p:nvPr/>
        </p:nvPicPr>
        <p:blipFill>
          <a:blip r:embed="rId4"/>
          <a:stretch>
            <a:fillRect/>
          </a:stretch>
        </p:blipFill>
        <p:spPr>
          <a:xfrm>
            <a:off x="3110998" y="2030467"/>
            <a:ext cx="793529" cy="198383"/>
          </a:xfrm>
          <a:prstGeom prst="rect">
            <a:avLst/>
          </a:prstGeom>
        </p:spPr>
      </p:pic>
      <p:pic>
        <p:nvPicPr>
          <p:cNvPr id="44" name="Control 17" hidden="1">
            <a:extLst>
              <a:ext uri="{63B3BB69-23CF-44E3-9099-C40C66FF867C}">
                <a14:compatExt xmlns:a14="http://schemas.microsoft.com/office/drawing/2010/main" spid="_x0000_s1041"/>
              </a:ext>
              <a:ext uri="{FF2B5EF4-FFF2-40B4-BE49-F238E27FC236}">
                <a16:creationId xmlns:a16="http://schemas.microsoft.com/office/drawing/2014/main" id="{1A883BB2-DFD8-E432-5105-3C416B0F02B5}"/>
              </a:ext>
            </a:extLst>
          </p:cNvPr>
          <p:cNvPicPr>
            <a:picLocks noChangeAspect="1"/>
          </p:cNvPicPr>
          <p:nvPr/>
        </p:nvPicPr>
        <p:blipFill>
          <a:blip r:embed="rId5"/>
          <a:stretch>
            <a:fillRect/>
          </a:stretch>
        </p:blipFill>
        <p:spPr>
          <a:xfrm>
            <a:off x="3110998" y="2030467"/>
            <a:ext cx="793529" cy="198383"/>
          </a:xfrm>
          <a:prstGeom prst="rect">
            <a:avLst/>
          </a:prstGeom>
        </p:spPr>
      </p:pic>
      <p:pic>
        <p:nvPicPr>
          <p:cNvPr id="45" name="Control 18" hidden="1">
            <a:extLst>
              <a:ext uri="{63B3BB69-23CF-44E3-9099-C40C66FF867C}">
                <a14:compatExt xmlns:a14="http://schemas.microsoft.com/office/drawing/2010/main" spid="_x0000_s1042"/>
              </a:ext>
              <a:ext uri="{FF2B5EF4-FFF2-40B4-BE49-F238E27FC236}">
                <a16:creationId xmlns:a16="http://schemas.microsoft.com/office/drawing/2014/main" id="{EFEFAE91-ED2E-F125-A02A-48CF5DC71FFA}"/>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6" name="Control 19" hidden="1">
            <a:extLst>
              <a:ext uri="{63B3BB69-23CF-44E3-9099-C40C66FF867C}">
                <a14:compatExt xmlns:a14="http://schemas.microsoft.com/office/drawing/2010/main" spid="_x0000_s1043"/>
              </a:ext>
              <a:ext uri="{FF2B5EF4-FFF2-40B4-BE49-F238E27FC236}">
                <a16:creationId xmlns:a16="http://schemas.microsoft.com/office/drawing/2014/main" id="{7C748DB5-B39D-51D3-D5D5-2F6E68DF4149}"/>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7" name="Control 20" hidden="1">
            <a:extLst>
              <a:ext uri="{63B3BB69-23CF-44E3-9099-C40C66FF867C}">
                <a14:compatExt xmlns:a14="http://schemas.microsoft.com/office/drawing/2010/main" spid="_x0000_s1044"/>
              </a:ext>
              <a:ext uri="{FF2B5EF4-FFF2-40B4-BE49-F238E27FC236}">
                <a16:creationId xmlns:a16="http://schemas.microsoft.com/office/drawing/2014/main" id="{3595C94E-4AA9-3B1F-149C-43121A39FE2E}"/>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8" name="Control 21" hidden="1">
            <a:extLst>
              <a:ext uri="{63B3BB69-23CF-44E3-9099-C40C66FF867C}">
                <a14:compatExt xmlns:a14="http://schemas.microsoft.com/office/drawing/2010/main" spid="_x0000_s1045"/>
              </a:ext>
              <a:ext uri="{FF2B5EF4-FFF2-40B4-BE49-F238E27FC236}">
                <a16:creationId xmlns:a16="http://schemas.microsoft.com/office/drawing/2014/main" id="{7E290BEC-D7CE-3361-CC2E-590D3070F7BE}"/>
              </a:ext>
            </a:extLst>
          </p:cNvPr>
          <p:cNvPicPr>
            <a:picLocks noChangeAspect="1"/>
          </p:cNvPicPr>
          <p:nvPr/>
        </p:nvPicPr>
        <p:blipFill>
          <a:blip r:embed="rId3"/>
          <a:stretch>
            <a:fillRect/>
          </a:stretch>
        </p:blipFill>
        <p:spPr>
          <a:xfrm>
            <a:off x="3110998" y="2030467"/>
            <a:ext cx="793529" cy="198383"/>
          </a:xfrm>
          <a:prstGeom prst="rect">
            <a:avLst/>
          </a:prstGeom>
        </p:spPr>
      </p:pic>
      <p:pic>
        <p:nvPicPr>
          <p:cNvPr id="49" name="Control 1" hidden="1">
            <a:extLst>
              <a:ext uri="{63B3BB69-23CF-44E3-9099-C40C66FF867C}">
                <a14:compatExt xmlns:a14="http://schemas.microsoft.com/office/drawing/2010/main" spid="_x0000_s2049"/>
              </a:ext>
              <a:ext uri="{FF2B5EF4-FFF2-40B4-BE49-F238E27FC236}">
                <a16:creationId xmlns:a16="http://schemas.microsoft.com/office/drawing/2014/main" id="{CEE5DCA9-0B51-75FC-393D-FE478FD52F0C}"/>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50" name="Control 2" hidden="1">
            <a:extLst>
              <a:ext uri="{63B3BB69-23CF-44E3-9099-C40C66FF867C}">
                <a14:compatExt xmlns:a14="http://schemas.microsoft.com/office/drawing/2010/main" spid="_x0000_s2050"/>
              </a:ext>
              <a:ext uri="{FF2B5EF4-FFF2-40B4-BE49-F238E27FC236}">
                <a16:creationId xmlns:a16="http://schemas.microsoft.com/office/drawing/2014/main" id="{341DE582-22AC-DFCE-2DFA-8684A44F600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1" name="Control 3" hidden="1">
            <a:extLst>
              <a:ext uri="{63B3BB69-23CF-44E3-9099-C40C66FF867C}">
                <a14:compatExt xmlns:a14="http://schemas.microsoft.com/office/drawing/2010/main" spid="_x0000_s2051"/>
              </a:ext>
              <a:ext uri="{FF2B5EF4-FFF2-40B4-BE49-F238E27FC236}">
                <a16:creationId xmlns:a16="http://schemas.microsoft.com/office/drawing/2014/main" id="{88F3AD0E-9EFE-F0F8-C1FA-F8B62AE74D87}"/>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2" name="Control 4" hidden="1">
            <a:extLst>
              <a:ext uri="{63B3BB69-23CF-44E3-9099-C40C66FF867C}">
                <a14:compatExt xmlns:a14="http://schemas.microsoft.com/office/drawing/2010/main" spid="_x0000_s2052"/>
              </a:ext>
              <a:ext uri="{FF2B5EF4-FFF2-40B4-BE49-F238E27FC236}">
                <a16:creationId xmlns:a16="http://schemas.microsoft.com/office/drawing/2014/main" id="{07732689-E792-3717-FDE2-DFCA16AB4C41}"/>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3" name="Control 5" hidden="1">
            <a:extLst>
              <a:ext uri="{63B3BB69-23CF-44E3-9099-C40C66FF867C}">
                <a14:compatExt xmlns:a14="http://schemas.microsoft.com/office/drawing/2010/main" spid="_x0000_s2053"/>
              </a:ext>
              <a:ext uri="{FF2B5EF4-FFF2-40B4-BE49-F238E27FC236}">
                <a16:creationId xmlns:a16="http://schemas.microsoft.com/office/drawing/2014/main" id="{AAF7D67A-31A2-859F-91A6-54F3C859A4F6}"/>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54" name="Control 6" hidden="1">
            <a:extLst>
              <a:ext uri="{63B3BB69-23CF-44E3-9099-C40C66FF867C}">
                <a14:compatExt xmlns:a14="http://schemas.microsoft.com/office/drawing/2010/main" spid="_x0000_s2054"/>
              </a:ext>
              <a:ext uri="{FF2B5EF4-FFF2-40B4-BE49-F238E27FC236}">
                <a16:creationId xmlns:a16="http://schemas.microsoft.com/office/drawing/2014/main" id="{3B505678-9CC3-91E9-1E10-111528D12335}"/>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55" name="Control 7" hidden="1">
            <a:extLst>
              <a:ext uri="{63B3BB69-23CF-44E3-9099-C40C66FF867C}">
                <a14:compatExt xmlns:a14="http://schemas.microsoft.com/office/drawing/2010/main" spid="_x0000_s2055"/>
              </a:ext>
              <a:ext uri="{FF2B5EF4-FFF2-40B4-BE49-F238E27FC236}">
                <a16:creationId xmlns:a16="http://schemas.microsoft.com/office/drawing/2014/main" id="{FE39E419-8D0F-BDA7-0531-495EC71B819E}"/>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6" name="Control 8" hidden="1">
            <a:extLst>
              <a:ext uri="{63B3BB69-23CF-44E3-9099-C40C66FF867C}">
                <a14:compatExt xmlns:a14="http://schemas.microsoft.com/office/drawing/2010/main" spid="_x0000_s2056"/>
              </a:ext>
              <a:ext uri="{FF2B5EF4-FFF2-40B4-BE49-F238E27FC236}">
                <a16:creationId xmlns:a16="http://schemas.microsoft.com/office/drawing/2014/main" id="{21114FC0-5230-C4DD-BB33-A0FF2A84649C}"/>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7" name="Control 9" hidden="1">
            <a:extLst>
              <a:ext uri="{63B3BB69-23CF-44E3-9099-C40C66FF867C}">
                <a14:compatExt xmlns:a14="http://schemas.microsoft.com/office/drawing/2010/main" spid="_x0000_s2057"/>
              </a:ext>
              <a:ext uri="{FF2B5EF4-FFF2-40B4-BE49-F238E27FC236}">
                <a16:creationId xmlns:a16="http://schemas.microsoft.com/office/drawing/2014/main" id="{826DAE7B-0EDC-5A85-1E53-71783BDBEEBC}"/>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8" name="Control 10" hidden="1">
            <a:extLst>
              <a:ext uri="{63B3BB69-23CF-44E3-9099-C40C66FF867C}">
                <a14:compatExt xmlns:a14="http://schemas.microsoft.com/office/drawing/2010/main" spid="_x0000_s2058"/>
              </a:ext>
              <a:ext uri="{FF2B5EF4-FFF2-40B4-BE49-F238E27FC236}">
                <a16:creationId xmlns:a16="http://schemas.microsoft.com/office/drawing/2014/main" id="{83841244-A493-471A-0306-1415015F7246}"/>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59" name="Control 11" hidden="1">
            <a:extLst>
              <a:ext uri="{63B3BB69-23CF-44E3-9099-C40C66FF867C}">
                <a14:compatExt xmlns:a14="http://schemas.microsoft.com/office/drawing/2010/main" spid="_x0000_s2059"/>
              </a:ext>
              <a:ext uri="{FF2B5EF4-FFF2-40B4-BE49-F238E27FC236}">
                <a16:creationId xmlns:a16="http://schemas.microsoft.com/office/drawing/2014/main" id="{7123B442-9C3C-864F-E693-E912C36428FF}"/>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0" name="Control 12" hidden="1">
            <a:extLst>
              <a:ext uri="{63B3BB69-23CF-44E3-9099-C40C66FF867C}">
                <a14:compatExt xmlns:a14="http://schemas.microsoft.com/office/drawing/2010/main" spid="_x0000_s2060"/>
              </a:ext>
              <a:ext uri="{FF2B5EF4-FFF2-40B4-BE49-F238E27FC236}">
                <a16:creationId xmlns:a16="http://schemas.microsoft.com/office/drawing/2014/main" id="{53A6A646-1BE2-8DE5-D533-71DF201978FE}"/>
              </a:ext>
            </a:extLst>
          </p:cNvPr>
          <p:cNvPicPr>
            <a:picLocks noChangeAspect="1"/>
          </p:cNvPicPr>
          <p:nvPr/>
        </p:nvPicPr>
        <p:blipFill>
          <a:blip r:embed="rId7"/>
          <a:stretch>
            <a:fillRect/>
          </a:stretch>
        </p:blipFill>
        <p:spPr>
          <a:xfrm>
            <a:off x="3222500" y="1686102"/>
            <a:ext cx="776205" cy="194051"/>
          </a:xfrm>
          <a:prstGeom prst="rect">
            <a:avLst/>
          </a:prstGeom>
        </p:spPr>
      </p:pic>
      <p:pic>
        <p:nvPicPr>
          <p:cNvPr id="61" name="Control 13" hidden="1">
            <a:extLst>
              <a:ext uri="{63B3BB69-23CF-44E3-9099-C40C66FF867C}">
                <a14:compatExt xmlns:a14="http://schemas.microsoft.com/office/drawing/2010/main" spid="_x0000_s2061"/>
              </a:ext>
              <a:ext uri="{FF2B5EF4-FFF2-40B4-BE49-F238E27FC236}">
                <a16:creationId xmlns:a16="http://schemas.microsoft.com/office/drawing/2014/main" id="{5477272A-97AA-2930-3B55-3AA336AF6470}"/>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2" name="Control 14" hidden="1">
            <a:extLst>
              <a:ext uri="{63B3BB69-23CF-44E3-9099-C40C66FF867C}">
                <a14:compatExt xmlns:a14="http://schemas.microsoft.com/office/drawing/2010/main" spid="_x0000_s2062"/>
              </a:ext>
              <a:ext uri="{FF2B5EF4-FFF2-40B4-BE49-F238E27FC236}">
                <a16:creationId xmlns:a16="http://schemas.microsoft.com/office/drawing/2014/main" id="{445EB2D3-95F5-0EE5-E4C0-64E5B3BB5170}"/>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3" name="Control 15" hidden="1">
            <a:extLst>
              <a:ext uri="{63B3BB69-23CF-44E3-9099-C40C66FF867C}">
                <a14:compatExt xmlns:a14="http://schemas.microsoft.com/office/drawing/2010/main" spid="_x0000_s2063"/>
              </a:ext>
              <a:ext uri="{FF2B5EF4-FFF2-40B4-BE49-F238E27FC236}">
                <a16:creationId xmlns:a16="http://schemas.microsoft.com/office/drawing/2014/main" id="{C0A8BCA0-7A78-C142-DD98-E6A67A810F08}"/>
              </a:ext>
            </a:extLst>
          </p:cNvPr>
          <p:cNvPicPr>
            <a:picLocks noChangeAspect="1"/>
          </p:cNvPicPr>
          <p:nvPr/>
        </p:nvPicPr>
        <p:blipFill>
          <a:blip r:embed="rId10"/>
          <a:stretch>
            <a:fillRect/>
          </a:stretch>
        </p:blipFill>
        <p:spPr>
          <a:xfrm>
            <a:off x="3222500" y="1686102"/>
            <a:ext cx="776205" cy="194051"/>
          </a:xfrm>
          <a:prstGeom prst="rect">
            <a:avLst/>
          </a:prstGeom>
        </p:spPr>
      </p:pic>
      <p:pic>
        <p:nvPicPr>
          <p:cNvPr id="64" name="Control 16" hidden="1">
            <a:extLst>
              <a:ext uri="{63B3BB69-23CF-44E3-9099-C40C66FF867C}">
                <a14:compatExt xmlns:a14="http://schemas.microsoft.com/office/drawing/2010/main" spid="_x0000_s2064"/>
              </a:ext>
              <a:ext uri="{FF2B5EF4-FFF2-40B4-BE49-F238E27FC236}">
                <a16:creationId xmlns:a16="http://schemas.microsoft.com/office/drawing/2014/main" id="{E5B8EF84-2266-11D1-E04B-E9A2B0A5929C}"/>
              </a:ext>
            </a:extLst>
          </p:cNvPr>
          <p:cNvPicPr>
            <a:picLocks noChangeAspect="1"/>
          </p:cNvPicPr>
          <p:nvPr/>
        </p:nvPicPr>
        <p:blipFill>
          <a:blip r:embed="rId8"/>
          <a:stretch>
            <a:fillRect/>
          </a:stretch>
        </p:blipFill>
        <p:spPr>
          <a:xfrm>
            <a:off x="3222500" y="1686102"/>
            <a:ext cx="776205" cy="194051"/>
          </a:xfrm>
          <a:prstGeom prst="rect">
            <a:avLst/>
          </a:prstGeom>
        </p:spPr>
      </p:pic>
      <p:pic>
        <p:nvPicPr>
          <p:cNvPr id="65" name="Control 17" hidden="1">
            <a:extLst>
              <a:ext uri="{63B3BB69-23CF-44E3-9099-C40C66FF867C}">
                <a14:compatExt xmlns:a14="http://schemas.microsoft.com/office/drawing/2010/main" spid="_x0000_s2065"/>
              </a:ext>
              <a:ext uri="{FF2B5EF4-FFF2-40B4-BE49-F238E27FC236}">
                <a16:creationId xmlns:a16="http://schemas.microsoft.com/office/drawing/2014/main" id="{71CF7A4A-F953-EBC3-30B3-3FA060B7317E}"/>
              </a:ext>
            </a:extLst>
          </p:cNvPr>
          <p:cNvPicPr>
            <a:picLocks noChangeAspect="1"/>
          </p:cNvPicPr>
          <p:nvPr/>
        </p:nvPicPr>
        <p:blipFill>
          <a:blip r:embed="rId9"/>
          <a:stretch>
            <a:fillRect/>
          </a:stretch>
        </p:blipFill>
        <p:spPr>
          <a:xfrm>
            <a:off x="3222500" y="1686102"/>
            <a:ext cx="776205" cy="194051"/>
          </a:xfrm>
          <a:prstGeom prst="rect">
            <a:avLst/>
          </a:prstGeom>
        </p:spPr>
      </p:pic>
      <p:pic>
        <p:nvPicPr>
          <p:cNvPr id="66" name="Control 18" hidden="1">
            <a:extLst>
              <a:ext uri="{63B3BB69-23CF-44E3-9099-C40C66FF867C}">
                <a14:compatExt xmlns:a14="http://schemas.microsoft.com/office/drawing/2010/main" spid="_x0000_s2066"/>
              </a:ext>
              <a:ext uri="{FF2B5EF4-FFF2-40B4-BE49-F238E27FC236}">
                <a16:creationId xmlns:a16="http://schemas.microsoft.com/office/drawing/2014/main" id="{60DD9C0B-E69A-DD24-3E93-9AF1A249AA69}"/>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7" name="Control 19" hidden="1">
            <a:extLst>
              <a:ext uri="{63B3BB69-23CF-44E3-9099-C40C66FF867C}">
                <a14:compatExt xmlns:a14="http://schemas.microsoft.com/office/drawing/2010/main" spid="_x0000_s2067"/>
              </a:ext>
              <a:ext uri="{FF2B5EF4-FFF2-40B4-BE49-F238E27FC236}">
                <a16:creationId xmlns:a16="http://schemas.microsoft.com/office/drawing/2014/main" id="{B57BEED2-69C4-82D6-F313-FDF5224B6E89}"/>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8" name="Control 20" hidden="1">
            <a:extLst>
              <a:ext uri="{63B3BB69-23CF-44E3-9099-C40C66FF867C}">
                <a14:compatExt xmlns:a14="http://schemas.microsoft.com/office/drawing/2010/main" spid="_x0000_s2068"/>
              </a:ext>
              <a:ext uri="{FF2B5EF4-FFF2-40B4-BE49-F238E27FC236}">
                <a16:creationId xmlns:a16="http://schemas.microsoft.com/office/drawing/2014/main" id="{9E745CCF-1F7C-3408-C4F4-190014FB8943}"/>
              </a:ext>
            </a:extLst>
          </p:cNvPr>
          <p:cNvPicPr>
            <a:picLocks noChangeAspect="1"/>
          </p:cNvPicPr>
          <p:nvPr/>
        </p:nvPicPr>
        <p:blipFill>
          <a:blip r:embed="rId3"/>
          <a:stretch>
            <a:fillRect/>
          </a:stretch>
        </p:blipFill>
        <p:spPr>
          <a:xfrm>
            <a:off x="3222500" y="1686102"/>
            <a:ext cx="776205" cy="194051"/>
          </a:xfrm>
          <a:prstGeom prst="rect">
            <a:avLst/>
          </a:prstGeom>
        </p:spPr>
      </p:pic>
      <p:pic>
        <p:nvPicPr>
          <p:cNvPr id="69" name="Control 21" hidden="1">
            <a:extLst>
              <a:ext uri="{63B3BB69-23CF-44E3-9099-C40C66FF867C}">
                <a14:compatExt xmlns:a14="http://schemas.microsoft.com/office/drawing/2010/main" spid="_x0000_s2069"/>
              </a:ext>
              <a:ext uri="{FF2B5EF4-FFF2-40B4-BE49-F238E27FC236}">
                <a16:creationId xmlns:a16="http://schemas.microsoft.com/office/drawing/2014/main" id="{5C210540-FE14-C10F-C800-D899848EF366}"/>
              </a:ext>
            </a:extLst>
          </p:cNvPr>
          <p:cNvPicPr>
            <a:picLocks noChangeAspect="1"/>
          </p:cNvPicPr>
          <p:nvPr/>
        </p:nvPicPr>
        <p:blipFill>
          <a:blip r:embed="rId3"/>
          <a:stretch>
            <a:fillRect/>
          </a:stretch>
        </p:blipFill>
        <p:spPr>
          <a:xfrm>
            <a:off x="3222500" y="1686102"/>
            <a:ext cx="776205" cy="194051"/>
          </a:xfrm>
          <a:prstGeom prst="rect">
            <a:avLst/>
          </a:prstGeom>
        </p:spPr>
      </p:pic>
      <p:sp>
        <p:nvSpPr>
          <p:cNvPr id="27" name="Title 1">
            <a:extLst>
              <a:ext uri="{FF2B5EF4-FFF2-40B4-BE49-F238E27FC236}">
                <a16:creationId xmlns:a16="http://schemas.microsoft.com/office/drawing/2014/main" id="{57033270-6A19-AA52-99D4-B22B2B2BF319}"/>
              </a:ext>
            </a:extLst>
          </p:cNvPr>
          <p:cNvSpPr>
            <a:spLocks noGrp="1"/>
          </p:cNvSpPr>
          <p:nvPr>
            <p:ph type="title"/>
          </p:nvPr>
        </p:nvSpPr>
        <p:spPr>
          <a:xfrm>
            <a:off x="1115961" y="462947"/>
            <a:ext cx="6912077" cy="645664"/>
          </a:xfrm>
        </p:spPr>
        <p:txBody>
          <a:bodyPr>
            <a:normAutofit/>
          </a:bodyPr>
          <a:lstStyle/>
          <a:p>
            <a:pPr algn="ctr"/>
            <a:r>
              <a:rPr lang="en-US" sz="2100" dirty="0"/>
              <a:t>CUHC Grant Revenue 2024-2025</a:t>
            </a:r>
          </a:p>
        </p:txBody>
      </p:sp>
      <p:pic>
        <p:nvPicPr>
          <p:cNvPr id="70" name="Picture 69">
            <a:extLst>
              <a:ext uri="{FF2B5EF4-FFF2-40B4-BE49-F238E27FC236}">
                <a16:creationId xmlns:a16="http://schemas.microsoft.com/office/drawing/2014/main" id="{856E4FF5-0E51-F327-39D4-4AF5613B9EB3}"/>
              </a:ext>
            </a:extLst>
          </p:cNvPr>
          <p:cNvPicPr>
            <a:picLocks noChangeAspect="1"/>
          </p:cNvPicPr>
          <p:nvPr/>
        </p:nvPicPr>
        <p:blipFill>
          <a:blip r:embed="rId11">
            <a:duotone>
              <a:schemeClr val="accent1">
                <a:shade val="45000"/>
                <a:satMod val="135000"/>
              </a:schemeClr>
              <a:prstClr val="white"/>
            </a:duotone>
          </a:blip>
          <a:stretch>
            <a:fillRect/>
          </a:stretch>
        </p:blipFill>
        <p:spPr>
          <a:xfrm>
            <a:off x="913969" y="1108612"/>
            <a:ext cx="7256637" cy="4338459"/>
          </a:xfrm>
          <a:prstGeom prst="rect">
            <a:avLst/>
          </a:prstGeom>
        </p:spPr>
      </p:pic>
    </p:spTree>
    <p:extLst>
      <p:ext uri="{BB962C8B-B14F-4D97-AF65-F5344CB8AC3E}">
        <p14:creationId xmlns:p14="http://schemas.microsoft.com/office/powerpoint/2010/main" val="405557298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89B1D2F-018E-A75E-5A9D-36D6D11C82A0}"/>
              </a:ext>
            </a:extLst>
          </p:cNvPr>
          <p:cNvSpPr>
            <a:spLocks noGrp="1"/>
          </p:cNvSpPr>
          <p:nvPr>
            <p:ph type="title"/>
          </p:nvPr>
        </p:nvSpPr>
        <p:spPr>
          <a:xfrm>
            <a:off x="649288" y="327024"/>
            <a:ext cx="7885112" cy="1590266"/>
          </a:xfrm>
        </p:spPr>
        <p:txBody>
          <a:bodyPr>
            <a:normAutofit/>
          </a:bodyPr>
          <a:lstStyle/>
          <a:p>
            <a:pPr algn="ctr"/>
            <a:r>
              <a:rPr kumimoji="0" lang="en-US" sz="2600" b="1" i="0" u="none" strike="noStrike" kern="1200" cap="none" spc="0" normalizeH="0" baseline="0" noProof="0" dirty="0">
                <a:ln>
                  <a:noFill/>
                </a:ln>
                <a:solidFill>
                  <a:srgbClr val="C00000"/>
                </a:solidFill>
                <a:effectLst/>
                <a:uLnTx/>
                <a:uFillTx/>
                <a:latin typeface="Arial"/>
                <a:ea typeface="Arial"/>
                <a:cs typeface="Arial"/>
                <a:sym typeface="Arial"/>
              </a:rPr>
              <a:t>Advisory Committee on Appointments &amp; Promotions </a:t>
            </a:r>
            <a:endParaRPr lang="en-US" altLang="en-US" sz="2600" dirty="0">
              <a:solidFill>
                <a:srgbClr val="C00000"/>
              </a:solidFill>
              <a:latin typeface="Arial" panose="020B0604020202020204" pitchFamily="34" charset="0"/>
              <a:ea typeface="Trebuchet MS" panose="020B0603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FC265CC-78E3-434B-94F2-EDFB0C80ADDE}"/>
              </a:ext>
            </a:extLst>
          </p:cNvPr>
          <p:cNvSpPr>
            <a:spLocks noGrp="1"/>
          </p:cNvSpPr>
          <p:nvPr>
            <p:ph type="body" idx="1"/>
          </p:nvPr>
        </p:nvSpPr>
        <p:spPr>
          <a:xfrm>
            <a:off x="649288" y="1799377"/>
            <a:ext cx="7808913" cy="4335951"/>
          </a:xfrm>
        </p:spPr>
        <p:txBody>
          <a:bodyPr/>
          <a:lstStyle/>
          <a:p>
            <a:pPr marL="0" marR="0" lvl="0" indent="0" algn="l" defTabSz="685800" rtl="0" eaLnBrk="1" fontAlgn="auto" latinLnBrk="0" hangingPunct="1">
              <a:lnSpc>
                <a:spcPct val="100000"/>
              </a:lnSpc>
              <a:spcBef>
                <a:spcPts val="0"/>
              </a:spcBef>
              <a:spcAft>
                <a:spcPts val="0"/>
              </a:spcAft>
              <a:buClr>
                <a:srgbClr val="0070C0"/>
              </a:buClr>
              <a:buSzPts val="2400"/>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70C0"/>
                </a:solidFill>
                <a:effectLst/>
                <a:uLnTx/>
                <a:uFillTx/>
                <a:latin typeface="Arial"/>
                <a:ea typeface="Arial"/>
                <a:cs typeface="Arial"/>
                <a:sym typeface="Arial"/>
              </a:rPr>
              <a:t>2024-2025 Highlights of Committee Work </a:t>
            </a:r>
            <a:endParaRPr kumimoji="0" lang="en-US" sz="20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342900" marR="0" lvl="0" indent="-342900" algn="l" defTabSz="685800" rtl="0" eaLnBrk="1" fontAlgn="auto" latinLnBrk="0" hangingPunct="1">
              <a:lnSpc>
                <a:spcPct val="100000"/>
              </a:lnSpc>
              <a:spcBef>
                <a:spcPts val="480"/>
              </a:spcBef>
              <a:spcAft>
                <a:spcPts val="0"/>
              </a:spcAft>
              <a:buClr>
                <a:prstClr val="black"/>
              </a:buClr>
              <a:buSzPts val="24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Arial"/>
                <a:cs typeface="Arial"/>
                <a:sym typeface="Arial"/>
              </a:rPr>
              <a:t>A&amp;P Committee processed and reviewed: </a:t>
            </a:r>
            <a:endParaRPr kumimoji="0" lang="en-US" sz="20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C00000"/>
                </a:solidFill>
                <a:effectLst/>
                <a:uLnTx/>
                <a:uFillTx/>
                <a:latin typeface="Aptos" panose="02110004020202020204"/>
                <a:ea typeface="+mn-ea"/>
                <a:cs typeface="Arial" panose="020B0604020202020204" pitchFamily="34" charset="0"/>
              </a:rPr>
              <a:t>	193</a:t>
            </a:r>
            <a:r>
              <a:rPr kumimoji="0" lang="en-US"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new faculty appointments (full time, clinical instructor, volunteer)</a:t>
            </a:r>
          </a:p>
          <a:p>
            <a:pPr marL="0" marR="0" lvl="0" indent="0" algn="l" defTabSz="6858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tint val="82000"/>
                  </a:prstClr>
                </a:solidFill>
                <a:effectLst/>
                <a:uLnTx/>
                <a:uFillTx/>
                <a:latin typeface="Aptos" panose="02110004020202020204"/>
                <a:ea typeface="Calibri" panose="020F0502020204030204" pitchFamily="34" charset="0"/>
                <a:cs typeface="Times New Roman" panose="02020603050405020304" pitchFamily="18" charset="0"/>
              </a:rPr>
              <a:t>            	   </a:t>
            </a:r>
            <a:r>
              <a:rPr lang="en-US" sz="1800" b="1" dirty="0">
                <a:solidFill>
                  <a:srgbClr val="C00000"/>
                </a:solidFill>
                <a:latin typeface="Aptos" panose="02110004020202020204"/>
                <a:cs typeface="Arial" panose="020B0604020202020204" pitchFamily="34" charset="0"/>
              </a:rPr>
              <a:t>3</a:t>
            </a: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Arial" panose="020B0604020202020204" pitchFamily="34" charset="0"/>
              </a:rPr>
              <a:t>3</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faculty promotions within 9 academic departments </a:t>
            </a: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262 clinical faculty and volunteer reappointments  </a:t>
            </a:r>
            <a:r>
              <a:rPr kumimoji="0" lang="en-US" b="0" i="0" u="none" strike="noStrike" kern="1200" cap="none" spc="0" normalizeH="0" baseline="0" noProof="0" dirty="0">
                <a:ln>
                  <a:noFill/>
                </a:ln>
                <a:solidFill>
                  <a:prstClr val="black"/>
                </a:solidFill>
                <a:effectLst/>
                <a:uLnTx/>
                <a:uFillTx/>
                <a:latin typeface="Arial"/>
                <a:ea typeface="Arial"/>
                <a:cs typeface="Arial"/>
                <a:sym typeface="Arial"/>
              </a:rPr>
              <a:t> </a:t>
            </a:r>
          </a:p>
          <a:p>
            <a:pPr marL="4572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tint val="82000"/>
                </a:prstClr>
              </a:solidFill>
              <a:effectLst/>
              <a:uLnTx/>
              <a:uFillTx/>
              <a:latin typeface="Aptos" panose="02110004020202020204"/>
              <a:ea typeface="Arial"/>
              <a:cs typeface="+mn-cs"/>
            </a:endParaRPr>
          </a:p>
          <a:p>
            <a:pPr marL="342900" marR="0" lvl="0" indent="-342900" algn="l" defTabSz="685800" rtl="0" eaLnBrk="1" fontAlgn="auto" latinLnBrk="0" hangingPunct="1">
              <a:lnSpc>
                <a:spcPct val="100000"/>
              </a:lnSpc>
              <a:spcBef>
                <a:spcPts val="480"/>
              </a:spcBef>
              <a:spcAft>
                <a:spcPts val="0"/>
              </a:spcAft>
              <a:buClr>
                <a:prstClr val="black"/>
              </a:buClr>
              <a:buSzPts val="24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Arial"/>
                <a:cs typeface="Arial"/>
                <a:sym typeface="Arial"/>
              </a:rPr>
              <a:t>A&amp;P Policy Changes  </a:t>
            </a:r>
            <a:endParaRPr kumimoji="0" lang="en-US" sz="20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0" marR="0" lvl="0" indent="0" algn="l" defTabSz="685800" rtl="0" eaLnBrk="1" fontAlgn="auto" latinLnBrk="0" hangingPunct="1">
              <a:lnSpc>
                <a:spcPct val="90000"/>
              </a:lnSpc>
              <a:spcBef>
                <a:spcPts val="0"/>
              </a:spcBef>
              <a:spcAft>
                <a:spcPts val="0"/>
              </a:spcAft>
              <a:buClr>
                <a:srgbClr val="0070C0"/>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       	 - Creation of Affiliate Pathway </a:t>
            </a:r>
            <a:br>
              <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(CUHC-employed community physicians at regional locations to obtain academic </a:t>
            </a:r>
            <a:br>
              <a:rPr kumimoji="0" lang="en-US"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br>
            <a:r>
              <a:rPr kumimoji="0" lang="en-US"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	      status i.e.</a:t>
            </a:r>
            <a:r>
              <a:rPr lang="en-US" sz="1400" dirty="0">
                <a:solidFill>
                  <a:prstClr val="black"/>
                </a:solidFill>
                <a:latin typeface="Aptos" panose="02110004020202020204"/>
                <a:ea typeface="Calibri" panose="020F0502020204030204" pitchFamily="34" charset="0"/>
                <a:cs typeface="Times New Roman" panose="02020603050405020304" pitchFamily="18" charset="0"/>
              </a:rPr>
              <a:t>. Cape Regional, Inspira)</a:t>
            </a:r>
            <a:r>
              <a:rPr kumimoji="0" lang="en-US"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 </a:t>
            </a:r>
          </a:p>
          <a:p>
            <a:pPr marL="0" marR="0" lvl="0" indent="0" algn="l" defTabSz="6858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                - Updated Affiliate Health </a:t>
            </a:r>
            <a:r>
              <a:rPr lang="en-US" sz="1800" dirty="0">
                <a:solidFill>
                  <a:prstClr val="black"/>
                </a:solidFill>
                <a:latin typeface="Aptos" panose="02110004020202020204"/>
                <a:ea typeface="Calibri" panose="020F0502020204030204" pitchFamily="34" charset="0"/>
                <a:cs typeface="Times New Roman" panose="02020603050405020304" pitchFamily="18" charset="0"/>
              </a:rPr>
              <a:t>Professionals Pathway to Allied Health</a:t>
            </a:r>
            <a:br>
              <a:rPr lang="en-US" sz="1800" dirty="0">
                <a:solidFill>
                  <a:prstClr val="black"/>
                </a:solidFill>
                <a:latin typeface="Aptos" panose="02110004020202020204"/>
                <a:ea typeface="Calibri" panose="020F0502020204030204" pitchFamily="34" charset="0"/>
                <a:cs typeface="Times New Roman" panose="02020603050405020304" pitchFamily="18" charset="0"/>
              </a:rPr>
            </a:br>
            <a:r>
              <a:rPr lang="en-US" sz="1800" dirty="0">
                <a:solidFill>
                  <a:prstClr val="black"/>
                </a:solidFill>
                <a:latin typeface="Aptos" panose="02110004020202020204"/>
                <a:ea typeface="Calibri" panose="020F0502020204030204" pitchFamily="34" charset="0"/>
                <a:cs typeface="Times New Roman" panose="02020603050405020304" pitchFamily="18" charset="0"/>
              </a:rPr>
              <a:t>	    Professional Pathway</a:t>
            </a:r>
            <a:r>
              <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 </a:t>
            </a:r>
            <a:br>
              <a:rPr lang="en-US" sz="1800" dirty="0">
                <a:solidFill>
                  <a:prstClr val="black"/>
                </a:solidFill>
                <a:latin typeface="Aptos" panose="02110004020202020204"/>
                <a:ea typeface="Calibri" panose="020F0502020204030204" pitchFamily="34" charset="0"/>
                <a:cs typeface="Times New Roman" panose="02020603050405020304" pitchFamily="18" charset="0"/>
              </a:rPr>
            </a:br>
            <a:r>
              <a:rPr lang="en-US" sz="1800" dirty="0">
                <a:solidFill>
                  <a:prstClr val="black"/>
                </a:solidFill>
                <a:latin typeface="Aptos" panose="02110004020202020204"/>
                <a:ea typeface="Calibri" panose="020F0502020204030204" pitchFamily="34" charset="0"/>
                <a:cs typeface="Times New Roman" panose="02020603050405020304" pitchFamily="18" charset="0"/>
              </a:rPr>
              <a:t>                - Codified Emeritus/a and transition from clinical full-time to volunteer</a:t>
            </a:r>
            <a:br>
              <a:rPr lang="en-US" sz="1800" dirty="0">
                <a:solidFill>
                  <a:prstClr val="black"/>
                </a:solidFill>
                <a:latin typeface="Aptos" panose="02110004020202020204"/>
                <a:ea typeface="Calibri" panose="020F0502020204030204" pitchFamily="34" charset="0"/>
                <a:cs typeface="Times New Roman" panose="02020603050405020304" pitchFamily="18" charset="0"/>
              </a:rPr>
            </a:br>
            <a:r>
              <a:rPr lang="en-US" sz="1800" dirty="0">
                <a:solidFill>
                  <a:prstClr val="black"/>
                </a:solidFill>
                <a:latin typeface="Aptos" panose="02110004020202020204"/>
                <a:ea typeface="Calibri" panose="020F0502020204030204" pitchFamily="34" charset="0"/>
                <a:cs typeface="Times New Roman" panose="02020603050405020304" pitchFamily="18" charset="0"/>
              </a:rPr>
              <a:t>	    status processes  </a:t>
            </a:r>
          </a:p>
          <a:p>
            <a:pPr marL="0" marR="0" lvl="0" indent="0" algn="l" defTabSz="6858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a:defRPr/>
            </a:pPr>
            <a:endParaRPr lang="en-US"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0AEF1B-1DA9-0A05-FE03-14471C5686E4}"/>
              </a:ext>
            </a:extLst>
          </p:cNvPr>
          <p:cNvSpPr txBox="1"/>
          <p:nvPr/>
        </p:nvSpPr>
        <p:spPr>
          <a:xfrm>
            <a:off x="2454039" y="1122157"/>
            <a:ext cx="446949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2000" b="1" i="0" u="none" strike="noStrike" kern="0" cap="none" spc="0" normalizeH="0" baseline="0" noProof="0" dirty="0">
                <a:ln>
                  <a:noFill/>
                </a:ln>
                <a:solidFill>
                  <a:prstClr val="black"/>
                </a:solidFill>
                <a:effectLst/>
                <a:uLnTx/>
                <a:uFillTx/>
                <a:latin typeface="Arial"/>
                <a:ea typeface="Arial"/>
                <a:cs typeface="Arial"/>
                <a:sym typeface="Arial"/>
              </a:rPr>
              <a:t>John Baxter, MD, Committee Chair </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ctrTitle" idx="4294967295"/>
          </p:nvPr>
        </p:nvSpPr>
        <p:spPr>
          <a:xfrm>
            <a:off x="0" y="1395413"/>
            <a:ext cx="8880475" cy="5249862"/>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Clr>
                <a:srgbClr val="C2203D"/>
              </a:buClr>
              <a:buSzPct val="100000"/>
              <a:buFont typeface="Trebuchet MS"/>
              <a:buNone/>
            </a:pPr>
            <a:r>
              <a:rPr lang="en-US" sz="4800" b="1" i="0" u="none" dirty="0">
                <a:solidFill>
                  <a:srgbClr val="C00000"/>
                </a:solidFill>
                <a:latin typeface="Trebuchet MS"/>
                <a:ea typeface="Trebuchet MS"/>
                <a:cs typeface="Trebuchet MS"/>
                <a:sym typeface="Trebuchet MS"/>
              </a:rPr>
              <a:t>“University of the Future</a:t>
            </a:r>
            <a:r>
              <a:rPr lang="en-US" sz="3600" b="1" i="0" u="none" dirty="0">
                <a:solidFill>
                  <a:srgbClr val="C00000"/>
                </a:solidFill>
                <a:latin typeface="Trebuchet MS"/>
                <a:ea typeface="Trebuchet MS"/>
                <a:cs typeface="Trebuchet MS"/>
                <a:sym typeface="Trebuchet MS"/>
              </a:rPr>
              <a:t>”</a:t>
            </a:r>
            <a:r>
              <a:rPr lang="en-US" sz="3100" b="1" i="0" u="none" dirty="0">
                <a:solidFill>
                  <a:srgbClr val="C00000"/>
                </a:solidFill>
                <a:latin typeface="Trebuchet MS"/>
                <a:ea typeface="Trebuchet MS"/>
                <a:cs typeface="Trebuchet MS"/>
                <a:sym typeface="Trebuchet MS"/>
              </a:rPr>
              <a:t>  </a:t>
            </a:r>
            <a:br>
              <a:rPr lang="en-US" sz="2900" b="1" i="0" u="none" dirty="0">
                <a:solidFill>
                  <a:srgbClr val="C00000"/>
                </a:solidFill>
                <a:latin typeface="Trebuchet MS"/>
                <a:ea typeface="Trebuchet MS"/>
                <a:cs typeface="Trebuchet MS"/>
                <a:sym typeface="Trebuchet MS"/>
              </a:rPr>
            </a:br>
            <a:br>
              <a:rPr lang="en-US" sz="2900" b="1" i="0" u="none" dirty="0">
                <a:solidFill>
                  <a:srgbClr val="C00000"/>
                </a:solidFill>
                <a:latin typeface="Trebuchet MS"/>
                <a:ea typeface="Trebuchet MS"/>
                <a:cs typeface="Trebuchet MS"/>
                <a:sym typeface="Trebuchet MS"/>
              </a:rPr>
            </a:br>
            <a:br>
              <a:rPr lang="en-US" sz="2900" b="1" i="0" u="none" dirty="0">
                <a:solidFill>
                  <a:srgbClr val="C00000"/>
                </a:solidFill>
                <a:latin typeface="Trebuchet MS"/>
                <a:ea typeface="Trebuchet MS"/>
                <a:cs typeface="Trebuchet MS"/>
                <a:sym typeface="Trebuchet MS"/>
              </a:rPr>
            </a:br>
            <a:r>
              <a:rPr lang="en-US" sz="2900" b="1" i="0" u="none" dirty="0">
                <a:solidFill>
                  <a:srgbClr val="C00000"/>
                </a:solidFill>
                <a:latin typeface="Trebuchet MS"/>
                <a:ea typeface="Trebuchet MS"/>
                <a:cs typeface="Trebuchet MS"/>
                <a:sym typeface="Trebuchet MS"/>
              </a:rPr>
              <a:t>		    </a:t>
            </a:r>
            <a:r>
              <a:rPr lang="en-US" sz="2900" b="1" i="0" u="none" dirty="0">
                <a:solidFill>
                  <a:schemeClr val="tx1"/>
                </a:solidFill>
                <a:latin typeface="Trebuchet MS" panose="020B0603020202020204" pitchFamily="34" charset="0"/>
                <a:ea typeface="Trebuchet MS"/>
                <a:cs typeface="Trebuchet MS"/>
                <a:sym typeface="Trebuchet MS"/>
              </a:rPr>
              <a:t>Dr. </a:t>
            </a:r>
            <a:r>
              <a:rPr lang="en-US" sz="2900" b="1" dirty="0">
                <a:solidFill>
                  <a:schemeClr val="tx1"/>
                </a:solidFill>
                <a:latin typeface="Trebuchet MS" panose="020B0603020202020204" pitchFamily="34" charset="0"/>
              </a:rPr>
              <a:t>Ali Houshmand</a:t>
            </a:r>
            <a:r>
              <a:rPr lang="en-US" sz="2900" b="1" i="0" u="none" dirty="0">
                <a:solidFill>
                  <a:schemeClr val="tx1"/>
                </a:solidFill>
                <a:latin typeface="Trebuchet MS" panose="020B0603020202020204" pitchFamily="34" charset="0"/>
                <a:ea typeface="Trebuchet MS"/>
                <a:cs typeface="Trebuchet MS"/>
                <a:sym typeface="Trebuchet MS"/>
              </a:rPr>
              <a:t> </a:t>
            </a:r>
            <a:br>
              <a:rPr lang="en-US" sz="2900" b="1" i="0" u="none" dirty="0">
                <a:solidFill>
                  <a:schemeClr val="tx1"/>
                </a:solidFill>
                <a:latin typeface="Trebuchet MS"/>
                <a:ea typeface="Trebuchet MS"/>
                <a:cs typeface="Trebuchet MS"/>
                <a:sym typeface="Trebuchet MS"/>
              </a:rPr>
            </a:br>
            <a:r>
              <a:rPr lang="en-US" sz="2900" b="1" i="0" u="none" dirty="0">
                <a:solidFill>
                  <a:schemeClr val="tx1"/>
                </a:solidFill>
                <a:latin typeface="Trebuchet MS"/>
                <a:ea typeface="Trebuchet MS"/>
                <a:cs typeface="Trebuchet MS"/>
                <a:sym typeface="Trebuchet MS"/>
              </a:rPr>
              <a:t>		      President, Rowan University </a:t>
            </a:r>
            <a:br>
              <a:rPr lang="en-US" sz="2900" b="1" i="0" u="none" dirty="0">
                <a:solidFill>
                  <a:srgbClr val="C2203D"/>
                </a:solidFill>
                <a:latin typeface="Trebuchet MS"/>
                <a:ea typeface="Trebuchet MS"/>
                <a:cs typeface="Trebuchet MS"/>
                <a:sym typeface="Trebuchet MS"/>
              </a:rPr>
            </a:br>
            <a:endParaRPr sz="2900" dirty="0"/>
          </a:p>
        </p:txBody>
      </p:sp>
      <p:pic>
        <p:nvPicPr>
          <p:cNvPr id="2" name="Picture 1" descr="Houshmand">
            <a:extLst>
              <a:ext uri="{FF2B5EF4-FFF2-40B4-BE49-F238E27FC236}">
                <a16:creationId xmlns:a16="http://schemas.microsoft.com/office/drawing/2014/main" id="{597E5B6D-C26C-4F0E-9E5A-194744AD68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4214" y="2576051"/>
            <a:ext cx="1731711" cy="2155337"/>
          </a:xfrm>
          <a:prstGeom prst="rect">
            <a:avLst/>
          </a:prstGeom>
          <a:noFill/>
          <a:ln>
            <a:noFill/>
          </a:ln>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D964E5-9F7B-4EF6-9D1E-F0E47A180E7B}"/>
              </a:ext>
            </a:extLst>
          </p:cNvPr>
          <p:cNvGraphicFramePr>
            <a:graphicFrameLocks noGrp="1"/>
          </p:cNvGraphicFramePr>
          <p:nvPr>
            <p:extLst>
              <p:ext uri="{D42A27DB-BD31-4B8C-83A1-F6EECF244321}">
                <p14:modId xmlns:p14="http://schemas.microsoft.com/office/powerpoint/2010/main" val="4006320730"/>
              </p:ext>
            </p:extLst>
          </p:nvPr>
        </p:nvGraphicFramePr>
        <p:xfrm>
          <a:off x="87313" y="763755"/>
          <a:ext cx="9056687" cy="5675163"/>
        </p:xfrm>
        <a:graphic>
          <a:graphicData uri="http://schemas.openxmlformats.org/drawingml/2006/table">
            <a:tbl>
              <a:tblPr firstRow="1" bandRow="1"/>
              <a:tblGrid>
                <a:gridCol w="3029176">
                  <a:extLst>
                    <a:ext uri="{9D8B030D-6E8A-4147-A177-3AD203B41FA5}">
                      <a16:colId xmlns:a16="http://schemas.microsoft.com/office/drawing/2014/main" val="2840274359"/>
                    </a:ext>
                  </a:extLst>
                </a:gridCol>
                <a:gridCol w="2922361">
                  <a:extLst>
                    <a:ext uri="{9D8B030D-6E8A-4147-A177-3AD203B41FA5}">
                      <a16:colId xmlns:a16="http://schemas.microsoft.com/office/drawing/2014/main" val="4198270966"/>
                    </a:ext>
                  </a:extLst>
                </a:gridCol>
                <a:gridCol w="3105150">
                  <a:extLst>
                    <a:ext uri="{9D8B030D-6E8A-4147-A177-3AD203B41FA5}">
                      <a16:colId xmlns:a16="http://schemas.microsoft.com/office/drawing/2014/main" val="890452068"/>
                    </a:ext>
                  </a:extLst>
                </a:gridCol>
              </a:tblGrid>
              <a:tr h="106441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endParaRPr lang="en-US" sz="1400" b="1" u="none" dirty="0">
                        <a:solidFill>
                          <a:srgbClr val="C00000"/>
                        </a:solidFill>
                        <a:latin typeface="Trebuchet MS" panose="020B0603020202020204" pitchFamily="34" charset="0"/>
                      </a:endParaRPr>
                    </a:p>
                    <a:p>
                      <a:endParaRPr lang="en-US" sz="1400" b="1" u="none" dirty="0">
                        <a:solidFill>
                          <a:srgbClr val="C00000"/>
                        </a:solidFill>
                        <a:latin typeface="Trebuchet MS" panose="020B0603020202020204" pitchFamily="34" charset="0"/>
                      </a:endParaRPr>
                    </a:p>
                    <a:p>
                      <a:endParaRPr lang="en-US" sz="1400" b="1" u="none" dirty="0">
                        <a:solidFill>
                          <a:srgbClr val="C00000"/>
                        </a:solidFill>
                        <a:latin typeface="Trebuchet MS" panose="020B0603020202020204" pitchFamily="34" charset="0"/>
                      </a:endParaRPr>
                    </a:p>
                    <a:p>
                      <a:endParaRPr lang="en-US" sz="1400" b="1" u="none" dirty="0">
                        <a:solidFill>
                          <a:srgbClr val="C00000"/>
                        </a:solidFill>
                        <a:latin typeface="Trebuchet MS" panose="020B0603020202020204" pitchFamily="34" charset="0"/>
                      </a:endParaRPr>
                    </a:p>
                  </a:txBody>
                  <a:tcPr marL="91438" marR="91438"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endParaRPr lang="en-US" sz="1400" b="1" u="none" dirty="0">
                        <a:solidFill>
                          <a:srgbClr val="C00000"/>
                        </a:solidFill>
                        <a:latin typeface="Trebuchet MS" panose="020B0603020202020204" pitchFamily="34" charset="0"/>
                      </a:endParaRPr>
                    </a:p>
                    <a:p>
                      <a:endParaRPr lang="en-US" sz="1400" b="1" u="none" dirty="0">
                        <a:solidFill>
                          <a:srgbClr val="C00000"/>
                        </a:solidFill>
                        <a:latin typeface="Trebuchet MS" panose="020B0603020202020204" pitchFamily="34" charset="0"/>
                      </a:endParaRPr>
                    </a:p>
                  </a:txBody>
                  <a:tcPr marL="91438" marR="91438"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u="none" dirty="0">
                        <a:solidFill>
                          <a:srgbClr val="C00000"/>
                        </a:solidFill>
                        <a:latin typeface="Trebuchet MS" panose="020B0603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u="none" dirty="0">
                        <a:solidFill>
                          <a:srgbClr val="C00000"/>
                        </a:solidFill>
                        <a:latin typeface="Trebuchet MS" panose="020B0603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u="none" dirty="0">
                        <a:solidFill>
                          <a:srgbClr val="C00000"/>
                        </a:solidFill>
                        <a:latin typeface="Trebuchet MS" panose="020B0603020202020204" pitchFamily="34" charset="0"/>
                      </a:endParaRPr>
                    </a:p>
                  </a:txBody>
                  <a:tcPr marL="91438" marR="91438"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6685890"/>
                  </a:ext>
                </a:extLst>
              </a:tr>
              <a:tr h="461074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a:p>
                  </a:txBody>
                  <a:tcPr marL="91438" marR="91438"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marL="91438" marR="91438"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b="1" u="sng" baseline="0" dirty="0"/>
                    </a:p>
                  </a:txBody>
                  <a:tcPr marL="91438" marR="91438"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2165810"/>
                  </a:ext>
                </a:extLst>
              </a:tr>
            </a:tbl>
          </a:graphicData>
        </a:graphic>
      </p:graphicFrame>
      <p:graphicFrame>
        <p:nvGraphicFramePr>
          <p:cNvPr id="4" name="Table 4">
            <a:extLst>
              <a:ext uri="{FF2B5EF4-FFF2-40B4-BE49-F238E27FC236}">
                <a16:creationId xmlns:a16="http://schemas.microsoft.com/office/drawing/2014/main" id="{E0C81A97-15C0-98D3-CFBB-36700D0BEFAC}"/>
              </a:ext>
            </a:extLst>
          </p:cNvPr>
          <p:cNvGraphicFramePr>
            <a:graphicFrameLocks noGrp="1"/>
          </p:cNvGraphicFramePr>
          <p:nvPr>
            <p:extLst>
              <p:ext uri="{D42A27DB-BD31-4B8C-83A1-F6EECF244321}">
                <p14:modId xmlns:p14="http://schemas.microsoft.com/office/powerpoint/2010/main" val="3254845917"/>
              </p:ext>
            </p:extLst>
          </p:nvPr>
        </p:nvGraphicFramePr>
        <p:xfrm>
          <a:off x="264881" y="763756"/>
          <a:ext cx="8701548" cy="5736122"/>
        </p:xfrm>
        <a:graphic>
          <a:graphicData uri="http://schemas.openxmlformats.org/drawingml/2006/table">
            <a:tbl>
              <a:tblPr>
                <a:tableStyleId>{21E4AEA4-8DFA-4A89-87EB-49C32662AFE0}</a:tableStyleId>
              </a:tblPr>
              <a:tblGrid>
                <a:gridCol w="2566219">
                  <a:extLst>
                    <a:ext uri="{9D8B030D-6E8A-4147-A177-3AD203B41FA5}">
                      <a16:colId xmlns:a16="http://schemas.microsoft.com/office/drawing/2014/main" val="62622096"/>
                    </a:ext>
                  </a:extLst>
                </a:gridCol>
                <a:gridCol w="3539612">
                  <a:extLst>
                    <a:ext uri="{9D8B030D-6E8A-4147-A177-3AD203B41FA5}">
                      <a16:colId xmlns:a16="http://schemas.microsoft.com/office/drawing/2014/main" val="1057457905"/>
                    </a:ext>
                  </a:extLst>
                </a:gridCol>
                <a:gridCol w="2595717">
                  <a:extLst>
                    <a:ext uri="{9D8B030D-6E8A-4147-A177-3AD203B41FA5}">
                      <a16:colId xmlns:a16="http://schemas.microsoft.com/office/drawing/2014/main" val="766462335"/>
                    </a:ext>
                  </a:extLst>
                </a:gridCol>
              </a:tblGrid>
              <a:tr h="320760">
                <a:tc>
                  <a:txBody>
                    <a:bodyPr/>
                    <a:lstStyle/>
                    <a:p>
                      <a:pPr algn="ctr"/>
                      <a:r>
                        <a:rPr lang="en-US" sz="1600" b="1" dirty="0">
                          <a:solidFill>
                            <a:srgbClr val="0070C0"/>
                          </a:solidFill>
                        </a:rPr>
                        <a:t>Assistant Professors (10) </a:t>
                      </a:r>
                    </a:p>
                  </a:txBody>
                  <a:tcPr>
                    <a:solidFill>
                      <a:srgbClr val="FDF4DB"/>
                    </a:solidFill>
                  </a:tcPr>
                </a:tc>
                <a:tc>
                  <a:txBody>
                    <a:bodyPr/>
                    <a:lstStyle/>
                    <a:p>
                      <a:pPr algn="ctr"/>
                      <a:r>
                        <a:rPr lang="en-US" sz="1600" b="1" dirty="0">
                          <a:solidFill>
                            <a:srgbClr val="0070C0"/>
                          </a:solidFill>
                        </a:rPr>
                        <a:t>Associate Professors (18)</a:t>
                      </a:r>
                      <a:endParaRPr lang="en-US" sz="1600" dirty="0"/>
                    </a:p>
                  </a:txBody>
                  <a:tcPr>
                    <a:solidFill>
                      <a:srgbClr val="FDF4D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70C0"/>
                          </a:solidFill>
                        </a:rPr>
                        <a:t>Professors (5)</a:t>
                      </a:r>
                      <a:br>
                        <a:rPr lang="en-US" sz="1200" b="1" dirty="0">
                          <a:solidFill>
                            <a:srgbClr val="0070C0"/>
                          </a:solidFill>
                        </a:rPr>
                      </a:br>
                      <a:endParaRPr lang="en-US" sz="1200" dirty="0"/>
                    </a:p>
                  </a:txBody>
                  <a:tcPr>
                    <a:solidFill>
                      <a:srgbClr val="FDF4DB"/>
                    </a:solidFill>
                  </a:tcPr>
                </a:tc>
                <a:extLst>
                  <a:ext uri="{0D108BD9-81ED-4DB2-BD59-A6C34878D82A}">
                    <a16:rowId xmlns:a16="http://schemas.microsoft.com/office/drawing/2014/main" val="812391562"/>
                  </a:ext>
                </a:extLst>
              </a:tr>
              <a:tr h="5217962">
                <a:tc>
                  <a:txBody>
                    <a:bodyPr/>
                    <a:lstStyle/>
                    <a:p>
                      <a:br>
                        <a:rPr lang="en-US" sz="1100" kern="1200" dirty="0">
                          <a:solidFill>
                            <a:srgbClr val="000000"/>
                          </a:solidFill>
                          <a:effectLst/>
                          <a:latin typeface="+mn-lt"/>
                        </a:rPr>
                      </a:br>
                      <a:r>
                        <a:rPr lang="en-US" sz="1000" b="1" kern="1200" dirty="0">
                          <a:solidFill>
                            <a:schemeClr val="dk1"/>
                          </a:solidFill>
                          <a:effectLst/>
                          <a:latin typeface="+mn-lt"/>
                          <a:ea typeface="+mn-ea"/>
                          <a:cs typeface="+mn-cs"/>
                        </a:rPr>
                        <a:t>Rocco Caveng, Jr., DO, MBA, </a:t>
                      </a:r>
                      <a:r>
                        <a:rPr lang="en-US" sz="1000" kern="1200" dirty="0">
                          <a:solidFill>
                            <a:schemeClr val="dk1"/>
                          </a:solidFill>
                          <a:effectLst/>
                          <a:latin typeface="+mn-lt"/>
                          <a:ea typeface="+mn-ea"/>
                          <a:cs typeface="+mn-cs"/>
                        </a:rPr>
                        <a:t>Assistant Professor of Clinical Medicine   </a:t>
                      </a:r>
                      <a:br>
                        <a:rPr lang="en-US" sz="1000" kern="1200" dirty="0">
                          <a:solidFill>
                            <a:schemeClr val="dk1"/>
                          </a:solidFill>
                          <a:effectLst/>
                          <a:latin typeface="+mn-lt"/>
                          <a:ea typeface="+mn-ea"/>
                          <a:cs typeface="+mn-cs"/>
                        </a:rPr>
                      </a:br>
                      <a:endParaRPr lang="en-US" sz="1000" kern="1200" dirty="0">
                        <a:solidFill>
                          <a:schemeClr val="dk1"/>
                        </a:solidFill>
                        <a:effectLst/>
                        <a:latin typeface="+mn-lt"/>
                        <a:ea typeface="+mn-ea"/>
                        <a:cs typeface="+mn-cs"/>
                      </a:endParaRPr>
                    </a:p>
                    <a:p>
                      <a:r>
                        <a:rPr lang="en-US" sz="1000" b="1" kern="1200" dirty="0">
                          <a:solidFill>
                            <a:schemeClr val="dk1"/>
                          </a:solidFill>
                          <a:effectLst/>
                          <a:latin typeface="+mn-lt"/>
                          <a:ea typeface="+mn-ea"/>
                          <a:cs typeface="+mn-cs"/>
                        </a:rPr>
                        <a:t>Natasha Chase, MD, </a:t>
                      </a:r>
                      <a:r>
                        <a:rPr lang="en-US" sz="1000" kern="1200" dirty="0">
                          <a:solidFill>
                            <a:schemeClr val="dk1"/>
                          </a:solidFill>
                          <a:effectLst/>
                          <a:latin typeface="+mn-lt"/>
                          <a:ea typeface="+mn-ea"/>
                          <a:cs typeface="+mn-cs"/>
                        </a:rPr>
                        <a:t>Assistant Professor of Clinical Family Medicine   </a:t>
                      </a:r>
                    </a:p>
                    <a:p>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Heaton Kath, MD, </a:t>
                      </a:r>
                      <a:r>
                        <a:rPr lang="en-US" sz="1000" kern="1200" dirty="0">
                          <a:solidFill>
                            <a:schemeClr val="dk1"/>
                          </a:solidFill>
                          <a:effectLst/>
                          <a:latin typeface="+mn-lt"/>
                          <a:ea typeface="+mn-ea"/>
                          <a:cs typeface="+mn-cs"/>
                        </a:rPr>
                        <a:t>Assistant Professor of Medicine</a:t>
                      </a:r>
                    </a:p>
                    <a:p>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Ashok Mandala, MD, MPH, </a:t>
                      </a:r>
                      <a:r>
                        <a:rPr lang="en-US" sz="1000" kern="1200" dirty="0">
                          <a:solidFill>
                            <a:schemeClr val="dk1"/>
                          </a:solidFill>
                          <a:effectLst/>
                          <a:latin typeface="+mn-lt"/>
                          <a:ea typeface="+mn-ea"/>
                          <a:cs typeface="+mn-cs"/>
                        </a:rPr>
                        <a:t>Assistant Professor of Clinical Medicine   </a:t>
                      </a:r>
                    </a:p>
                    <a:p>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Melissa Mangold, DO, </a:t>
                      </a:r>
                      <a:r>
                        <a:rPr lang="en-US" sz="1000" kern="1200" dirty="0">
                          <a:solidFill>
                            <a:schemeClr val="dk1"/>
                          </a:solidFill>
                          <a:effectLst/>
                          <a:latin typeface="+mn-lt"/>
                          <a:ea typeface="+mn-ea"/>
                          <a:cs typeface="+mn-cs"/>
                        </a:rPr>
                        <a:t>Assistant Professor of Clinical Medicine</a:t>
                      </a:r>
                    </a:p>
                    <a:p>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Paul McMackin, MD, </a:t>
                      </a:r>
                      <a:r>
                        <a:rPr lang="en-US" sz="1000" kern="1200" dirty="0">
                          <a:solidFill>
                            <a:schemeClr val="dk1"/>
                          </a:solidFill>
                          <a:effectLst/>
                          <a:latin typeface="+mn-lt"/>
                          <a:ea typeface="+mn-ea"/>
                          <a:cs typeface="+mn-cs"/>
                        </a:rPr>
                        <a:t>Assistant Professor of Clinical Medicine </a:t>
                      </a:r>
                    </a:p>
                    <a:p>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Parita Patel, DO, </a:t>
                      </a:r>
                      <a:r>
                        <a:rPr lang="en-US" sz="1000" kern="1200" dirty="0">
                          <a:solidFill>
                            <a:schemeClr val="dk1"/>
                          </a:solidFill>
                          <a:effectLst/>
                          <a:latin typeface="+mn-lt"/>
                          <a:ea typeface="+mn-ea"/>
                          <a:cs typeface="+mn-cs"/>
                        </a:rPr>
                        <a:t>Assistant Professor of Medicine </a:t>
                      </a:r>
                    </a:p>
                    <a:p>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Adip Pillai-Kashi, DO, </a:t>
                      </a:r>
                      <a:r>
                        <a:rPr lang="en-US" sz="1000" kern="1200" dirty="0">
                          <a:solidFill>
                            <a:schemeClr val="dk1"/>
                          </a:solidFill>
                          <a:effectLst/>
                          <a:latin typeface="+mn-lt"/>
                          <a:ea typeface="+mn-ea"/>
                          <a:cs typeface="+mn-cs"/>
                        </a:rPr>
                        <a:t>Assistant Professor of Medicine    </a:t>
                      </a:r>
                    </a:p>
                    <a:p>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Vede Ramdass, MD, </a:t>
                      </a:r>
                      <a:r>
                        <a:rPr lang="en-US" sz="1000" kern="1200" dirty="0">
                          <a:solidFill>
                            <a:schemeClr val="dk1"/>
                          </a:solidFill>
                          <a:effectLst/>
                          <a:latin typeface="+mn-lt"/>
                          <a:ea typeface="+mn-ea"/>
                          <a:cs typeface="+mn-cs"/>
                        </a:rPr>
                        <a:t>Assistant Professor of Medicine</a:t>
                      </a:r>
                    </a:p>
                    <a:p>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Daniel Wilen, DO, </a:t>
                      </a:r>
                      <a:r>
                        <a:rPr lang="en-US" sz="1000" kern="1200" dirty="0">
                          <a:solidFill>
                            <a:schemeClr val="dk1"/>
                          </a:solidFill>
                          <a:effectLst/>
                          <a:latin typeface="+mn-lt"/>
                          <a:ea typeface="+mn-ea"/>
                          <a:cs typeface="+mn-cs"/>
                        </a:rPr>
                        <a:t>Assistant Professor of Clinical Medicine </a:t>
                      </a:r>
                      <a:endParaRPr lang="en-US" sz="1000" dirty="0">
                        <a:effectLst/>
                        <a:latin typeface="+mn-lt"/>
                        <a:ea typeface="Calibri" panose="020F0502020204030204" pitchFamily="34" charset="0"/>
                        <a:cs typeface="Times New Roman" panose="02020603050405020304" pitchFamily="18" charset="0"/>
                      </a:endParaRPr>
                    </a:p>
                  </a:txBody>
                  <a:tcPr>
                    <a:solidFill>
                      <a:srgbClr val="FDF4DB"/>
                    </a:solidFill>
                  </a:tcPr>
                </a:tc>
                <a:tc>
                  <a:txBody>
                    <a:bodyPr/>
                    <a:lstStyle/>
                    <a:p>
                      <a:pPr marL="0" marR="0">
                        <a:lnSpc>
                          <a:spcPct val="107000"/>
                        </a:lnSpc>
                        <a:spcAft>
                          <a:spcPts val="0"/>
                        </a:spcAft>
                        <a:buNone/>
                      </a:pPr>
                      <a:r>
                        <a:rPr lang="en-US" sz="1000" b="1" dirty="0">
                          <a:effectLst/>
                          <a:latin typeface="+mn-lt"/>
                          <a:ea typeface="Calibri" panose="020F0502020204030204" pitchFamily="34" charset="0"/>
                          <a:cs typeface="Calibri" panose="020F0502020204030204" pitchFamily="34" charset="0"/>
                        </a:rPr>
                        <a:t>Jason Bartock, MD </a:t>
                      </a:r>
                      <a:r>
                        <a:rPr lang="en-US" sz="1000" dirty="0">
                          <a:effectLst/>
                          <a:latin typeface="+mn-lt"/>
                          <a:ea typeface="Calibri" panose="020F0502020204030204" pitchFamily="34" charset="0"/>
                          <a:cs typeface="Calibri" panose="020F0502020204030204" pitchFamily="34" charset="0"/>
                        </a:rPr>
                        <a:t>Associate Professor of Clinical Medicine</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Philip Batista, MD,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a:t>
                      </a:r>
                      <a:r>
                        <a:rPr lang="en-US" sz="1000" dirty="0">
                          <a:effectLst/>
                          <a:latin typeface="+mn-lt"/>
                          <a:ea typeface="Calibri" panose="020F0502020204030204" pitchFamily="34" charset="0"/>
                          <a:cs typeface="Calibri" panose="020F0502020204030204" pitchFamily="34" charset="0"/>
                        </a:rPr>
                        <a:t>Surgery </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Danielle Behrens</a:t>
                      </a:r>
                      <a:r>
                        <a:rPr lang="en-US" sz="1000" b="1" dirty="0">
                          <a:solidFill>
                            <a:srgbClr val="000000"/>
                          </a:solidFill>
                          <a:effectLst/>
                          <a:latin typeface="+mn-lt"/>
                          <a:ea typeface="Calibri" panose="020F0502020204030204" pitchFamily="34" charset="0"/>
                          <a:cs typeface="Calibri" panose="020F0502020204030204" pitchFamily="34" charset="0"/>
                        </a:rPr>
                        <a:t>, DO, </a:t>
                      </a:r>
                      <a:r>
                        <a:rPr lang="en-US" sz="1000" dirty="0">
                          <a:solidFill>
                            <a:srgbClr val="000000"/>
                          </a:solidFill>
                          <a:effectLst/>
                          <a:latin typeface="+mn-lt"/>
                          <a:ea typeface="Calibri" panose="020F0502020204030204" pitchFamily="34" charset="0"/>
                          <a:cs typeface="Calibri" panose="020F0502020204030204" pitchFamily="34" charset="0"/>
                        </a:rPr>
                        <a:t>Associate Professor of</a:t>
                      </a:r>
                      <a:r>
                        <a:rPr lang="en-US" sz="1000" dirty="0">
                          <a:effectLst/>
                          <a:latin typeface="+mn-lt"/>
                          <a:ea typeface="Calibri" panose="020F0502020204030204" pitchFamily="34" charset="0"/>
                          <a:cs typeface="Calibri" panose="020F0502020204030204" pitchFamily="34" charset="0"/>
                        </a:rPr>
                        <a:t> Clinical Medicine </a:t>
                      </a:r>
                      <a:r>
                        <a:rPr lang="en-US" sz="1000" dirty="0">
                          <a:solidFill>
                            <a:srgbClr val="000000"/>
                          </a:solidFill>
                          <a:effectLst/>
                          <a:latin typeface="+mn-lt"/>
                          <a:ea typeface="Calibri" panose="020F0502020204030204" pitchFamily="34" charset="0"/>
                          <a:cs typeface="Calibri" panose="020F0502020204030204" pitchFamily="34" charset="0"/>
                        </a:rPr>
                        <a:t>  </a:t>
                      </a:r>
                      <a:br>
                        <a:rPr lang="en-US" sz="1000" dirty="0">
                          <a:solidFill>
                            <a:srgbClr val="000000"/>
                          </a:solidFill>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Anastasia Bullock, PsyD</a:t>
                      </a:r>
                      <a:r>
                        <a:rPr lang="en-US" sz="1000" b="1" dirty="0">
                          <a:solidFill>
                            <a:srgbClr val="000000"/>
                          </a:solidFill>
                          <a:effectLst/>
                          <a:latin typeface="+mn-lt"/>
                          <a:ea typeface="Calibri" panose="020F0502020204030204" pitchFamily="34" charset="0"/>
                          <a:cs typeface="Calibri" panose="020F0502020204030204" pitchFamily="34" charset="0"/>
                        </a:rPr>
                        <a:t>, </a:t>
                      </a:r>
                      <a:r>
                        <a:rPr lang="en-US" sz="1000" dirty="0">
                          <a:solidFill>
                            <a:srgbClr val="000000"/>
                          </a:solidFill>
                          <a:effectLst/>
                          <a:latin typeface="+mn-lt"/>
                          <a:ea typeface="Calibri" panose="020F0502020204030204" pitchFamily="34" charset="0"/>
                          <a:cs typeface="Calibri" panose="020F0502020204030204" pitchFamily="34" charset="0"/>
                        </a:rPr>
                        <a:t>Associate Professor of </a:t>
                      </a:r>
                      <a:r>
                        <a:rPr lang="en-US" sz="1000" dirty="0">
                          <a:effectLst/>
                          <a:latin typeface="+mn-lt"/>
                          <a:ea typeface="Calibri" panose="020F0502020204030204" pitchFamily="34" charset="0"/>
                          <a:cs typeface="Calibri" panose="020F0502020204030204" pitchFamily="34" charset="0"/>
                        </a:rPr>
                        <a:t>Clinical Medicine </a:t>
                      </a:r>
                      <a:r>
                        <a:rPr lang="en-US" sz="1000" dirty="0">
                          <a:solidFill>
                            <a:srgbClr val="000000"/>
                          </a:solidFill>
                          <a:effectLst/>
                          <a:latin typeface="+mn-lt"/>
                          <a:ea typeface="Calibri" panose="020F0502020204030204" pitchFamily="34" charset="0"/>
                          <a:cs typeface="Calibri" panose="020F0502020204030204" pitchFamily="34" charset="0"/>
                        </a:rPr>
                        <a:t>  </a:t>
                      </a:r>
                      <a:br>
                        <a:rPr lang="en-US" sz="1000" dirty="0">
                          <a:solidFill>
                            <a:srgbClr val="000000"/>
                          </a:solidFill>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Henry Dolch, DO</a:t>
                      </a:r>
                      <a:r>
                        <a:rPr lang="en-US" sz="1000" b="1" dirty="0">
                          <a:solidFill>
                            <a:srgbClr val="000000"/>
                          </a:solidFill>
                          <a:effectLst/>
                          <a:latin typeface="+mn-lt"/>
                          <a:ea typeface="Calibri" panose="020F0502020204030204" pitchFamily="34" charset="0"/>
                          <a:cs typeface="Calibri" panose="020F0502020204030204" pitchFamily="34" charset="0"/>
                        </a:rPr>
                        <a:t>,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Clinical </a:t>
                      </a:r>
                      <a:r>
                        <a:rPr lang="en-US" sz="1000" dirty="0">
                          <a:effectLst/>
                          <a:latin typeface="+mn-lt"/>
                          <a:ea typeface="Calibri" panose="020F0502020204030204" pitchFamily="34" charset="0"/>
                          <a:cs typeface="Calibri" panose="020F0502020204030204" pitchFamily="34" charset="0"/>
                        </a:rPr>
                        <a:t>Orthopaedic Surgery</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Tanya Egodage, MD,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a:t>
                      </a:r>
                      <a:r>
                        <a:rPr lang="en-US" sz="1000" dirty="0">
                          <a:effectLst/>
                          <a:latin typeface="+mn-lt"/>
                          <a:ea typeface="Calibri" panose="020F0502020204030204" pitchFamily="34" charset="0"/>
                          <a:cs typeface="Calibri" panose="020F0502020204030204" pitchFamily="34" charset="0"/>
                        </a:rPr>
                        <a:t>Surgery </a:t>
                      </a:r>
                      <a:r>
                        <a:rPr lang="en-US" sz="1000" dirty="0">
                          <a:solidFill>
                            <a:srgbClr val="000000"/>
                          </a:solidFill>
                          <a:effectLst/>
                          <a:latin typeface="+mn-lt"/>
                          <a:ea typeface="Calibri" panose="020F0502020204030204" pitchFamily="34" charset="0"/>
                          <a:cs typeface="Calibri" panose="020F0502020204030204" pitchFamily="34" charset="0"/>
                        </a:rPr>
                        <a:t>  </a:t>
                      </a:r>
                      <a:br>
                        <a:rPr lang="en-US" sz="1000" dirty="0">
                          <a:solidFill>
                            <a:srgbClr val="000000"/>
                          </a:solidFill>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Catherine Fedorka, MD,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O</a:t>
                      </a:r>
                      <a:r>
                        <a:rPr lang="en-US" sz="1000" dirty="0">
                          <a:effectLst/>
                          <a:latin typeface="+mn-lt"/>
                          <a:ea typeface="Calibri" panose="020F0502020204030204" pitchFamily="34" charset="0"/>
                          <a:cs typeface="Calibri" panose="020F0502020204030204" pitchFamily="34" charset="0"/>
                        </a:rPr>
                        <a:t>rthopaedic Surgery </a:t>
                      </a:r>
                      <a:r>
                        <a:rPr lang="en-US" sz="1000" dirty="0">
                          <a:solidFill>
                            <a:srgbClr val="000000"/>
                          </a:solidFill>
                          <a:effectLst/>
                          <a:latin typeface="+mn-lt"/>
                          <a:ea typeface="Calibri" panose="020F0502020204030204" pitchFamily="34" charset="0"/>
                          <a:cs typeface="Calibri" panose="020F0502020204030204" pitchFamily="34" charset="0"/>
                        </a:rPr>
                        <a:t> </a:t>
                      </a:r>
                      <a:br>
                        <a:rPr lang="en-US" sz="1000" dirty="0">
                          <a:solidFill>
                            <a:srgbClr val="000000"/>
                          </a:solidFill>
                          <a:effectLst/>
                          <a:latin typeface="+mn-lt"/>
                          <a:ea typeface="Calibri" panose="020F0502020204030204" pitchFamily="34" charset="0"/>
                          <a:cs typeface="Calibri" panose="020F0502020204030204" pitchFamily="34" charset="0"/>
                        </a:rPr>
                      </a:br>
                      <a:r>
                        <a:rPr lang="en-US" sz="1000" b="1" dirty="0">
                          <a:solidFill>
                            <a:srgbClr val="000000"/>
                          </a:solidFill>
                          <a:effectLst/>
                          <a:latin typeface="+mn-lt"/>
                          <a:ea typeface="Calibri" panose="020F0502020204030204" pitchFamily="34" charset="0"/>
                          <a:cs typeface="Calibri" panose="020F0502020204030204" pitchFamily="34" charset="0"/>
                        </a:rPr>
                        <a:t>S</a:t>
                      </a:r>
                      <a:r>
                        <a:rPr lang="en-US" sz="1000" b="1" dirty="0">
                          <a:effectLst/>
                          <a:latin typeface="+mn-lt"/>
                          <a:ea typeface="Calibri" panose="020F0502020204030204" pitchFamily="34" charset="0"/>
                          <a:cs typeface="Calibri" panose="020F0502020204030204" pitchFamily="34" charset="0"/>
                        </a:rPr>
                        <a:t>nehal Gandhi, </a:t>
                      </a:r>
                      <a:r>
                        <a:rPr lang="en-US" sz="1000" b="1" dirty="0">
                          <a:solidFill>
                            <a:srgbClr val="000000"/>
                          </a:solidFill>
                          <a:effectLst/>
                          <a:latin typeface="+mn-lt"/>
                          <a:ea typeface="Calibri" panose="020F0502020204030204" pitchFamily="34" charset="0"/>
                          <a:cs typeface="Calibri" panose="020F0502020204030204" pitchFamily="34" charset="0"/>
                        </a:rPr>
                        <a:t>MD,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Clinical Medicine</a:t>
                      </a:r>
                      <a:br>
                        <a:rPr lang="en-US" sz="1000" dirty="0">
                          <a:solidFill>
                            <a:srgbClr val="000000"/>
                          </a:solidFill>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Allison Gittens, MD,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Clinical Radiology </a:t>
                      </a:r>
                      <a:br>
                        <a:rPr lang="en-US" sz="1000" dirty="0">
                          <a:solidFill>
                            <a:srgbClr val="000000"/>
                          </a:solidFill>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Kenneth Graf, MD</a:t>
                      </a:r>
                      <a:r>
                        <a:rPr lang="en-US" sz="1000" b="1" dirty="0">
                          <a:solidFill>
                            <a:srgbClr val="000000"/>
                          </a:solidFill>
                          <a:effectLst/>
                          <a:latin typeface="+mn-lt"/>
                          <a:ea typeface="Calibri" panose="020F0502020204030204" pitchFamily="34" charset="0"/>
                          <a:cs typeface="Calibri" panose="020F0502020204030204" pitchFamily="34" charset="0"/>
                        </a:rPr>
                        <a:t>,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a:t>
                      </a:r>
                      <a:r>
                        <a:rPr lang="en-US" sz="1000" dirty="0">
                          <a:effectLst/>
                          <a:latin typeface="+mn-lt"/>
                          <a:ea typeface="Calibri" panose="020F0502020204030204" pitchFamily="34" charset="0"/>
                          <a:cs typeface="Calibri" panose="020F0502020204030204" pitchFamily="34" charset="0"/>
                        </a:rPr>
                        <a:t>Orthopaedic Surgery</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Divya Gunda, MD</a:t>
                      </a:r>
                      <a:r>
                        <a:rPr lang="en-US" sz="1000" b="1" dirty="0">
                          <a:solidFill>
                            <a:srgbClr val="000000"/>
                          </a:solidFill>
                          <a:effectLst/>
                          <a:latin typeface="+mn-lt"/>
                          <a:ea typeface="Calibri" panose="020F0502020204030204" pitchFamily="34" charset="0"/>
                          <a:cs typeface="Calibri" panose="020F0502020204030204" pitchFamily="34" charset="0"/>
                        </a:rPr>
                        <a:t>,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a:t>
                      </a:r>
                      <a:r>
                        <a:rPr lang="en-US" sz="1000" dirty="0">
                          <a:effectLst/>
                          <a:latin typeface="+mn-lt"/>
                          <a:ea typeface="Calibri" panose="020F0502020204030204" pitchFamily="34" charset="0"/>
                          <a:cs typeface="Calibri" panose="020F0502020204030204" pitchFamily="34" charset="0"/>
                        </a:rPr>
                        <a:t>Clinical Radiology</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Christina Gutowski, MD, MPH,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a:t>
                      </a:r>
                      <a:r>
                        <a:rPr lang="en-US" sz="1000" dirty="0">
                          <a:effectLst/>
                          <a:latin typeface="+mn-lt"/>
                          <a:ea typeface="Calibri" panose="020F0502020204030204" pitchFamily="34" charset="0"/>
                          <a:cs typeface="Calibri" panose="020F0502020204030204" pitchFamily="34" charset="0"/>
                        </a:rPr>
                        <a:t>Orthopaedic Surgery</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Monica Ianosi-Irimie, MD, PhD</a:t>
                      </a:r>
                      <a:r>
                        <a:rPr lang="en-US" sz="1000" b="1" dirty="0">
                          <a:solidFill>
                            <a:srgbClr val="000000"/>
                          </a:solidFill>
                          <a:effectLst/>
                          <a:latin typeface="+mn-lt"/>
                          <a:ea typeface="Calibri" panose="020F0502020204030204" pitchFamily="34" charset="0"/>
                          <a:cs typeface="Calibri" panose="020F0502020204030204" pitchFamily="34" charset="0"/>
                        </a:rPr>
                        <a:t>,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Pathology </a:t>
                      </a:r>
                      <a:br>
                        <a:rPr lang="en-US" sz="1000" dirty="0">
                          <a:solidFill>
                            <a:srgbClr val="000000"/>
                          </a:solidFill>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Jamin Morrison, MD,</a:t>
                      </a:r>
                      <a:r>
                        <a:rPr lang="en-US" sz="1000" dirty="0">
                          <a:effectLst/>
                          <a:latin typeface="+mn-lt"/>
                          <a:ea typeface="Calibri" panose="020F0502020204030204" pitchFamily="34" charset="0"/>
                          <a:cs typeface="Calibri" panose="020F0502020204030204" pitchFamily="34" charset="0"/>
                        </a:rPr>
                        <a:t> Associate Professor of Clinical Medicine</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Alexis Pelletier-Bui, MD,</a:t>
                      </a:r>
                      <a:r>
                        <a:rPr lang="en-US" sz="1000" dirty="0">
                          <a:effectLst/>
                          <a:latin typeface="+mn-lt"/>
                          <a:ea typeface="Calibri" panose="020F0502020204030204" pitchFamily="34" charset="0"/>
                          <a:cs typeface="Calibri" panose="020F0502020204030204" pitchFamily="34" charset="0"/>
                        </a:rPr>
                        <a:t> Associate Professor of Emergency Medicine </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Hamza Shaikh, MD, </a:t>
                      </a:r>
                      <a:r>
                        <a:rPr lang="en-US" sz="1000" dirty="0">
                          <a:effectLst/>
                          <a:latin typeface="+mn-lt"/>
                          <a:ea typeface="Calibri" panose="020F0502020204030204" pitchFamily="34" charset="0"/>
                          <a:cs typeface="Calibri" panose="020F0502020204030204" pitchFamily="34" charset="0"/>
                        </a:rPr>
                        <a:t>Associate Professor of Neurological Surgery &amp; Radiology </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Nicole Terrigno, MD, </a:t>
                      </a:r>
                      <a:r>
                        <a:rPr lang="en-US" sz="1000" dirty="0">
                          <a:solidFill>
                            <a:srgbClr val="000000"/>
                          </a:solidFill>
                          <a:effectLst/>
                          <a:latin typeface="+mn-lt"/>
                          <a:ea typeface="Calibri" panose="020F0502020204030204" pitchFamily="34" charset="0"/>
                          <a:cs typeface="Calibri" panose="020F0502020204030204" pitchFamily="34" charset="0"/>
                        </a:rPr>
                        <a:t>Associate Professor of </a:t>
                      </a:r>
                      <a:r>
                        <a:rPr lang="en-US" sz="1000" dirty="0">
                          <a:effectLst/>
                          <a:latin typeface="+mn-lt"/>
                          <a:ea typeface="Calibri" panose="020F0502020204030204" pitchFamily="34" charset="0"/>
                          <a:cs typeface="Calibri" panose="020F0502020204030204" pitchFamily="34" charset="0"/>
                        </a:rPr>
                        <a:t>Clinical Medicine</a:t>
                      </a:r>
                      <a:br>
                        <a:rPr lang="en-US" sz="1000" dirty="0">
                          <a:effectLst/>
                          <a:latin typeface="+mn-lt"/>
                          <a:ea typeface="Calibri" panose="020F0502020204030204" pitchFamily="34" charset="0"/>
                          <a:cs typeface="Calibri" panose="020F0502020204030204" pitchFamily="34" charset="0"/>
                        </a:rPr>
                      </a:br>
                      <a:r>
                        <a:rPr lang="en-US" sz="1000" b="1" dirty="0">
                          <a:effectLst/>
                          <a:latin typeface="+mn-lt"/>
                          <a:ea typeface="Calibri" panose="020F0502020204030204" pitchFamily="34" charset="0"/>
                          <a:cs typeface="Calibri" panose="020F0502020204030204" pitchFamily="34" charset="0"/>
                        </a:rPr>
                        <a:t>Bruce Tjaden, Jr., MD, </a:t>
                      </a:r>
                      <a:r>
                        <a:rPr lang="en-US" sz="1000" dirty="0">
                          <a:effectLst/>
                          <a:latin typeface="+mn-lt"/>
                          <a:ea typeface="Calibri" panose="020F0502020204030204" pitchFamily="34" charset="0"/>
                          <a:cs typeface="Calibri" panose="020F0502020204030204" pitchFamily="34" charset="0"/>
                        </a:rPr>
                        <a:t>Associate P</a:t>
                      </a:r>
                      <a:r>
                        <a:rPr lang="en-US" sz="1000" dirty="0">
                          <a:solidFill>
                            <a:srgbClr val="000000"/>
                          </a:solidFill>
                          <a:effectLst/>
                          <a:latin typeface="+mn-lt"/>
                          <a:ea typeface="Calibri" panose="020F0502020204030204" pitchFamily="34" charset="0"/>
                          <a:cs typeface="Calibri" panose="020F0502020204030204" pitchFamily="34" charset="0"/>
                        </a:rPr>
                        <a:t>rofessor of </a:t>
                      </a:r>
                      <a:r>
                        <a:rPr lang="en-US" sz="1000" dirty="0">
                          <a:effectLst/>
                          <a:latin typeface="+mn-lt"/>
                          <a:ea typeface="Calibri" panose="020F0502020204030204" pitchFamily="34" charset="0"/>
                          <a:cs typeface="Calibri" panose="020F0502020204030204" pitchFamily="34" charset="0"/>
                        </a:rPr>
                        <a:t>Surgery </a:t>
                      </a:r>
                      <a:r>
                        <a:rPr lang="en-US" sz="1000" dirty="0">
                          <a:solidFill>
                            <a:srgbClr val="000000"/>
                          </a:solidFill>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a:txBody>
                  <a:tcPr>
                    <a:solidFill>
                      <a:srgbClr val="FDF4DB"/>
                    </a:solidFill>
                  </a:tcPr>
                </a:tc>
                <a:tc>
                  <a:txBody>
                    <a:bodyPr/>
                    <a:lstStyle/>
                    <a:p>
                      <a:r>
                        <a:rPr lang="en-US" sz="1000" b="1" kern="1200" dirty="0">
                          <a:solidFill>
                            <a:schemeClr val="dk1"/>
                          </a:solidFill>
                          <a:effectLst/>
                          <a:latin typeface="+mn-lt"/>
                          <a:ea typeface="+mn-ea"/>
                          <a:cs typeface="+mn-cs"/>
                        </a:rPr>
                        <a:t>Wissam Abouzgheib, MD</a:t>
                      </a:r>
                      <a:r>
                        <a:rPr lang="en-US" sz="1000" kern="1200" dirty="0">
                          <a:solidFill>
                            <a:schemeClr val="dk1"/>
                          </a:solidFill>
                          <a:effectLst/>
                          <a:latin typeface="+mn-lt"/>
                          <a:ea typeface="+mn-ea"/>
                          <a:cs typeface="+mn-cs"/>
                        </a:rPr>
                        <a:t>, Professor of Medicine</a:t>
                      </a:r>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Elizabeth Cerceo, MD, </a:t>
                      </a:r>
                      <a:r>
                        <a:rPr lang="en-US" sz="1000" kern="1200" dirty="0">
                          <a:solidFill>
                            <a:schemeClr val="dk1"/>
                          </a:solidFill>
                          <a:effectLst/>
                          <a:latin typeface="+mn-lt"/>
                          <a:ea typeface="+mn-ea"/>
                          <a:cs typeface="+mn-cs"/>
                        </a:rPr>
                        <a:t>Professor of Medicine</a:t>
                      </a:r>
                      <a:br>
                        <a:rPr lang="en-US" sz="1000" b="1"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Nicole Fox, MD, MPH, </a:t>
                      </a:r>
                      <a:r>
                        <a:rPr lang="en-US" sz="1000" kern="1200" dirty="0">
                          <a:solidFill>
                            <a:schemeClr val="dk1"/>
                          </a:solidFill>
                          <a:effectLst/>
                          <a:latin typeface="+mn-lt"/>
                          <a:ea typeface="+mn-ea"/>
                          <a:cs typeface="+mn-cs"/>
                        </a:rPr>
                        <a:t>Professor of Surgery   </a:t>
                      </a:r>
                      <a:br>
                        <a:rPr lang="en-US" sz="1000" kern="1200" dirty="0">
                          <a:solidFill>
                            <a:schemeClr val="dk1"/>
                          </a:solidFill>
                          <a:effectLst/>
                          <a:latin typeface="+mn-lt"/>
                          <a:ea typeface="+mn-ea"/>
                          <a:cs typeface="+mn-cs"/>
                        </a:rPr>
                      </a:br>
                      <a:r>
                        <a:rPr lang="en-US" sz="1000" b="1" kern="1200" dirty="0">
                          <a:solidFill>
                            <a:schemeClr val="dk1"/>
                          </a:solidFill>
                          <a:effectLst/>
                          <a:latin typeface="+mn-lt"/>
                          <a:ea typeface="+mn-ea"/>
                          <a:cs typeface="+mn-cs"/>
                        </a:rPr>
                        <a:t>Andrew McGarry, MD,</a:t>
                      </a:r>
                      <a:r>
                        <a:rPr lang="en-US" sz="1000" kern="1200" dirty="0">
                          <a:solidFill>
                            <a:schemeClr val="dk1"/>
                          </a:solidFill>
                          <a:effectLst/>
                          <a:latin typeface="+mn-lt"/>
                          <a:ea typeface="+mn-ea"/>
                          <a:cs typeface="+mn-cs"/>
                        </a:rPr>
                        <a:t> Professor of Neurology </a:t>
                      </a:r>
                    </a:p>
                    <a:p>
                      <a:r>
                        <a:rPr lang="en-US" sz="1000" b="1" kern="1200" dirty="0">
                          <a:solidFill>
                            <a:schemeClr val="dk1"/>
                          </a:solidFill>
                          <a:effectLst/>
                          <a:latin typeface="+mn-lt"/>
                          <a:ea typeface="+mn-ea"/>
                          <a:cs typeface="+mn-cs"/>
                        </a:rPr>
                        <a:t>Brian Roberts, MD, MSc, </a:t>
                      </a:r>
                      <a:r>
                        <a:rPr lang="en-US" sz="1000" kern="1200" dirty="0">
                          <a:solidFill>
                            <a:schemeClr val="dk1"/>
                          </a:solidFill>
                          <a:effectLst/>
                          <a:latin typeface="+mn-lt"/>
                          <a:ea typeface="+mn-ea"/>
                          <a:cs typeface="+mn-cs"/>
                        </a:rPr>
                        <a:t>Professor of Emergency Medicine  </a:t>
                      </a:r>
                      <a:endParaRPr lang="en-US" sz="1000" dirty="0">
                        <a:effectLst/>
                        <a:latin typeface="+mn-lt"/>
                        <a:ea typeface="Calibri" panose="020F0502020204030204" pitchFamily="34" charset="0"/>
                        <a:cs typeface="Times New Roman" panose="02020603050405020304" pitchFamily="18" charset="0"/>
                      </a:endParaRPr>
                    </a:p>
                  </a:txBody>
                  <a:tcPr>
                    <a:solidFill>
                      <a:srgbClr val="FDF4DB"/>
                    </a:solidFill>
                  </a:tcPr>
                </a:tc>
                <a:extLst>
                  <a:ext uri="{0D108BD9-81ED-4DB2-BD59-A6C34878D82A}">
                    <a16:rowId xmlns:a16="http://schemas.microsoft.com/office/drawing/2014/main" val="3241308334"/>
                  </a:ext>
                </a:extLst>
              </a:tr>
            </a:tbl>
          </a:graphicData>
        </a:graphic>
      </p:graphicFrame>
      <p:sp>
        <p:nvSpPr>
          <p:cNvPr id="3" name="TextBox 2">
            <a:extLst>
              <a:ext uri="{FF2B5EF4-FFF2-40B4-BE49-F238E27FC236}">
                <a16:creationId xmlns:a16="http://schemas.microsoft.com/office/drawing/2014/main" id="{F3DBB546-F8C8-86AD-705C-923C602ABA77}"/>
              </a:ext>
            </a:extLst>
          </p:cNvPr>
          <p:cNvSpPr txBox="1"/>
          <p:nvPr/>
        </p:nvSpPr>
        <p:spPr>
          <a:xfrm>
            <a:off x="2970814" y="163590"/>
            <a:ext cx="3289683" cy="400110"/>
          </a:xfrm>
          <a:prstGeom prst="rect">
            <a:avLst/>
          </a:prstGeom>
          <a:noFill/>
        </p:spPr>
        <p:txBody>
          <a:bodyPr wrap="none" rtlCol="0">
            <a:spAutoFit/>
          </a:bodyPr>
          <a:lstStyle/>
          <a:p>
            <a:r>
              <a:rPr lang="en-US" sz="2000" b="1" dirty="0">
                <a:solidFill>
                  <a:srgbClr val="C00000"/>
                </a:solidFill>
              </a:rPr>
              <a:t>2025 Faculty Promotions </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6E28-8C09-89D7-ABF0-BDFE6966F9B1}"/>
              </a:ext>
            </a:extLst>
          </p:cNvPr>
          <p:cNvSpPr>
            <a:spLocks noGrp="1"/>
          </p:cNvSpPr>
          <p:nvPr>
            <p:ph type="title"/>
          </p:nvPr>
        </p:nvSpPr>
        <p:spPr>
          <a:xfrm>
            <a:off x="514095" y="136525"/>
            <a:ext cx="7885112" cy="700344"/>
          </a:xfrm>
        </p:spPr>
        <p:txBody>
          <a:bodyPr>
            <a:normAutofit fontScale="90000"/>
          </a:bodyPr>
          <a:lstStyle/>
          <a:p>
            <a:pPr algn="ctr"/>
            <a:r>
              <a:rPr lang="en-US" sz="3100" dirty="0">
                <a:solidFill>
                  <a:srgbClr val="C00000"/>
                </a:solidFill>
                <a:latin typeface="Arial"/>
                <a:ea typeface="Arial"/>
                <a:cs typeface="Arial"/>
                <a:sym typeface="Arial"/>
              </a:rPr>
              <a:t>Curriculum Committee</a:t>
            </a:r>
            <a:br>
              <a:rPr lang="en-US" dirty="0">
                <a:solidFill>
                  <a:srgbClr val="C00000"/>
                </a:solidFill>
                <a:latin typeface="Arial"/>
                <a:ea typeface="Arial"/>
                <a:cs typeface="Arial"/>
                <a:sym typeface="Arial"/>
              </a:rPr>
            </a:br>
            <a:r>
              <a:rPr lang="en-US" sz="2200" kern="0" dirty="0">
                <a:solidFill>
                  <a:prstClr val="black"/>
                </a:solidFill>
                <a:latin typeface="Arial"/>
                <a:ea typeface="Arial"/>
                <a:cs typeface="Arial"/>
                <a:sym typeface="Arial"/>
              </a:rPr>
              <a:t>Ritesh </a:t>
            </a:r>
            <a:r>
              <a:rPr lang="en-US" sz="2200" kern="0" dirty="0">
                <a:solidFill>
                  <a:prstClr val="black"/>
                </a:solidFill>
                <a:latin typeface="Arial"/>
                <a:cs typeface="Arial"/>
                <a:sym typeface="Arial"/>
              </a:rPr>
              <a:t>Patel, MD</a:t>
            </a:r>
            <a:r>
              <a:rPr lang="en-US" sz="2200" kern="0" dirty="0">
                <a:solidFill>
                  <a:prstClr val="black"/>
                </a:solidFill>
                <a:latin typeface="Arial"/>
                <a:ea typeface="Arial"/>
                <a:cs typeface="Arial"/>
                <a:sym typeface="Arial"/>
              </a:rPr>
              <a:t>, Committee Chair </a:t>
            </a:r>
            <a:br>
              <a:rPr lang="en-US" sz="1800" b="0" kern="0" dirty="0">
                <a:solidFill>
                  <a:srgbClr val="000000"/>
                </a:solidFill>
                <a:latin typeface="Arial"/>
                <a:cs typeface="Arial"/>
                <a:sym typeface="Arial"/>
              </a:rPr>
            </a:br>
            <a:endParaRPr lang="en-US" dirty="0"/>
          </a:p>
        </p:txBody>
      </p:sp>
      <p:sp>
        <p:nvSpPr>
          <p:cNvPr id="3" name="Text Placeholder 2">
            <a:extLst>
              <a:ext uri="{FF2B5EF4-FFF2-40B4-BE49-F238E27FC236}">
                <a16:creationId xmlns:a16="http://schemas.microsoft.com/office/drawing/2014/main" id="{5B5B151A-1474-5449-40F6-5CD355E75CB9}"/>
              </a:ext>
            </a:extLst>
          </p:cNvPr>
          <p:cNvSpPr>
            <a:spLocks noGrp="1"/>
          </p:cNvSpPr>
          <p:nvPr>
            <p:ph type="body" idx="1"/>
          </p:nvPr>
        </p:nvSpPr>
        <p:spPr>
          <a:xfrm>
            <a:off x="685800" y="929352"/>
            <a:ext cx="8074742" cy="5723297"/>
          </a:xfrm>
        </p:spPr>
        <p:txBody>
          <a:bodyPr/>
          <a:lstStyle/>
          <a:p>
            <a:pPr>
              <a:defRPr/>
            </a:pPr>
            <a:r>
              <a:rPr lang="en-US" sz="1800" b="1" dirty="0">
                <a:solidFill>
                  <a:srgbClr val="0070C0"/>
                </a:solidFill>
                <a:latin typeface="Arial" panose="020B0604020202020204" pitchFamily="34" charset="0"/>
                <a:cs typeface="Arial" panose="020B0604020202020204" pitchFamily="34" charset="0"/>
              </a:rPr>
              <a:t>2024-2025 Highlights of  Committee Work  </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Comprehensive review of reports for all Phase 1 and Phase 2 courses and clerkships </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Implementation of Climate Health program objectives </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New curricular sequence implemented in the M2 year</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Introduction of new ALGs, exam questions, lectures, and sessions</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Revision of existing sessions, formative quizzes, and retagging of exam questions</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New CASE course created and implemented</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Implementation of gatekeeper CBSE exam for STEP 1 preparation</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CMSRU STEP 1 scores above national level</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Individualized help provided to students in need</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Addition of sites in M3 year</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2-week Community Medicine – Inspira rotation for all M3s</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Review of all M3, PC3, and M4 Clerkship Reports (39 total)</a:t>
            </a:r>
          </a:p>
          <a:p>
            <a:pPr>
              <a:defRPr/>
            </a:pPr>
            <a:br>
              <a:rPr lang="en-US" sz="1800" b="1" dirty="0">
                <a:solidFill>
                  <a:srgbClr val="0070C0"/>
                </a:solidFill>
                <a:latin typeface="Arial" panose="020B0604020202020204" pitchFamily="34" charset="0"/>
                <a:cs typeface="Arial" panose="020B0604020202020204" pitchFamily="34" charset="0"/>
              </a:rPr>
            </a:br>
            <a:r>
              <a:rPr lang="en-US" sz="1800" b="1" dirty="0">
                <a:solidFill>
                  <a:srgbClr val="0070C0"/>
                </a:solidFill>
                <a:latin typeface="Arial" panose="020B0604020202020204" pitchFamily="34" charset="0"/>
                <a:cs typeface="Arial" panose="020B0604020202020204" pitchFamily="34" charset="0"/>
              </a:rPr>
              <a:t> 2025-2026 Future Goals and Plans   </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Develop new strategic plan</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Subcommittee planning on AI integration into curriculum</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Advance 18-month Phase 1 curriculum implementation </a:t>
            </a:r>
          </a:p>
          <a:p>
            <a:pPr marL="285750" indent="-285750">
              <a:buFont typeface="Arial" panose="020B0604020202020204" pitchFamily="34" charset="0"/>
              <a:buChar char="•"/>
              <a:defRPr/>
            </a:pPr>
            <a:r>
              <a:rPr lang="en-US" sz="1500" dirty="0">
                <a:solidFill>
                  <a:schemeClr val="tx1"/>
                </a:solidFill>
                <a:latin typeface="Arial" panose="020B0604020202020204" pitchFamily="34" charset="0"/>
                <a:cs typeface="Arial" panose="020B0604020202020204" pitchFamily="34" charset="0"/>
              </a:rPr>
              <a:t>Conduct 5-year review</a:t>
            </a:r>
          </a:p>
          <a:p>
            <a:pPr>
              <a:defRPr/>
            </a:pPr>
            <a:br>
              <a:rPr lang="en-US" sz="1600" dirty="0">
                <a:solidFill>
                  <a:schemeClr val="tx1"/>
                </a:solidFill>
                <a:latin typeface="Arial" panose="020B0604020202020204" pitchFamily="34" charset="0"/>
                <a:cs typeface="Arial" panose="020B0604020202020204" pitchFamily="34" charset="0"/>
              </a:rPr>
            </a:br>
            <a:br>
              <a:rPr lang="en-US" sz="1600" dirty="0">
                <a:solidFill>
                  <a:schemeClr val="tx1"/>
                </a:solidFill>
                <a:latin typeface="Arial" panose="020B0604020202020204" pitchFamily="34" charset="0"/>
                <a:cs typeface="Arial" panose="020B0604020202020204" pitchFamily="34" charset="0"/>
              </a:rPr>
            </a:br>
            <a:br>
              <a:rPr lang="en-US" sz="1600" dirty="0">
                <a:solidFill>
                  <a:schemeClr val="tx1"/>
                </a:solidFill>
                <a:latin typeface="Arial" panose="020B0604020202020204" pitchFamily="34" charset="0"/>
                <a:cs typeface="Arial" panose="020B0604020202020204" pitchFamily="34" charset="0"/>
              </a:rPr>
            </a:br>
            <a:endParaRPr lang="en-US" sz="16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F487300-47D4-7C61-336F-432D2A5D0F22}"/>
              </a:ext>
            </a:extLst>
          </p:cNvPr>
          <p:cNvSpPr>
            <a:spLocks noGrp="1"/>
          </p:cNvSpPr>
          <p:nvPr>
            <p:ph type="sldNum" sz="quarter" idx="12"/>
          </p:nvPr>
        </p:nvSpPr>
        <p:spPr/>
        <p:txBody>
          <a:bodyPr/>
          <a:lstStyle/>
          <a:p>
            <a:fld id="{7282CA6D-8F7A-4AA1-9CA4-A50C4077A16A}" type="slidenum">
              <a:rPr lang="en-US" altLang="en-US" smtClean="0"/>
              <a:pPr/>
              <a:t>30</a:t>
            </a:fld>
            <a:endParaRPr lang="en-US" altLang="en-US"/>
          </a:p>
        </p:txBody>
      </p:sp>
    </p:spTree>
    <p:extLst>
      <p:ext uri="{BB962C8B-B14F-4D97-AF65-F5344CB8AC3E}">
        <p14:creationId xmlns:p14="http://schemas.microsoft.com/office/powerpoint/2010/main" val="372914052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89B1D2F-018E-A75E-5A9D-36D6D11C82A0}"/>
              </a:ext>
            </a:extLst>
          </p:cNvPr>
          <p:cNvSpPr>
            <a:spLocks noGrp="1"/>
          </p:cNvSpPr>
          <p:nvPr>
            <p:ph type="title"/>
          </p:nvPr>
        </p:nvSpPr>
        <p:spPr>
          <a:xfrm>
            <a:off x="649288" y="327025"/>
            <a:ext cx="7885112" cy="533400"/>
          </a:xfrm>
        </p:spPr>
        <p:txBody>
          <a:bodyPr>
            <a:normAutofit/>
          </a:bodyPr>
          <a:lstStyle/>
          <a:p>
            <a:pPr algn="ctr"/>
            <a:r>
              <a:rPr lang="en-US" sz="2800" b="1" i="0" u="none" dirty="0">
                <a:solidFill>
                  <a:srgbClr val="C00000"/>
                </a:solidFill>
                <a:latin typeface="Arial"/>
                <a:ea typeface="Arial"/>
                <a:cs typeface="Arial"/>
                <a:sym typeface="Arial"/>
              </a:rPr>
              <a:t>Academic Standing Committee</a:t>
            </a:r>
            <a:endParaRPr lang="en-US" altLang="en-US" sz="2800" dirty="0">
              <a:solidFill>
                <a:srgbClr val="C00000"/>
              </a:solidFill>
              <a:latin typeface="Arial" panose="020B0604020202020204" pitchFamily="34" charset="0"/>
              <a:ea typeface="Trebuchet MS" panose="020B0603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FC265CC-78E3-434B-94F2-EDFB0C80ADDE}"/>
              </a:ext>
            </a:extLst>
          </p:cNvPr>
          <p:cNvSpPr>
            <a:spLocks noGrp="1"/>
          </p:cNvSpPr>
          <p:nvPr>
            <p:ph type="body" idx="1"/>
          </p:nvPr>
        </p:nvSpPr>
        <p:spPr>
          <a:xfrm>
            <a:off x="666750" y="1752600"/>
            <a:ext cx="7808913" cy="3727450"/>
          </a:xfrm>
        </p:spPr>
        <p:txBody>
          <a:bodyPr/>
          <a:lstStyle/>
          <a:p>
            <a:pPr marL="0" marR="0" lvl="0" indent="0" algn="l" defTabSz="685800" rtl="0" eaLnBrk="1" fontAlgn="auto" latinLnBrk="0" hangingPunct="1">
              <a:lnSpc>
                <a:spcPct val="100000"/>
              </a:lnSpc>
              <a:spcBef>
                <a:spcPts val="0"/>
              </a:spcBef>
              <a:spcAft>
                <a:spcPts val="0"/>
              </a:spcAft>
              <a:buClr>
                <a:srgbClr val="0070C0"/>
              </a:buClr>
              <a:buSzPts val="2400"/>
              <a:buFont typeface="Arial" panose="020B0604020202020204" pitchFamily="34" charset="0"/>
              <a:buNone/>
              <a:tabLst/>
              <a:defRPr/>
            </a:pPr>
            <a:r>
              <a:rPr kumimoji="0" lang="en-US" sz="2400" b="0" i="0" u="none" strike="noStrike" kern="1200" cap="none" spc="0" normalizeH="0" baseline="0" noProof="0" dirty="0">
                <a:ln>
                  <a:noFill/>
                </a:ln>
                <a:solidFill>
                  <a:srgbClr val="0070C0"/>
                </a:solidFill>
                <a:effectLst/>
                <a:uLnTx/>
                <a:uFillTx/>
                <a:latin typeface="Arial"/>
                <a:ea typeface="Arial"/>
                <a:cs typeface="Arial"/>
                <a:sym typeface="Arial"/>
              </a:rPr>
              <a:t>2024-2025 Highlights of Committee Work  </a:t>
            </a:r>
            <a:endParaRPr kumimoji="0" lang="en-US" sz="18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a:p>
            <a:pPr marL="0" marR="0" lvl="0" indent="0" algn="l" defTabSz="685800" rtl="0" eaLnBrk="1" fontAlgn="auto" latinLnBrk="0" hangingPunct="1">
              <a:lnSpc>
                <a:spcPct val="100000"/>
              </a:lnSpc>
              <a:spcBef>
                <a:spcPts val="200"/>
              </a:spcBef>
              <a:spcAft>
                <a:spcPts val="0"/>
              </a:spcAft>
              <a:buClr>
                <a:srgbClr val="595959"/>
              </a:buClr>
              <a:buSzPts val="1000"/>
              <a:buFont typeface="Arial" panose="020B0604020202020204" pitchFamily="34" charset="0"/>
              <a:buNone/>
              <a:tabLst/>
              <a:defRPr/>
            </a:pPr>
            <a:endParaRPr kumimoji="0" lang="en-US" sz="1000" b="0" i="0" u="none" strike="noStrike" kern="1200" cap="none" spc="0" normalizeH="0" baseline="0" noProof="0" dirty="0">
              <a:ln>
                <a:noFill/>
              </a:ln>
              <a:solidFill>
                <a:srgbClr val="0070C0"/>
              </a:solidFill>
              <a:effectLst/>
              <a:uLnTx/>
              <a:uFillTx/>
              <a:latin typeface="Arial"/>
              <a:ea typeface="Arial"/>
              <a:cs typeface="Arial"/>
              <a:sym typeface="Arial"/>
            </a:endParaRPr>
          </a:p>
          <a:p>
            <a:pPr marL="342900" indent="-342900" defTabSz="685800">
              <a:lnSpc>
                <a:spcPct val="107000"/>
              </a:lnSpc>
              <a:spcBef>
                <a:spcPts val="0"/>
              </a:spcBef>
              <a:buFont typeface="Arial" panose="020B0604020202020204" pitchFamily="34" charset="0"/>
              <a:buChar char="•"/>
              <a:tabLst>
                <a:tab pos="457200" algn="l"/>
              </a:tabLst>
              <a:defRPr/>
            </a:pPr>
            <a:r>
              <a:rPr lang="en-US" sz="1800" dirty="0">
                <a:solidFill>
                  <a:prstClr val="black"/>
                </a:solidFill>
                <a:latin typeface="Aptos" panose="02110004020202020204"/>
                <a:ea typeface="Calibri" panose="020F0502020204030204" pitchFamily="34" charset="0"/>
                <a:cs typeface="Calibri" panose="020F0502020204030204" pitchFamily="34" charset="0"/>
              </a:rPr>
              <a:t>Raising of the classes</a:t>
            </a:r>
          </a:p>
          <a:p>
            <a:pPr marL="342900" indent="-342900" defTabSz="685800">
              <a:lnSpc>
                <a:spcPct val="107000"/>
              </a:lnSpc>
              <a:spcBef>
                <a:spcPts val="0"/>
              </a:spcBef>
              <a:buFont typeface="Arial" panose="020B0604020202020204" pitchFamily="34" charset="0"/>
              <a:buChar char="•"/>
              <a:tabLst>
                <a:tab pos="457200" algn="l"/>
              </a:tabLst>
              <a:defRPr/>
            </a:pPr>
            <a:r>
              <a:rPr lang="en-US" sz="1800" dirty="0">
                <a:solidFill>
                  <a:prstClr val="black"/>
                </a:solidFill>
                <a:latin typeface="Aptos" panose="02110004020202020204"/>
                <a:ea typeface="Calibri" panose="020F0502020204030204" pitchFamily="34" charset="0"/>
                <a:cs typeface="Calibri" panose="020F0502020204030204" pitchFamily="34" charset="0"/>
              </a:rPr>
              <a:t>Decisions regarding Academic and Non-academic probation</a:t>
            </a:r>
            <a:endParaRPr lang="en-US" sz="1800" dirty="0">
              <a:solidFill>
                <a:prstClr val="black"/>
              </a:solidFill>
              <a:latin typeface="Aptos" panose="02110004020202020204"/>
              <a:ea typeface="Calibri" panose="020F0502020204030204" pitchFamily="34" charset="0"/>
              <a:cs typeface="Times New Roman" panose="02020603050405020304" pitchFamily="18" charset="0"/>
            </a:endParaRPr>
          </a:p>
          <a:p>
            <a:pPr marL="342900" indent="-342900" defTabSz="685800">
              <a:lnSpc>
                <a:spcPct val="107000"/>
              </a:lnSpc>
              <a:spcBef>
                <a:spcPts val="0"/>
              </a:spcBef>
              <a:buFont typeface="Arial" panose="020B0604020202020204" pitchFamily="34" charset="0"/>
              <a:buChar char="•"/>
              <a:tabLst>
                <a:tab pos="457200" algn="l"/>
              </a:tabLst>
              <a:defRPr/>
            </a:pPr>
            <a:r>
              <a:rPr lang="en-US" sz="1800" dirty="0">
                <a:solidFill>
                  <a:prstClr val="black"/>
                </a:solidFill>
                <a:latin typeface="Aptos" panose="02110004020202020204"/>
                <a:ea typeface="Calibri" panose="020F0502020204030204" pitchFamily="34" charset="0"/>
                <a:cs typeface="Calibri" panose="020F0502020204030204" pitchFamily="34" charset="0"/>
              </a:rPr>
              <a:t>Recommending candidates for CMSRU class of 2025 graduation to the Departmental Chairs</a:t>
            </a:r>
            <a:endParaRPr lang="en-US" sz="1800" dirty="0">
              <a:solidFill>
                <a:prstClr val="black"/>
              </a:solidFill>
              <a:latin typeface="Aptos" panose="02110004020202020204"/>
              <a:ea typeface="Calibri" panose="020F0502020204030204" pitchFamily="34" charset="0"/>
              <a:cs typeface="Times New Roman" panose="02020603050405020304" pitchFamily="18" charset="0"/>
            </a:endParaRPr>
          </a:p>
          <a:p>
            <a:pPr marL="342900" indent="-342900" defTabSz="685800">
              <a:lnSpc>
                <a:spcPct val="107000"/>
              </a:lnSpc>
              <a:spcBef>
                <a:spcPts val="0"/>
              </a:spcBef>
              <a:buFont typeface="Arial" panose="020B0604020202020204" pitchFamily="34" charset="0"/>
              <a:buChar char="•"/>
              <a:tabLst>
                <a:tab pos="457200" algn="l"/>
              </a:tabLst>
              <a:defRPr/>
            </a:pPr>
            <a:r>
              <a:rPr lang="en-US" sz="1800" dirty="0">
                <a:solidFill>
                  <a:prstClr val="black"/>
                </a:solidFill>
                <a:latin typeface="Aptos" panose="02110004020202020204"/>
                <a:ea typeface="Calibri" panose="020F0502020204030204" pitchFamily="34" charset="0"/>
                <a:cs typeface="Calibri" panose="020F0502020204030204" pitchFamily="34" charset="0"/>
              </a:rPr>
              <a:t>Professionalism reviews</a:t>
            </a:r>
            <a:endParaRPr lang="en-US" sz="1800" dirty="0">
              <a:solidFill>
                <a:prstClr val="black"/>
              </a:solidFill>
              <a:latin typeface="Aptos" panose="02110004020202020204"/>
              <a:ea typeface="Calibri" panose="020F0502020204030204" pitchFamily="34" charset="0"/>
              <a:cs typeface="Times New Roman" panose="02020603050405020304" pitchFamily="18" charset="0"/>
            </a:endParaRPr>
          </a:p>
          <a:p>
            <a:pPr marL="342900" indent="-342900" defTabSz="685800">
              <a:lnSpc>
                <a:spcPct val="107000"/>
              </a:lnSpc>
              <a:spcBef>
                <a:spcPts val="0"/>
              </a:spcBef>
              <a:buFont typeface="Arial" panose="020B0604020202020204" pitchFamily="34" charset="0"/>
              <a:buChar char="•"/>
              <a:tabLst>
                <a:tab pos="457200" algn="l"/>
              </a:tabLst>
              <a:defRPr/>
            </a:pPr>
            <a:r>
              <a:rPr lang="en-US" sz="1800" dirty="0">
                <a:solidFill>
                  <a:prstClr val="black"/>
                </a:solidFill>
                <a:latin typeface="Aptos" panose="02110004020202020204"/>
                <a:ea typeface="Calibri" panose="020F0502020204030204" pitchFamily="34" charset="0"/>
                <a:cs typeface="Calibri" panose="020F0502020204030204" pitchFamily="34" charset="0"/>
              </a:rPr>
              <a:t>Dismissal reviews</a:t>
            </a:r>
            <a:endParaRPr lang="en-US" sz="1800" dirty="0">
              <a:solidFill>
                <a:prstClr val="black"/>
              </a:solidFill>
              <a:latin typeface="Aptos" panose="02110004020202020204"/>
              <a:ea typeface="Calibri" panose="020F0502020204030204" pitchFamily="34" charset="0"/>
              <a:cs typeface="Times New Roman" panose="02020603050405020304" pitchFamily="18" charset="0"/>
            </a:endParaRPr>
          </a:p>
          <a:p>
            <a:pPr marL="342900" indent="-342900" defTabSz="685800">
              <a:lnSpc>
                <a:spcPct val="107000"/>
              </a:lnSpc>
              <a:spcBef>
                <a:spcPts val="0"/>
              </a:spcBef>
              <a:buFont typeface="Arial" panose="020B0604020202020204" pitchFamily="34" charset="0"/>
              <a:buChar char="•"/>
              <a:tabLst>
                <a:tab pos="457200" algn="l"/>
              </a:tabLst>
              <a:defRPr/>
            </a:pPr>
            <a:r>
              <a:rPr lang="en-US" sz="1800" dirty="0">
                <a:solidFill>
                  <a:prstClr val="black"/>
                </a:solidFill>
                <a:latin typeface="Aptos" panose="02110004020202020204"/>
                <a:ea typeface="Calibri" panose="020F0502020204030204" pitchFamily="34" charset="0"/>
                <a:cs typeface="Calibri" panose="020F0502020204030204" pitchFamily="34" charset="0"/>
              </a:rPr>
              <a:t>Reviews for exceptions to Grading, Promotions, and Appeals including extension for Step 1 and 2 board examinations</a:t>
            </a:r>
            <a:endParaRPr lang="en-US" sz="1800" dirty="0">
              <a:solidFill>
                <a:prstClr val="black"/>
              </a:solidFill>
              <a:latin typeface="Aptos" panose="02110004020202020204"/>
              <a:ea typeface="Calibri" panose="020F0502020204030204" pitchFamily="34" charset="0"/>
              <a:cs typeface="Times New Roman" panose="02020603050405020304" pitchFamily="18" charset="0"/>
            </a:endParaRPr>
          </a:p>
          <a:p>
            <a:pPr marR="0" lvl="0" algn="l" defTabSz="685800" rtl="0" eaLnBrk="1" fontAlgn="auto" latinLnBrk="0" hangingPunct="1">
              <a:lnSpc>
                <a:spcPct val="107000"/>
              </a:lnSpc>
              <a:spcBef>
                <a:spcPts val="0"/>
              </a:spcBef>
              <a:spcAft>
                <a:spcPts val="0"/>
              </a:spcAft>
              <a:buClrTx/>
              <a:buSzTx/>
              <a:tabLst>
                <a:tab pos="457200" algn="l"/>
              </a:tabLst>
              <a:defRPr/>
            </a:pPr>
            <a:endParaRPr lang="en-US"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C323378-44B7-6126-170A-DE263EE799A0}"/>
              </a:ext>
            </a:extLst>
          </p:cNvPr>
          <p:cNvSpPr txBox="1"/>
          <p:nvPr/>
        </p:nvSpPr>
        <p:spPr>
          <a:xfrm>
            <a:off x="2265318" y="860425"/>
            <a:ext cx="479810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2000" b="1" i="0" u="none" strike="noStrike" kern="0" cap="none" spc="0" normalizeH="0" baseline="0" noProof="0" dirty="0">
                <a:ln>
                  <a:noFill/>
                </a:ln>
                <a:solidFill>
                  <a:prstClr val="black"/>
                </a:solidFill>
                <a:effectLst/>
                <a:uLnTx/>
                <a:uFillTx/>
                <a:latin typeface="Arial"/>
                <a:ea typeface="Arial"/>
                <a:cs typeface="Arial"/>
                <a:sym typeface="Arial"/>
              </a:rPr>
              <a:t>Thomas Judge, MD, Committee Chair </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89B1D2F-018E-A75E-5A9D-36D6D11C82A0}"/>
              </a:ext>
            </a:extLst>
          </p:cNvPr>
          <p:cNvSpPr>
            <a:spLocks noGrp="1"/>
          </p:cNvSpPr>
          <p:nvPr>
            <p:ph type="title"/>
          </p:nvPr>
        </p:nvSpPr>
        <p:spPr>
          <a:xfrm>
            <a:off x="649288" y="327025"/>
            <a:ext cx="7885112" cy="533400"/>
          </a:xfrm>
        </p:spPr>
        <p:txBody>
          <a:bodyPr>
            <a:normAutofit/>
          </a:bodyPr>
          <a:lstStyle/>
          <a:p>
            <a:pPr algn="ctr"/>
            <a:r>
              <a:rPr lang="en-US" altLang="en-US" sz="2800" dirty="0">
                <a:solidFill>
                  <a:srgbClr val="C00000"/>
                </a:solidFill>
                <a:latin typeface="Arial" panose="020B0604020202020204" pitchFamily="34" charset="0"/>
                <a:ea typeface="Trebuchet MS" panose="020B0603020202020204" pitchFamily="34" charset="0"/>
                <a:cs typeface="Arial" panose="020B0604020202020204" pitchFamily="34" charset="0"/>
              </a:rPr>
              <a:t>Nominations &amp; Elections Committee </a:t>
            </a:r>
          </a:p>
        </p:txBody>
      </p:sp>
      <p:sp>
        <p:nvSpPr>
          <p:cNvPr id="2" name="Text Placeholder 1">
            <a:extLst>
              <a:ext uri="{FF2B5EF4-FFF2-40B4-BE49-F238E27FC236}">
                <a16:creationId xmlns:a16="http://schemas.microsoft.com/office/drawing/2014/main" id="{0D732860-7FE7-5320-124A-ED15CF275286}"/>
              </a:ext>
            </a:extLst>
          </p:cNvPr>
          <p:cNvSpPr>
            <a:spLocks noGrp="1"/>
          </p:cNvSpPr>
          <p:nvPr>
            <p:ph type="body" idx="1"/>
          </p:nvPr>
        </p:nvSpPr>
        <p:spPr>
          <a:xfrm>
            <a:off x="667543" y="1895207"/>
            <a:ext cx="7808913" cy="3224387"/>
          </a:xfrm>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2024-2025 Highlights of Committee Work </a:t>
            </a:r>
            <a:b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Maintained a full compliment of diverse members and specialties on all CMSRU committees.</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upcoming 2025-26 academic year,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elected and 7 appointed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standing committee positions were vacant.</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positions filled in election or by Dean’s appointment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r>
              <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dirty="0"/>
              <a:t> </a:t>
            </a:r>
          </a:p>
          <a:p>
            <a:pPr marL="0" marR="0" lvl="0" indent="0" algn="l" defTabSz="6858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prstClr val="black">
                  <a:tint val="82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1">
            <a:extLst>
              <a:ext uri="{FF2B5EF4-FFF2-40B4-BE49-F238E27FC236}">
                <a16:creationId xmlns:a16="http://schemas.microsoft.com/office/drawing/2014/main" id="{9C63F03B-EA80-8243-6B5D-A8B942D54F20}"/>
              </a:ext>
            </a:extLst>
          </p:cNvPr>
          <p:cNvSpPr txBox="1">
            <a:spLocks noChangeArrowheads="1"/>
          </p:cNvSpPr>
          <p:nvPr/>
        </p:nvSpPr>
        <p:spPr bwMode="auto">
          <a:xfrm>
            <a:off x="1621007" y="777651"/>
            <a:ext cx="6181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a:solidFill>
                  <a:prstClr val="black"/>
                </a:solidFill>
                <a:latin typeface="Arial" panose="020B0604020202020204" pitchFamily="34" charset="0"/>
              </a:rPr>
              <a:t>Michael Sabia, MD, Committee Chair </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graphicFrame>
        <p:nvGraphicFramePr>
          <p:cNvPr id="379" name="Google Shape;379;p18"/>
          <p:cNvGraphicFramePr/>
          <p:nvPr>
            <p:extLst>
              <p:ext uri="{D42A27DB-BD31-4B8C-83A1-F6EECF244321}">
                <p14:modId xmlns:p14="http://schemas.microsoft.com/office/powerpoint/2010/main" val="2297101830"/>
              </p:ext>
            </p:extLst>
          </p:nvPr>
        </p:nvGraphicFramePr>
        <p:xfrm>
          <a:off x="575035" y="263951"/>
          <a:ext cx="8097625" cy="6421965"/>
        </p:xfrm>
        <a:graphic>
          <a:graphicData uri="http://schemas.openxmlformats.org/drawingml/2006/table">
            <a:tbl>
              <a:tblPr>
                <a:tableStyleId>{2D5ABB26-0587-4C30-8999-92F81FD0307C}</a:tableStyleId>
              </a:tblPr>
              <a:tblGrid>
                <a:gridCol w="995964">
                  <a:extLst>
                    <a:ext uri="{9D8B030D-6E8A-4147-A177-3AD203B41FA5}">
                      <a16:colId xmlns:a16="http://schemas.microsoft.com/office/drawing/2014/main" val="20000"/>
                    </a:ext>
                  </a:extLst>
                </a:gridCol>
                <a:gridCol w="5501972">
                  <a:extLst>
                    <a:ext uri="{9D8B030D-6E8A-4147-A177-3AD203B41FA5}">
                      <a16:colId xmlns:a16="http://schemas.microsoft.com/office/drawing/2014/main" val="20001"/>
                    </a:ext>
                  </a:extLst>
                </a:gridCol>
                <a:gridCol w="1599689">
                  <a:extLst>
                    <a:ext uri="{9D8B030D-6E8A-4147-A177-3AD203B41FA5}">
                      <a16:colId xmlns:a16="http://schemas.microsoft.com/office/drawing/2014/main" val="20002"/>
                    </a:ext>
                  </a:extLst>
                </a:gridCol>
              </a:tblGrid>
              <a:tr h="915759">
                <a:tc>
                  <a:txBody>
                    <a:bodyPr/>
                    <a:lstStyle/>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spcBef>
                          <a:spcPts val="0"/>
                        </a:spcBef>
                        <a:spcAft>
                          <a:spcPts val="0"/>
                        </a:spcAft>
                        <a:buNone/>
                      </a:pPr>
                      <a:endParaRPr sz="1400" b="1" i="0" u="none" dirty="0">
                        <a:solidFill>
                          <a:srgbClr val="C00000"/>
                        </a:solidFill>
                        <a:latin typeface="Trebuchet MS"/>
                        <a:ea typeface="Trebuchet MS"/>
                        <a:cs typeface="Trebuchet MS"/>
                        <a:sym typeface="Trebuchet MS"/>
                      </a:endParaRPr>
                    </a:p>
                  </a:txBody>
                  <a:tcPr marL="91450" marR="91450" marT="45725" marB="45725"/>
                </a:tc>
                <a:tc>
                  <a:txBody>
                    <a:bodyPr/>
                    <a:lstStyle/>
                    <a:p>
                      <a:pPr marL="0" marR="0" lvl="0" indent="0" algn="ctr" rtl="0">
                        <a:lnSpc>
                          <a:spcPct val="100000"/>
                        </a:lnSpc>
                        <a:spcBef>
                          <a:spcPts val="0"/>
                        </a:spcBef>
                        <a:spcAft>
                          <a:spcPts val="0"/>
                        </a:spcAft>
                        <a:buClr>
                          <a:srgbClr val="C00000"/>
                        </a:buClr>
                        <a:buSzPts val="2400"/>
                        <a:buFont typeface="Trebuchet MS"/>
                        <a:buNone/>
                      </a:pPr>
                      <a:r>
                        <a:rPr lang="en-US" sz="2400" u="none" dirty="0">
                          <a:latin typeface="Arial" panose="020B0604020202020204" pitchFamily="34" charset="0"/>
                          <a:cs typeface="Arial" panose="020B0604020202020204" pitchFamily="34" charset="0"/>
                          <a:sym typeface="Trebuchet MS"/>
                        </a:rPr>
                        <a:t>  </a:t>
                      </a:r>
                    </a:p>
                    <a:p>
                      <a:pPr marL="0" marR="0" lvl="0" indent="0" algn="ctr" rtl="0">
                        <a:lnSpc>
                          <a:spcPct val="100000"/>
                        </a:lnSpc>
                        <a:spcBef>
                          <a:spcPts val="0"/>
                        </a:spcBef>
                        <a:spcAft>
                          <a:spcPts val="0"/>
                        </a:spcAft>
                        <a:buClr>
                          <a:srgbClr val="C00000"/>
                        </a:buClr>
                        <a:buSzPts val="2400"/>
                        <a:buFont typeface="Trebuchet MS"/>
                        <a:buNone/>
                      </a:pPr>
                      <a:r>
                        <a:rPr lang="en-US" sz="2400" b="1" u="none" dirty="0">
                          <a:latin typeface="Arial" panose="020B0604020202020204" pitchFamily="34" charset="0"/>
                          <a:cs typeface="Arial" panose="020B0604020202020204" pitchFamily="34" charset="0"/>
                          <a:sym typeface="Trebuchet MS"/>
                        </a:rPr>
                        <a:t>Elected Committee Members    </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400" b="1" i="0" u="none" dirty="0">
                        <a:solidFill>
                          <a:srgbClr val="C00000"/>
                        </a:solidFill>
                        <a:latin typeface="Arial" panose="020B0604020202020204" pitchFamily="34" charset="0"/>
                        <a:ea typeface="Trebuchet MS"/>
                        <a:cs typeface="Arial" panose="020B0604020202020204" pitchFamily="34" charset="0"/>
                        <a:sym typeface="Trebuchet MS"/>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spcBef>
                          <a:spcPts val="0"/>
                        </a:spcBef>
                        <a:spcAft>
                          <a:spcPts val="0"/>
                        </a:spcAft>
                        <a:buNone/>
                      </a:pPr>
                      <a:endParaRPr sz="1400" b="1" i="0" u="none" dirty="0">
                        <a:solidFill>
                          <a:srgbClr val="C00000"/>
                        </a:solidFill>
                        <a:latin typeface="Trebuchet MS"/>
                        <a:ea typeface="Trebuchet MS"/>
                        <a:cs typeface="Trebuchet MS"/>
                        <a:sym typeface="Trebuchet MS"/>
                      </a:endParaRPr>
                    </a:p>
                  </a:txBody>
                  <a:tcPr marL="91450" marR="91450" marT="45725" marB="45725"/>
                </a:tc>
                <a:extLst>
                  <a:ext uri="{0D108BD9-81ED-4DB2-BD59-A6C34878D82A}">
                    <a16:rowId xmlns:a16="http://schemas.microsoft.com/office/drawing/2014/main" val="10000"/>
                  </a:ext>
                </a:extLst>
              </a:tr>
              <a:tr h="5385635">
                <a:tc>
                  <a:txBody>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en-US" sz="1100" b="1" u="none" dirty="0">
                          <a:solidFill>
                            <a:srgbClr val="0070C0"/>
                          </a:solidFill>
                          <a:latin typeface="Arial" panose="020B0604020202020204" pitchFamily="34" charset="0"/>
                          <a:cs typeface="Arial" panose="020B0604020202020204" pitchFamily="34" charset="0"/>
                          <a:sym typeface="Calibri"/>
                        </a:rPr>
                        <a:t>Academic Standing Committee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Samer Badr, MD, Associate Professor of Clinical Medicine </a:t>
                      </a:r>
                    </a:p>
                    <a:p>
                      <a:pPr marL="0" marR="0" lvl="0" indent="0" algn="ctr" rtl="0">
                        <a:spcBef>
                          <a:spcPts val="0"/>
                        </a:spcBef>
                        <a:spcAft>
                          <a:spcPts val="0"/>
                        </a:spcAft>
                        <a:buNone/>
                      </a:pPr>
                      <a:endParaRPr lang="en-US" sz="1100" b="0" u="none" dirty="0">
                        <a:solidFill>
                          <a:srgbClr val="000000"/>
                        </a:solidFill>
                        <a:latin typeface="Arial" panose="020B0604020202020204" pitchFamily="34" charset="0"/>
                        <a:cs typeface="Arial" panose="020B0604020202020204" pitchFamily="34" charset="0"/>
                        <a:sym typeface="Calibri"/>
                      </a:endParaRPr>
                    </a:p>
                    <a:p>
                      <a:pPr marL="0" marR="0" lvl="0" indent="0" algn="ctr" rtl="0">
                        <a:spcBef>
                          <a:spcPts val="0"/>
                        </a:spcBef>
                        <a:spcAft>
                          <a:spcPts val="0"/>
                        </a:spcAft>
                        <a:buNone/>
                      </a:pPr>
                      <a:r>
                        <a:rPr lang="en-US" sz="1100" b="1" u="none" dirty="0">
                          <a:solidFill>
                            <a:srgbClr val="0070C0"/>
                          </a:solidFill>
                          <a:latin typeface="Arial" panose="020B0604020202020204" pitchFamily="34" charset="0"/>
                          <a:cs typeface="Arial" panose="020B0604020202020204" pitchFamily="34" charset="0"/>
                          <a:sym typeface="Calibri"/>
                        </a:rPr>
                        <a:t>Admissions Committee</a:t>
                      </a:r>
                    </a:p>
                    <a:p>
                      <a:pPr algn="ctr"/>
                      <a:r>
                        <a:rPr lang="en-US" sz="1100" kern="1200" dirty="0">
                          <a:solidFill>
                            <a:schemeClr val="tx1"/>
                          </a:solidFill>
                          <a:effectLst/>
                          <a:latin typeface="Arial" panose="020B0604020202020204" pitchFamily="34" charset="0"/>
                          <a:ea typeface="+mn-ea"/>
                          <a:cs typeface="Arial" panose="020B0604020202020204" pitchFamily="34" charset="0"/>
                        </a:rPr>
                        <a:t>Michele Fantazzio, MD, Instructor of Surgery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Philip Fizur, PsyD, Assistant Professor of Medicine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Sabrina Gordon, MD, Assistant Professor of Medicine </a:t>
                      </a:r>
                    </a:p>
                    <a:p>
                      <a:pPr marL="0" marR="0" lvl="0" indent="0" algn="ctr" rtl="0">
                        <a:spcBef>
                          <a:spcPts val="0"/>
                        </a:spcBef>
                        <a:spcAft>
                          <a:spcPts val="0"/>
                        </a:spcAft>
                        <a:buNone/>
                      </a:pPr>
                      <a:endParaRPr lang="en-US" sz="1100" b="0" u="none" dirty="0">
                        <a:solidFill>
                          <a:srgbClr val="000000"/>
                        </a:solidFill>
                        <a:latin typeface="Arial" panose="020B0604020202020204" pitchFamily="34" charset="0"/>
                        <a:cs typeface="Arial" panose="020B0604020202020204" pitchFamily="34" charset="0"/>
                        <a:sym typeface="Calibri"/>
                      </a:endParaRPr>
                    </a:p>
                    <a:p>
                      <a:pPr marL="0" marR="0" lvl="0" indent="0" algn="ctr" rtl="0">
                        <a:spcBef>
                          <a:spcPts val="0"/>
                        </a:spcBef>
                        <a:spcAft>
                          <a:spcPts val="0"/>
                        </a:spcAft>
                        <a:buNone/>
                      </a:pPr>
                      <a:r>
                        <a:rPr lang="en-US" sz="1100" b="1" u="none" dirty="0">
                          <a:solidFill>
                            <a:srgbClr val="0070C0"/>
                          </a:solidFill>
                          <a:latin typeface="Arial" panose="020B0604020202020204" pitchFamily="34" charset="0"/>
                          <a:cs typeface="Arial" panose="020B0604020202020204" pitchFamily="34" charset="0"/>
                          <a:sym typeface="Calibri"/>
                        </a:rPr>
                        <a:t>Committee on Cultural Competency, Belonging and the Learning Environment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Danielle Nordone, DO, Assistant Professor of Clinical Family Medicine </a:t>
                      </a:r>
                    </a:p>
                    <a:p>
                      <a:pPr marL="0" marR="0" lvl="0" indent="0" algn="ctr" rtl="0">
                        <a:spcBef>
                          <a:spcPts val="0"/>
                        </a:spcBef>
                        <a:spcAft>
                          <a:spcPts val="0"/>
                        </a:spcAft>
                        <a:buNone/>
                      </a:pPr>
                      <a:endParaRPr lang="en-US" sz="1100" b="1" u="none" dirty="0">
                        <a:solidFill>
                          <a:srgbClr val="0070C0"/>
                        </a:solidFill>
                        <a:latin typeface="Arial" panose="020B0604020202020204" pitchFamily="34" charset="0"/>
                        <a:cs typeface="Arial" panose="020B0604020202020204" pitchFamily="34" charset="0"/>
                        <a:sym typeface="Calibri"/>
                      </a:endParaRPr>
                    </a:p>
                    <a:p>
                      <a:pPr marL="0" marR="0" lvl="0" indent="0" algn="ctr" rtl="0">
                        <a:spcBef>
                          <a:spcPts val="0"/>
                        </a:spcBef>
                        <a:spcAft>
                          <a:spcPts val="0"/>
                        </a:spcAft>
                        <a:buNone/>
                      </a:pPr>
                      <a:r>
                        <a:rPr lang="en-US" sz="1100" b="1" u="none" dirty="0">
                          <a:solidFill>
                            <a:srgbClr val="0070C0"/>
                          </a:solidFill>
                          <a:latin typeface="Arial" panose="020B0604020202020204" pitchFamily="34" charset="0"/>
                          <a:cs typeface="Arial" panose="020B0604020202020204" pitchFamily="34" charset="0"/>
                          <a:sym typeface="Calibri"/>
                        </a:rPr>
                        <a:t>Committee for a Positive Learning Environment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Lauren Krill, MD, Assistant Professor of Obstetrics &amp; Gynecology </a:t>
                      </a:r>
                    </a:p>
                    <a:p>
                      <a:pPr marL="0" marR="0" lvl="0" indent="0" algn="ctr" rtl="0">
                        <a:spcBef>
                          <a:spcPts val="0"/>
                        </a:spcBef>
                        <a:spcAft>
                          <a:spcPts val="0"/>
                        </a:spcAft>
                        <a:buNone/>
                      </a:pPr>
                      <a:endParaRPr lang="en-US" sz="1100" b="0" u="none" dirty="0">
                        <a:solidFill>
                          <a:srgbClr val="000000"/>
                        </a:solidFill>
                        <a:latin typeface="Arial" panose="020B0604020202020204" pitchFamily="34" charset="0"/>
                        <a:cs typeface="Arial" panose="020B0604020202020204" pitchFamily="34" charset="0"/>
                        <a:sym typeface="Calibri"/>
                      </a:endParaRPr>
                    </a:p>
                    <a:p>
                      <a:pPr marL="0" marR="0" lvl="0" indent="0" algn="ctr" rtl="0">
                        <a:spcBef>
                          <a:spcPts val="0"/>
                        </a:spcBef>
                        <a:spcAft>
                          <a:spcPts val="0"/>
                        </a:spcAft>
                        <a:buNone/>
                      </a:pPr>
                      <a:r>
                        <a:rPr lang="en-US" sz="1100" b="1" u="none" dirty="0">
                          <a:solidFill>
                            <a:srgbClr val="0070C0"/>
                          </a:solidFill>
                          <a:latin typeface="Arial" panose="020B0604020202020204" pitchFamily="34" charset="0"/>
                          <a:cs typeface="Arial" panose="020B0604020202020204" pitchFamily="34" charset="0"/>
                          <a:sym typeface="Calibri"/>
                        </a:rPr>
                        <a:t>Conflict of Interest Committee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Elizabeth Ives, MD, Assistant Professor of Radiology </a:t>
                      </a:r>
                    </a:p>
                    <a:p>
                      <a:pPr marL="0" marR="0" lvl="0" indent="0" algn="ctr" rtl="0">
                        <a:spcBef>
                          <a:spcPts val="0"/>
                        </a:spcBef>
                        <a:spcAft>
                          <a:spcPts val="0"/>
                        </a:spcAft>
                        <a:buNone/>
                      </a:pPr>
                      <a:endParaRPr lang="en-US" sz="1100" b="0" u="none" dirty="0">
                        <a:solidFill>
                          <a:srgbClr val="000000"/>
                        </a:solidFill>
                        <a:latin typeface="Arial" panose="020B0604020202020204" pitchFamily="34" charset="0"/>
                        <a:cs typeface="Arial" panose="020B0604020202020204" pitchFamily="34" charset="0"/>
                        <a:sym typeface="Calibri"/>
                      </a:endParaRPr>
                    </a:p>
                    <a:p>
                      <a:pPr marL="0" marR="0" lvl="0" indent="0" algn="ctr" rtl="0">
                        <a:spcBef>
                          <a:spcPts val="0"/>
                        </a:spcBef>
                        <a:spcAft>
                          <a:spcPts val="0"/>
                        </a:spcAft>
                        <a:buNone/>
                      </a:pPr>
                      <a:r>
                        <a:rPr lang="en-US" sz="1100" b="1" u="none" dirty="0">
                          <a:solidFill>
                            <a:srgbClr val="0070C0"/>
                          </a:solidFill>
                          <a:latin typeface="Arial" panose="020B0604020202020204" pitchFamily="34" charset="0"/>
                          <a:cs typeface="Arial" panose="020B0604020202020204" pitchFamily="34" charset="0"/>
                          <a:sym typeface="Calibri"/>
                        </a:rPr>
                        <a:t>Faculty Development Committee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Swarna Rajagopalan, MD, Associate Professor of Neurology </a:t>
                      </a:r>
                      <a:br>
                        <a:rPr lang="en-US" sz="1100" kern="1200" dirty="0">
                          <a:solidFill>
                            <a:schemeClr val="tx1"/>
                          </a:solidFill>
                          <a:effectLst/>
                          <a:latin typeface="Arial" panose="020B0604020202020204" pitchFamily="34" charset="0"/>
                          <a:ea typeface="+mn-ea"/>
                          <a:cs typeface="Arial" panose="020B0604020202020204" pitchFamily="34" charset="0"/>
                        </a:rPr>
                      </a:b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ctr" rtl="0">
                        <a:spcBef>
                          <a:spcPts val="0"/>
                        </a:spcBef>
                        <a:spcAft>
                          <a:spcPts val="0"/>
                        </a:spcAft>
                        <a:buNone/>
                      </a:pPr>
                      <a:r>
                        <a:rPr lang="en-US" sz="1100" b="1" u="none" dirty="0">
                          <a:solidFill>
                            <a:srgbClr val="0070C0"/>
                          </a:solidFill>
                          <a:latin typeface="Arial" panose="020B0604020202020204" pitchFamily="34" charset="0"/>
                          <a:cs typeface="Arial" panose="020B0604020202020204" pitchFamily="34" charset="0"/>
                          <a:sym typeface="Calibri"/>
                        </a:rPr>
                        <a:t>Research Committee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Ernest Post, MD, Associate Professor of Pediatrics </a:t>
                      </a:r>
                    </a:p>
                    <a:p>
                      <a:pPr algn="ct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ctr" rtl="0">
                        <a:spcBef>
                          <a:spcPts val="0"/>
                        </a:spcBef>
                        <a:spcAft>
                          <a:spcPts val="0"/>
                        </a:spcAft>
                        <a:buNone/>
                      </a:pPr>
                      <a:r>
                        <a:rPr lang="en-US" sz="1100" b="1" u="none" dirty="0">
                          <a:solidFill>
                            <a:srgbClr val="0070C0"/>
                          </a:solidFill>
                          <a:latin typeface="Arial" panose="020B0604020202020204" pitchFamily="34" charset="0"/>
                          <a:cs typeface="Arial" panose="020B0604020202020204" pitchFamily="34" charset="0"/>
                          <a:sym typeface="Calibri"/>
                        </a:rPr>
                        <a:t>Vice President, Faculty Assembly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Ritesh Patel, MD, Associate Professor of Clinical Medicine    </a:t>
                      </a:r>
                    </a:p>
                    <a:p>
                      <a:pPr marL="0" marR="0" lvl="0" indent="0" algn="ctr" rtl="0">
                        <a:spcBef>
                          <a:spcPts val="0"/>
                        </a:spcBef>
                        <a:spcAft>
                          <a:spcPts val="0"/>
                        </a:spcAft>
                        <a:buNone/>
                      </a:pPr>
                      <a:endParaRPr sz="1400" b="0" i="0" u="none" dirty="0">
                        <a:solidFill>
                          <a:srgbClr val="000000"/>
                        </a:solidFill>
                        <a:latin typeface="Arial" panose="020B0604020202020204" pitchFamily="34" charset="0"/>
                        <a:ea typeface="Calibri"/>
                        <a:cs typeface="Arial" panose="020B0604020202020204" pitchFamily="34" charset="0"/>
                        <a:sym typeface="Calibri"/>
                      </a:endParaRPr>
                    </a:p>
                  </a:txBody>
                  <a:tcPr marL="91450" marR="91450" marT="45725" marB="45725"/>
                </a:tc>
                <a:tc>
                  <a:txBody>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bl>
          </a:graphicData>
        </a:graphic>
      </p:graphicFrame>
      <p:cxnSp>
        <p:nvCxnSpPr>
          <p:cNvPr id="380" name="Google Shape;380;p18"/>
          <p:cNvCxnSpPr/>
          <p:nvPr/>
        </p:nvCxnSpPr>
        <p:spPr>
          <a:xfrm>
            <a:off x="2141619" y="1144571"/>
            <a:ext cx="4540250" cy="0"/>
          </a:xfrm>
          <a:prstGeom prst="straightConnector1">
            <a:avLst/>
          </a:prstGeom>
          <a:noFill/>
          <a:ln w="38100" cap="flat" cmpd="sng">
            <a:solidFill>
              <a:srgbClr val="F79646"/>
            </a:solidFill>
            <a:prstDash val="solid"/>
            <a:miter lim="800000"/>
            <a:headEnd type="none" w="med" len="med"/>
            <a:tailEnd type="none" w="med" len="med"/>
          </a:ln>
          <a:effectLst>
            <a:outerShdw blurRad="63500" dist="23000" dir="5400000">
              <a:srgbClr val="000000">
                <a:alpha val="34901"/>
              </a:srgbClr>
            </a:outerShdw>
          </a:effectLst>
        </p:spPr>
      </p:cxn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5"/>
        <p:cNvGrpSpPr/>
        <p:nvPr/>
      </p:nvGrpSpPr>
      <p:grpSpPr>
        <a:xfrm>
          <a:off x="0" y="0"/>
          <a:ext cx="0" cy="0"/>
          <a:chOff x="0" y="0"/>
          <a:chExt cx="0" cy="0"/>
        </a:xfrm>
      </p:grpSpPr>
      <p:graphicFrame>
        <p:nvGraphicFramePr>
          <p:cNvPr id="386" name="Google Shape;386;p19"/>
          <p:cNvGraphicFramePr/>
          <p:nvPr>
            <p:extLst>
              <p:ext uri="{D42A27DB-BD31-4B8C-83A1-F6EECF244321}">
                <p14:modId xmlns:p14="http://schemas.microsoft.com/office/powerpoint/2010/main" val="3467785579"/>
              </p:ext>
            </p:extLst>
          </p:nvPr>
        </p:nvGraphicFramePr>
        <p:xfrm>
          <a:off x="254000" y="63499"/>
          <a:ext cx="8677250" cy="6672319"/>
        </p:xfrm>
        <a:graphic>
          <a:graphicData uri="http://schemas.openxmlformats.org/drawingml/2006/table">
            <a:tbl>
              <a:tblPr>
                <a:tableStyleId>{2D5ABB26-0587-4C30-8999-92F81FD0307C}</a:tableStyleId>
              </a:tblPr>
              <a:tblGrid>
                <a:gridCol w="1300150">
                  <a:extLst>
                    <a:ext uri="{9D8B030D-6E8A-4147-A177-3AD203B41FA5}">
                      <a16:colId xmlns:a16="http://schemas.microsoft.com/office/drawing/2014/main" val="20000"/>
                    </a:ext>
                  </a:extLst>
                </a:gridCol>
                <a:gridCol w="5703875">
                  <a:extLst>
                    <a:ext uri="{9D8B030D-6E8A-4147-A177-3AD203B41FA5}">
                      <a16:colId xmlns:a16="http://schemas.microsoft.com/office/drawing/2014/main" val="20001"/>
                    </a:ext>
                  </a:extLst>
                </a:gridCol>
                <a:gridCol w="1673225">
                  <a:extLst>
                    <a:ext uri="{9D8B030D-6E8A-4147-A177-3AD203B41FA5}">
                      <a16:colId xmlns:a16="http://schemas.microsoft.com/office/drawing/2014/main" val="20002"/>
                    </a:ext>
                  </a:extLst>
                </a:gridCol>
              </a:tblGrid>
              <a:tr h="848888">
                <a:tc>
                  <a:txBody>
                    <a:bodyPr/>
                    <a:lstStyle/>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spcBef>
                          <a:spcPts val="0"/>
                        </a:spcBef>
                        <a:spcAft>
                          <a:spcPts val="0"/>
                        </a:spcAft>
                        <a:buNone/>
                      </a:pPr>
                      <a:endParaRPr sz="1400" b="1" i="0" u="none" dirty="0">
                        <a:solidFill>
                          <a:srgbClr val="C00000"/>
                        </a:solidFill>
                        <a:latin typeface="Trebuchet MS"/>
                        <a:ea typeface="Trebuchet MS"/>
                        <a:cs typeface="Trebuchet MS"/>
                        <a:sym typeface="Trebuchet MS"/>
                      </a:endParaRPr>
                    </a:p>
                  </a:txBody>
                  <a:tcPr marL="91450" marR="91450" marT="45725" marB="45725"/>
                </a:tc>
                <a:tc>
                  <a:txBody>
                    <a:bodyPr/>
                    <a:lstStyle/>
                    <a:p>
                      <a:pPr marL="0" marR="0" lvl="0" indent="0" algn="ctr" rtl="0">
                        <a:lnSpc>
                          <a:spcPct val="100000"/>
                        </a:lnSpc>
                        <a:spcBef>
                          <a:spcPts val="0"/>
                        </a:spcBef>
                        <a:spcAft>
                          <a:spcPts val="0"/>
                        </a:spcAft>
                        <a:buClr>
                          <a:srgbClr val="C00000"/>
                        </a:buClr>
                        <a:buSzPts val="2400"/>
                        <a:buFont typeface="Trebuchet MS"/>
                        <a:buNone/>
                      </a:pPr>
                      <a:endParaRPr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C00000"/>
                        </a:buClr>
                        <a:buSzPts val="2400"/>
                        <a:buFont typeface="Trebuchet MS"/>
                        <a:buNone/>
                      </a:pPr>
                      <a:r>
                        <a:rPr lang="en-US" sz="2400" u="none" dirty="0">
                          <a:latin typeface="Arial" panose="020B0604020202020204" pitchFamily="34" charset="0"/>
                          <a:cs typeface="Arial" panose="020B0604020202020204" pitchFamily="34" charset="0"/>
                          <a:sym typeface="Trebuchet MS"/>
                        </a:rPr>
                        <a:t> </a:t>
                      </a:r>
                      <a:r>
                        <a:rPr lang="en-US" sz="2400" b="1" u="none" dirty="0">
                          <a:latin typeface="Arial" panose="020B0604020202020204" pitchFamily="34" charset="0"/>
                          <a:cs typeface="Arial" panose="020B0604020202020204" pitchFamily="34" charset="0"/>
                          <a:sym typeface="Trebuchet MS"/>
                        </a:rPr>
                        <a:t>Appointed Committee Members    </a:t>
                      </a:r>
                      <a:endParaRPr b="1"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chemeClr val="dk1"/>
                        </a:buClr>
                        <a:buSzPts val="1400"/>
                        <a:buFont typeface="Calibri"/>
                        <a:buNone/>
                      </a:pPr>
                      <a:endParaRPr sz="1400" u="none" dirty="0">
                        <a:latin typeface="Arial" panose="020B0604020202020204" pitchFamily="34" charset="0"/>
                        <a:cs typeface="Arial" panose="020B0604020202020204" pitchFamily="34" charset="0"/>
                        <a:sym typeface="Trebuchet MS"/>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lnSpc>
                          <a:spcPct val="100000"/>
                        </a:lnSpc>
                        <a:spcBef>
                          <a:spcPts val="0"/>
                        </a:spcBef>
                        <a:spcAft>
                          <a:spcPts val="0"/>
                        </a:spcAft>
                        <a:buClr>
                          <a:schemeClr val="dk1"/>
                        </a:buClr>
                        <a:buSzPts val="1400"/>
                        <a:buFont typeface="Calibri"/>
                        <a:buNone/>
                      </a:pPr>
                      <a:endParaRPr sz="1400" u="none" dirty="0">
                        <a:sym typeface="Trebuchet MS"/>
                      </a:endParaRPr>
                    </a:p>
                    <a:p>
                      <a:pPr marL="0" marR="0" lvl="0" indent="0" algn="l" rtl="0">
                        <a:spcBef>
                          <a:spcPts val="0"/>
                        </a:spcBef>
                        <a:spcAft>
                          <a:spcPts val="0"/>
                        </a:spcAft>
                        <a:buNone/>
                      </a:pPr>
                      <a:endParaRPr sz="1400" b="1" i="0" u="none" dirty="0">
                        <a:solidFill>
                          <a:srgbClr val="C00000"/>
                        </a:solidFill>
                        <a:latin typeface="Trebuchet MS"/>
                        <a:ea typeface="Trebuchet MS"/>
                        <a:cs typeface="Trebuchet MS"/>
                        <a:sym typeface="Trebuchet MS"/>
                      </a:endParaRPr>
                    </a:p>
                  </a:txBody>
                  <a:tcPr marL="91450" marR="91450" marT="45725" marB="45725"/>
                </a:tc>
                <a:extLst>
                  <a:ext uri="{0D108BD9-81ED-4DB2-BD59-A6C34878D82A}">
                    <a16:rowId xmlns:a16="http://schemas.microsoft.com/office/drawing/2014/main" val="10000"/>
                  </a:ext>
                </a:extLst>
              </a:tr>
              <a:tr h="5727429">
                <a:tc>
                  <a:txBody>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en-US" sz="1100" b="1" i="0" u="none" dirty="0">
                          <a:solidFill>
                            <a:srgbClr val="0070C0"/>
                          </a:solidFill>
                          <a:latin typeface="Arial" panose="020B0604020202020204" pitchFamily="34" charset="0"/>
                          <a:ea typeface="Calibri"/>
                          <a:cs typeface="Arial" panose="020B0604020202020204" pitchFamily="34" charset="0"/>
                          <a:sym typeface="Calibri"/>
                        </a:rPr>
                        <a:t>Academic Standing Committee</a:t>
                      </a:r>
                    </a:p>
                    <a:p>
                      <a:pPr algn="ctr"/>
                      <a:r>
                        <a:rPr lang="en-US" sz="1100" kern="1200" dirty="0">
                          <a:solidFill>
                            <a:schemeClr val="tx1"/>
                          </a:solidFill>
                          <a:effectLst/>
                          <a:latin typeface="Arial" panose="020B0604020202020204" pitchFamily="34" charset="0"/>
                          <a:ea typeface="+mn-ea"/>
                          <a:cs typeface="Arial" panose="020B0604020202020204" pitchFamily="34" charset="0"/>
                        </a:rPr>
                        <a:t>Catherine Fedorka, MD, Assistant Professor of Orthopaedic Surgery </a:t>
                      </a:r>
                    </a:p>
                    <a:p>
                      <a:pPr marL="0" marR="0" lvl="0" indent="0" algn="ctr" rtl="0">
                        <a:spcBef>
                          <a:spcPts val="0"/>
                        </a:spcBef>
                        <a:spcAft>
                          <a:spcPts val="0"/>
                        </a:spcAft>
                        <a:buNone/>
                      </a:pPr>
                      <a:endParaRPr lang="en-US" sz="11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spcBef>
                          <a:spcPts val="0"/>
                        </a:spcBef>
                        <a:spcAft>
                          <a:spcPts val="0"/>
                        </a:spcAft>
                        <a:buNone/>
                      </a:pPr>
                      <a:r>
                        <a:rPr lang="en-US" sz="1100" b="1" i="0" u="none" dirty="0">
                          <a:solidFill>
                            <a:srgbClr val="0070C0"/>
                          </a:solidFill>
                          <a:latin typeface="Arial" panose="020B0604020202020204" pitchFamily="34" charset="0"/>
                          <a:ea typeface="Calibri"/>
                          <a:cs typeface="Arial" panose="020B0604020202020204" pitchFamily="34" charset="0"/>
                          <a:sym typeface="Calibri"/>
                        </a:rPr>
                        <a:t>Admissions Committee</a:t>
                      </a:r>
                    </a:p>
                    <a:p>
                      <a:pPr algn="ctr"/>
                      <a:r>
                        <a:rPr lang="en-US" sz="1100" kern="1200" dirty="0">
                          <a:solidFill>
                            <a:schemeClr val="tx1"/>
                          </a:solidFill>
                          <a:effectLst/>
                          <a:latin typeface="Arial" panose="020B0604020202020204" pitchFamily="34" charset="0"/>
                          <a:ea typeface="+mn-ea"/>
                          <a:cs typeface="Arial" panose="020B0604020202020204" pitchFamily="34" charset="0"/>
                        </a:rPr>
                        <a:t>Alka Farmer, MD, Assistant Professor of Medicine </a:t>
                      </a:r>
                      <a:br>
                        <a:rPr lang="en-US" sz="1100" kern="1200" dirty="0">
                          <a:solidFill>
                            <a:schemeClr val="tx1"/>
                          </a:solidFill>
                          <a:effectLst/>
                          <a:latin typeface="Arial" panose="020B0604020202020204" pitchFamily="34" charset="0"/>
                          <a:ea typeface="+mn-ea"/>
                          <a:cs typeface="Arial" panose="020B0604020202020204" pitchFamily="34" charset="0"/>
                        </a:rPr>
                      </a:br>
                      <a:r>
                        <a:rPr lang="en-US" sz="1100" kern="1200" dirty="0">
                          <a:solidFill>
                            <a:schemeClr val="tx1"/>
                          </a:solidFill>
                          <a:effectLst/>
                          <a:latin typeface="Arial" panose="020B0604020202020204" pitchFamily="34" charset="0"/>
                          <a:ea typeface="+mn-ea"/>
                          <a:cs typeface="Arial" panose="020B0604020202020204" pitchFamily="34" charset="0"/>
                        </a:rPr>
                        <a:t>Phillip Koren, MD, Assistant Professor of Clinical Medicine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Penghao Wang, PhD, Associate Professor of Biomedical Sciences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ctr" rtl="0">
                        <a:spcBef>
                          <a:spcPts val="0"/>
                        </a:spcBef>
                        <a:spcAft>
                          <a:spcPts val="0"/>
                        </a:spcAft>
                        <a:buNone/>
                      </a:pPr>
                      <a:r>
                        <a:rPr lang="en-US" sz="1100" b="1" i="0" u="none" dirty="0">
                          <a:solidFill>
                            <a:srgbClr val="0070C0"/>
                          </a:solidFill>
                          <a:latin typeface="Arial" panose="020B0604020202020204" pitchFamily="34" charset="0"/>
                          <a:ea typeface="Calibri"/>
                          <a:cs typeface="Arial" panose="020B0604020202020204" pitchFamily="34" charset="0"/>
                          <a:sym typeface="Calibri"/>
                        </a:rPr>
                        <a:t>Committee on Cultural Competency, Belonging and the Learning Environment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Caitlin Baldwin, DO, Assistant Professor of Medicine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Evelyn Robles-Rodriguez, DNP, Assistant Professor of Medicine </a:t>
                      </a:r>
                    </a:p>
                    <a:p>
                      <a:pPr marL="0" marR="0" lvl="0" indent="0" algn="ctr" rtl="0">
                        <a:spcBef>
                          <a:spcPts val="0"/>
                        </a:spcBef>
                        <a:spcAft>
                          <a:spcPts val="0"/>
                        </a:spcAft>
                        <a:buNone/>
                      </a:pPr>
                      <a:endParaRPr lang="en-US" sz="11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spcBef>
                          <a:spcPts val="0"/>
                        </a:spcBef>
                        <a:spcAft>
                          <a:spcPts val="0"/>
                        </a:spcAft>
                        <a:buNone/>
                      </a:pPr>
                      <a:r>
                        <a:rPr lang="en-US" sz="1100" b="1" i="0" u="none" dirty="0">
                          <a:solidFill>
                            <a:srgbClr val="0070C0"/>
                          </a:solidFill>
                          <a:latin typeface="Arial" panose="020B0604020202020204" pitchFamily="34" charset="0"/>
                          <a:ea typeface="Calibri"/>
                          <a:cs typeface="Arial" panose="020B0604020202020204" pitchFamily="34" charset="0"/>
                          <a:sym typeface="Calibri"/>
                        </a:rPr>
                        <a:t>Conflict of Interest Committee    </a:t>
                      </a:r>
                    </a:p>
                    <a:p>
                      <a:pPr algn="ctr"/>
                      <a:r>
                        <a:rPr lang="en-US" sz="1100" kern="1200" dirty="0">
                          <a:solidFill>
                            <a:schemeClr val="tx1"/>
                          </a:solidFill>
                          <a:effectLst/>
                          <a:latin typeface="Arial" panose="020B0604020202020204" pitchFamily="34" charset="0"/>
                          <a:ea typeface="+mn-ea"/>
                          <a:cs typeface="Arial" panose="020B0604020202020204" pitchFamily="34" charset="0"/>
                        </a:rPr>
                        <a:t>Lawrence Mulligan, PhD, Associate Professor of Anesthesiology  </a:t>
                      </a:r>
                      <a:br>
                        <a:rPr lang="en-US" sz="1100" kern="1200" dirty="0">
                          <a:solidFill>
                            <a:schemeClr val="tx1"/>
                          </a:solidFill>
                          <a:effectLst/>
                          <a:latin typeface="Arial" panose="020B0604020202020204" pitchFamily="34" charset="0"/>
                          <a:ea typeface="+mn-ea"/>
                          <a:cs typeface="Arial" panose="020B0604020202020204" pitchFamily="34" charset="0"/>
                        </a:rPr>
                      </a:br>
                      <a:r>
                        <a:rPr lang="en-US" sz="1100" kern="1200" dirty="0">
                          <a:solidFill>
                            <a:schemeClr val="tx1"/>
                          </a:solidFill>
                          <a:effectLst/>
                          <a:latin typeface="Arial" panose="020B0604020202020204" pitchFamily="34" charset="0"/>
                          <a:ea typeface="+mn-ea"/>
                          <a:cs typeface="Arial" panose="020B0604020202020204" pitchFamily="34" charset="0"/>
                        </a:rPr>
                        <a:t>Ben Sorum, PhD, Assistant Professor of Biomedical Sciences </a:t>
                      </a:r>
                    </a:p>
                    <a:p>
                      <a:pPr marL="0" marR="0" lvl="0" indent="0" algn="ctr" rtl="0">
                        <a:spcBef>
                          <a:spcPts val="0"/>
                        </a:spcBef>
                        <a:spcAft>
                          <a:spcPts val="0"/>
                        </a:spcAft>
                        <a:buNone/>
                      </a:pPr>
                      <a:br>
                        <a:rPr lang="en-US" sz="1100" b="1" i="0" u="none" dirty="0">
                          <a:solidFill>
                            <a:srgbClr val="0070C0"/>
                          </a:solidFill>
                          <a:latin typeface="Arial" panose="020B0604020202020204" pitchFamily="34" charset="0"/>
                          <a:ea typeface="Calibri"/>
                          <a:cs typeface="Arial" panose="020B0604020202020204" pitchFamily="34" charset="0"/>
                          <a:sym typeface="Calibri"/>
                        </a:rPr>
                      </a:br>
                      <a:r>
                        <a:rPr lang="en-US" sz="1100" b="1" i="0" u="none" dirty="0">
                          <a:solidFill>
                            <a:srgbClr val="0070C0"/>
                          </a:solidFill>
                          <a:latin typeface="Arial" panose="020B0604020202020204" pitchFamily="34" charset="0"/>
                          <a:ea typeface="Calibri"/>
                          <a:cs typeface="Arial" panose="020B0604020202020204" pitchFamily="34" charset="0"/>
                          <a:sym typeface="Calibri"/>
                        </a:rPr>
                        <a:t>Curriculum Committee</a:t>
                      </a:r>
                    </a:p>
                    <a:p>
                      <a:pPr algn="ctr"/>
                      <a:r>
                        <a:rPr lang="en-US" sz="1100" kern="1200" dirty="0">
                          <a:solidFill>
                            <a:schemeClr val="tx1"/>
                          </a:solidFill>
                          <a:effectLst/>
                          <a:latin typeface="Arial" panose="020B0604020202020204" pitchFamily="34" charset="0"/>
                          <a:ea typeface="+mn-ea"/>
                          <a:cs typeface="Arial" panose="020B0604020202020204" pitchFamily="34" charset="0"/>
                        </a:rPr>
                        <a:t>Hely Shah, MD, Assistant Professor of Medicine  </a:t>
                      </a:r>
                    </a:p>
                    <a:p>
                      <a:pPr marL="0" marR="0" lvl="0" indent="0" algn="ctr" rtl="0">
                        <a:spcBef>
                          <a:spcPts val="0"/>
                        </a:spcBef>
                        <a:spcAft>
                          <a:spcPts val="0"/>
                        </a:spcAft>
                        <a:buNone/>
                      </a:pPr>
                      <a:endParaRPr lang="en-US" sz="11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spcBef>
                          <a:spcPts val="0"/>
                        </a:spcBef>
                        <a:spcAft>
                          <a:spcPts val="0"/>
                        </a:spcAft>
                        <a:buNone/>
                      </a:pPr>
                      <a:r>
                        <a:rPr lang="en-US" sz="1100" b="1" i="0" u="none" dirty="0">
                          <a:solidFill>
                            <a:srgbClr val="0070C0"/>
                          </a:solidFill>
                          <a:latin typeface="Arial" panose="020B0604020202020204" pitchFamily="34" charset="0"/>
                          <a:ea typeface="Calibri"/>
                          <a:cs typeface="Arial" panose="020B0604020202020204" pitchFamily="34" charset="0"/>
                          <a:sym typeface="Calibri"/>
                        </a:rPr>
                        <a:t>Faculty Development Committee</a:t>
                      </a:r>
                    </a:p>
                    <a:p>
                      <a:pPr algn="ctr"/>
                      <a:r>
                        <a:rPr lang="en-US" sz="1100" kern="1200" dirty="0">
                          <a:solidFill>
                            <a:schemeClr val="tx1"/>
                          </a:solidFill>
                          <a:effectLst/>
                          <a:latin typeface="Arial" panose="020B0604020202020204" pitchFamily="34" charset="0"/>
                          <a:ea typeface="+mn-ea"/>
                          <a:cs typeface="Arial" panose="020B0604020202020204" pitchFamily="34" charset="0"/>
                        </a:rPr>
                        <a:t>Anna Pancheshnikov, MD, Assistant Professor of Obstetrics &amp; Gynecology </a:t>
                      </a:r>
                      <a:br>
                        <a:rPr lang="en-US" sz="1100" kern="1200" dirty="0">
                          <a:solidFill>
                            <a:schemeClr val="tx1"/>
                          </a:solidFill>
                          <a:effectLst/>
                          <a:latin typeface="Arial" panose="020B0604020202020204" pitchFamily="34" charset="0"/>
                          <a:ea typeface="+mn-ea"/>
                          <a:cs typeface="Arial" panose="020B0604020202020204" pitchFamily="34" charset="0"/>
                        </a:rPr>
                      </a:br>
                      <a:r>
                        <a:rPr lang="en-US" sz="1100" kern="1200" dirty="0">
                          <a:solidFill>
                            <a:schemeClr val="tx1"/>
                          </a:solidFill>
                          <a:effectLst/>
                          <a:latin typeface="Arial" panose="020B0604020202020204" pitchFamily="34" charset="0"/>
                          <a:ea typeface="+mn-ea"/>
                          <a:cs typeface="Arial" panose="020B0604020202020204" pitchFamily="34" charset="0"/>
                        </a:rPr>
                        <a:t>Prarthi Patel, MD, Assistant Professor of Medicine </a:t>
                      </a:r>
                    </a:p>
                    <a:p>
                      <a:pPr marL="0" marR="0" lvl="0" indent="0" algn="ctr" rtl="0">
                        <a:spcBef>
                          <a:spcPts val="0"/>
                        </a:spcBef>
                        <a:spcAft>
                          <a:spcPts val="0"/>
                        </a:spcAft>
                        <a:buNone/>
                      </a:pPr>
                      <a:endParaRPr lang="en-US" sz="1100" b="0" i="0" u="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spcBef>
                          <a:spcPts val="0"/>
                        </a:spcBef>
                        <a:spcAft>
                          <a:spcPts val="0"/>
                        </a:spcAft>
                        <a:buNone/>
                      </a:pPr>
                      <a:r>
                        <a:rPr lang="en-US" sz="1100" b="1" i="0" u="none" dirty="0">
                          <a:solidFill>
                            <a:srgbClr val="0070C0"/>
                          </a:solidFill>
                          <a:latin typeface="Arial" panose="020B0604020202020204" pitchFamily="34" charset="0"/>
                          <a:ea typeface="Calibri"/>
                          <a:cs typeface="Arial" panose="020B0604020202020204" pitchFamily="34" charset="0"/>
                          <a:sym typeface="Calibri"/>
                        </a:rPr>
                        <a:t>Nominations and Elections Committee</a:t>
                      </a:r>
                    </a:p>
                    <a:p>
                      <a:pPr algn="ctr"/>
                      <a:r>
                        <a:rPr lang="en-US" sz="1100" kern="1200" dirty="0">
                          <a:solidFill>
                            <a:schemeClr val="tx1"/>
                          </a:solidFill>
                          <a:effectLst/>
                          <a:latin typeface="Arial" panose="020B0604020202020204" pitchFamily="34" charset="0"/>
                          <a:ea typeface="+mn-ea"/>
                          <a:cs typeface="Arial" panose="020B0604020202020204" pitchFamily="34" charset="0"/>
                        </a:rPr>
                        <a:t>Anna Goldenberg-Sandau, DO, Associate Professor of Surgery</a:t>
                      </a:r>
                      <a:br>
                        <a:rPr lang="en-US" sz="1100" kern="1200" dirty="0">
                          <a:solidFill>
                            <a:schemeClr val="tx1"/>
                          </a:solidFill>
                          <a:effectLst/>
                          <a:latin typeface="Arial" panose="020B0604020202020204" pitchFamily="34" charset="0"/>
                          <a:ea typeface="+mn-ea"/>
                          <a:cs typeface="Arial" panose="020B0604020202020204" pitchFamily="34" charset="0"/>
                        </a:rPr>
                      </a:br>
                      <a:r>
                        <a:rPr lang="en-US" sz="11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ctr" rtl="0">
                        <a:spcBef>
                          <a:spcPts val="0"/>
                        </a:spcBef>
                        <a:spcAft>
                          <a:spcPts val="0"/>
                        </a:spcAft>
                        <a:buNone/>
                      </a:pPr>
                      <a:r>
                        <a:rPr lang="en-US" sz="1100" b="1" i="0" u="none" dirty="0">
                          <a:solidFill>
                            <a:srgbClr val="0070C0"/>
                          </a:solidFill>
                          <a:latin typeface="Arial" panose="020B0604020202020204" pitchFamily="34" charset="0"/>
                          <a:ea typeface="Calibri"/>
                          <a:cs typeface="Arial" panose="020B0604020202020204" pitchFamily="34" charset="0"/>
                          <a:sym typeface="Calibri"/>
                        </a:rPr>
                        <a:t>Research Committee</a:t>
                      </a:r>
                    </a:p>
                    <a:p>
                      <a:pPr algn="ctr"/>
                      <a:r>
                        <a:rPr lang="en-US" sz="1100" kern="1200" dirty="0">
                          <a:solidFill>
                            <a:schemeClr val="tx1"/>
                          </a:solidFill>
                          <a:effectLst/>
                          <a:latin typeface="Arial" panose="020B0604020202020204" pitchFamily="34" charset="0"/>
                          <a:ea typeface="+mn-ea"/>
                          <a:cs typeface="Arial" panose="020B0604020202020204" pitchFamily="34" charset="0"/>
                        </a:rPr>
                        <a:t>Puneet Sahota, MD, PhD, Assistant Professor of Psychiatry </a:t>
                      </a:r>
                      <a:br>
                        <a:rPr lang="en-US" sz="1100" kern="1200" dirty="0">
                          <a:solidFill>
                            <a:schemeClr val="tx1"/>
                          </a:solidFill>
                          <a:effectLst/>
                          <a:latin typeface="Arial" panose="020B0604020202020204" pitchFamily="34" charset="0"/>
                          <a:ea typeface="+mn-ea"/>
                          <a:cs typeface="Arial" panose="020B0604020202020204" pitchFamily="34" charset="0"/>
                        </a:rPr>
                      </a:br>
                      <a:endParaRPr lang="en-US" sz="1100" kern="1200" dirty="0">
                        <a:solidFill>
                          <a:schemeClr val="tx1"/>
                        </a:solidFill>
                        <a:effectLst/>
                        <a:latin typeface="Arial" panose="020B0604020202020204" pitchFamily="34" charset="0"/>
                        <a:ea typeface="+mn-ea"/>
                        <a:cs typeface="Arial" panose="020B0604020202020204" pitchFamily="34" charset="0"/>
                      </a:endParaRPr>
                    </a:p>
                    <a:p>
                      <a:pPr algn="ctr"/>
                      <a:r>
                        <a:rPr lang="en-US" sz="1100" b="1" kern="1200" dirty="0">
                          <a:solidFill>
                            <a:schemeClr val="tx1"/>
                          </a:solidFill>
                          <a:effectLst/>
                          <a:latin typeface="Arial" panose="020B0604020202020204" pitchFamily="34" charset="0"/>
                          <a:ea typeface="+mn-ea"/>
                          <a:cs typeface="Arial" panose="020B0604020202020204" pitchFamily="34" charset="0"/>
                        </a:rPr>
                        <a:t> </a:t>
                      </a:r>
                      <a:r>
                        <a:rPr lang="en-US" sz="1100" b="1" i="0" u="none" dirty="0">
                          <a:solidFill>
                            <a:srgbClr val="0070C0"/>
                          </a:solidFill>
                          <a:latin typeface="Arial" panose="020B0604020202020204" pitchFamily="34" charset="0"/>
                          <a:ea typeface="Calibri"/>
                          <a:cs typeface="Arial" panose="020B0604020202020204" pitchFamily="34" charset="0"/>
                          <a:sym typeface="Calibri"/>
                        </a:rPr>
                        <a:t>Rules of Procedure Committee</a:t>
                      </a:r>
                    </a:p>
                    <a:p>
                      <a:pPr algn="ctr"/>
                      <a:r>
                        <a:rPr lang="en-US" sz="1100" kern="1200" dirty="0">
                          <a:solidFill>
                            <a:schemeClr val="tx1"/>
                          </a:solidFill>
                          <a:effectLst/>
                          <a:latin typeface="Arial" panose="020B0604020202020204" pitchFamily="34" charset="0"/>
                          <a:ea typeface="+mn-ea"/>
                          <a:cs typeface="Arial" panose="020B0604020202020204" pitchFamily="34" charset="0"/>
                        </a:rPr>
                        <a:t>Jasjit Sehdev, MD, Assistant Professor of Anesthesiology  </a:t>
                      </a:r>
                    </a:p>
                    <a:p>
                      <a:pPr marL="0" marR="0" lvl="0" indent="0" algn="ctr" rtl="0">
                        <a:spcBef>
                          <a:spcPts val="0"/>
                        </a:spcBef>
                        <a:spcAft>
                          <a:spcPts val="0"/>
                        </a:spcAft>
                        <a:buNone/>
                      </a:pPr>
                      <a:endParaRPr sz="2000" b="0" i="0" u="none" dirty="0">
                        <a:solidFill>
                          <a:srgbClr val="000000"/>
                        </a:solidFill>
                        <a:latin typeface="Arial" panose="020B0604020202020204" pitchFamily="34" charset="0"/>
                        <a:ea typeface="Calibri"/>
                        <a:cs typeface="Arial" panose="020B0604020202020204" pitchFamily="34" charset="0"/>
                        <a:sym typeface="Calibri"/>
                      </a:endParaRPr>
                    </a:p>
                  </a:txBody>
                  <a:tcPr marL="91450" marR="91450" marT="45725" marB="45725"/>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bl>
          </a:graphicData>
        </a:graphic>
      </p:graphicFrame>
      <p:cxnSp>
        <p:nvCxnSpPr>
          <p:cNvPr id="387" name="Google Shape;387;p19"/>
          <p:cNvCxnSpPr/>
          <p:nvPr/>
        </p:nvCxnSpPr>
        <p:spPr>
          <a:xfrm>
            <a:off x="2199301" y="829699"/>
            <a:ext cx="4540250" cy="0"/>
          </a:xfrm>
          <a:prstGeom prst="straightConnector1">
            <a:avLst/>
          </a:prstGeom>
          <a:noFill/>
          <a:ln w="38100" cap="flat" cmpd="sng">
            <a:solidFill>
              <a:srgbClr val="F79646"/>
            </a:solidFill>
            <a:prstDash val="solid"/>
            <a:miter lim="800000"/>
            <a:headEnd type="none" w="med" len="med"/>
            <a:tailEnd type="none" w="med" len="med"/>
          </a:ln>
          <a:effectLst>
            <a:outerShdw blurRad="63500" dist="23000" dir="5400000">
              <a:srgbClr val="000000">
                <a:alpha val="34901"/>
              </a:srgbClr>
            </a:outerShdw>
          </a:effectLst>
        </p:spPr>
      </p:cxn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2169A96-64DF-CAA7-8881-85BC83A36C86}"/>
              </a:ext>
            </a:extLst>
          </p:cNvPr>
          <p:cNvSpPr>
            <a:spLocks noGrp="1"/>
          </p:cNvSpPr>
          <p:nvPr>
            <p:ph type="title" idx="4294967295"/>
          </p:nvPr>
        </p:nvSpPr>
        <p:spPr>
          <a:xfrm>
            <a:off x="630237" y="149465"/>
            <a:ext cx="7883525" cy="533400"/>
          </a:xfrm>
        </p:spPr>
        <p:txBody>
          <a:bodyPr/>
          <a:lstStyle/>
          <a:p>
            <a:r>
              <a:rPr lang="en-US" altLang="en-US" sz="2800" b="1" dirty="0">
                <a:solidFill>
                  <a:srgbClr val="C00000"/>
                </a:solidFill>
                <a:latin typeface="Arial" panose="020B0604020202020204" pitchFamily="34" charset="0"/>
                <a:ea typeface="Trebuchet MS" panose="020B0603020202020204" pitchFamily="34" charset="0"/>
                <a:cs typeface="Arial" panose="020B0604020202020204" pitchFamily="34" charset="0"/>
              </a:rPr>
              <a:t>Faculty Development Committee</a:t>
            </a:r>
          </a:p>
        </p:txBody>
      </p:sp>
      <p:sp>
        <p:nvSpPr>
          <p:cNvPr id="3" name="Text Placeholder 2">
            <a:extLst>
              <a:ext uri="{FF2B5EF4-FFF2-40B4-BE49-F238E27FC236}">
                <a16:creationId xmlns:a16="http://schemas.microsoft.com/office/drawing/2014/main" id="{5F292365-25E5-1191-2D89-94A0FBF1F481}"/>
              </a:ext>
            </a:extLst>
          </p:cNvPr>
          <p:cNvSpPr>
            <a:spLocks noGrp="1"/>
          </p:cNvSpPr>
          <p:nvPr>
            <p:ph type="body" idx="4294967295"/>
          </p:nvPr>
        </p:nvSpPr>
        <p:spPr>
          <a:xfrm>
            <a:off x="630237" y="1295400"/>
            <a:ext cx="8062912" cy="4879735"/>
          </a:xfrm>
        </p:spPr>
        <p:txBody>
          <a:bodyPr/>
          <a:lstStyle/>
          <a:p>
            <a:pPr marL="25400" indent="0">
              <a:buNone/>
              <a:defRPr/>
            </a:pPr>
            <a:r>
              <a:rPr lang="en-US" sz="2000" dirty="0">
                <a:solidFill>
                  <a:srgbClr val="0070C0"/>
                </a:solidFill>
                <a:latin typeface="Arial" panose="020B0604020202020204" pitchFamily="34" charset="0"/>
                <a:cs typeface="Arial" panose="020B0604020202020204" pitchFamily="34" charset="0"/>
              </a:rPr>
              <a:t>2024-2025 Highlights of  Committee Work </a:t>
            </a:r>
            <a:br>
              <a:rPr lang="en-US" sz="1200" dirty="0">
                <a:solidFill>
                  <a:srgbClr val="0070C0"/>
                </a:solidFill>
                <a:latin typeface="Arial" panose="020B0604020202020204" pitchFamily="34" charset="0"/>
                <a:cs typeface="Arial" panose="020B0604020202020204" pitchFamily="34" charset="0"/>
              </a:rPr>
            </a:br>
            <a:endParaRPr lang="en-US" sz="1200" dirty="0">
              <a:solidFill>
                <a:srgbClr val="0070C0"/>
              </a:solidFill>
              <a:latin typeface="Arial" panose="020B0604020202020204" pitchFamily="34" charset="0"/>
              <a:cs typeface="Arial" panose="020B0604020202020204" pitchFamily="34" charset="0"/>
            </a:endParaRPr>
          </a:p>
          <a:p>
            <a:pPr>
              <a:defRPr/>
            </a:pPr>
            <a:r>
              <a:rPr lang="en-US" sz="1400" dirty="0">
                <a:solidFill>
                  <a:schemeClr val="tx1"/>
                </a:solidFill>
                <a:latin typeface="Arial" panose="020B0604020202020204" pitchFamily="34" charset="0"/>
                <a:cs typeface="Arial" panose="020B0604020202020204" pitchFamily="34" charset="0"/>
              </a:rPr>
              <a:t>CME programming via Medical Education Grand Rounds, Faculty Development Forums, Research Development Series </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400" dirty="0">
                <a:solidFill>
                  <a:schemeClr val="tx1"/>
                </a:solidFill>
                <a:latin typeface="Arial" panose="020B0604020202020204" pitchFamily="34" charset="0"/>
                <a:cs typeface="Arial" panose="020B0604020202020204" pitchFamily="34" charset="0"/>
              </a:rPr>
              <a:t>   Faculty Development Day (March 5)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        </a:t>
            </a:r>
            <a:r>
              <a:rPr lang="en-US" sz="1400" i="1" dirty="0">
                <a:solidFill>
                  <a:schemeClr val="tx1"/>
                </a:solidFill>
                <a:latin typeface="Arial" panose="020B0604020202020204" pitchFamily="34" charset="0"/>
                <a:cs typeface="Arial" panose="020B0604020202020204" pitchFamily="34" charset="0"/>
              </a:rPr>
              <a:t>Unlocking the Power of Artificial Intelligence (AI) for Educators</a:t>
            </a:r>
            <a:br>
              <a:rPr lang="en-US" sz="1400" i="1" dirty="0">
                <a:solidFill>
                  <a:schemeClr val="tx1"/>
                </a:solidFill>
                <a:latin typeface="Arial" panose="020B0604020202020204" pitchFamily="34" charset="0"/>
                <a:cs typeface="Arial" panose="020B0604020202020204" pitchFamily="34" charset="0"/>
              </a:rPr>
            </a:br>
            <a:endParaRPr lang="en-US" sz="1400" i="1" dirty="0">
              <a:solidFill>
                <a:schemeClr val="tx1"/>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Additional sessions offered:</a:t>
            </a:r>
          </a:p>
          <a:p>
            <a:pPr lvl="1"/>
            <a:r>
              <a:rPr lang="en-US" sz="1100" dirty="0">
                <a:latin typeface="Arial" panose="020B0604020202020204" pitchFamily="34" charset="0"/>
                <a:cs typeface="Arial" panose="020B0604020202020204" pitchFamily="34" charset="0"/>
              </a:rPr>
              <a:t>Faculty Promotion Workshop</a:t>
            </a:r>
          </a:p>
          <a:p>
            <a:pPr lvl="1"/>
            <a:r>
              <a:rPr lang="en-US" sz="1100" dirty="0">
                <a:latin typeface="Arial" panose="020B0604020202020204" pitchFamily="34" charset="0"/>
                <a:cs typeface="Arial" panose="020B0604020202020204" pitchFamily="34" charset="0"/>
              </a:rPr>
              <a:t>CMSRU Medical Education Journal Clubs</a:t>
            </a:r>
          </a:p>
          <a:p>
            <a:pPr lvl="1"/>
            <a:r>
              <a:rPr lang="en-US" sz="1100" dirty="0">
                <a:latin typeface="Arial" panose="020B0604020202020204" pitchFamily="34" charset="0"/>
                <a:cs typeface="Arial" panose="020B0604020202020204" pitchFamily="34" charset="0"/>
              </a:rPr>
              <a:t>BMS Research Seminars</a:t>
            </a:r>
          </a:p>
          <a:p>
            <a:pPr lvl="1"/>
            <a:r>
              <a:rPr lang="en-US" sz="1100" dirty="0">
                <a:latin typeface="Arial" panose="020B0604020202020204" pitchFamily="34" charset="0"/>
                <a:cs typeface="Arial" panose="020B0604020202020204" pitchFamily="34" charset="0"/>
              </a:rPr>
              <a:t>Remediation Strategies (Curriculum Committee Retreat)</a:t>
            </a:r>
          </a:p>
          <a:p>
            <a:pPr lvl="1"/>
            <a:r>
              <a:rPr lang="en-US" sz="1100" dirty="0">
                <a:latin typeface="Arial" panose="020B0604020202020204" pitchFamily="34" charset="0"/>
                <a:cs typeface="Arial" panose="020B0604020202020204" pitchFamily="34" charset="0"/>
              </a:rPr>
              <a:t>SOAP and Match Preparation (Advisory College Retreat)</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400" dirty="0">
                <a:solidFill>
                  <a:schemeClr val="tx1"/>
                </a:solidFill>
                <a:latin typeface="Arial" panose="020B0604020202020204" pitchFamily="34" charset="0"/>
                <a:cs typeface="Arial" panose="020B0604020202020204" pitchFamily="34" charset="0"/>
              </a:rPr>
              <a:t>  Transition from Rowan Marketplace to Canvas Self-Serve CME Enduring Materials modules</a:t>
            </a:r>
            <a:br>
              <a:rPr lang="en-US" sz="1400" dirty="0">
                <a:solidFill>
                  <a:schemeClr val="tx1"/>
                </a:solidFill>
                <a:latin typeface="Arial" panose="020B0604020202020204" pitchFamily="34" charset="0"/>
                <a:cs typeface="Arial" panose="020B0604020202020204" pitchFamily="34" charset="0"/>
              </a:rPr>
            </a:br>
            <a:endParaRPr lang="en-US" sz="1400" dirty="0">
              <a:solidFill>
                <a:schemeClr val="tx1"/>
              </a:solidFill>
              <a:latin typeface="Arial" panose="020B0604020202020204" pitchFamily="34" charset="0"/>
              <a:cs typeface="Arial" panose="020B0604020202020204" pitchFamily="34" charset="0"/>
            </a:endParaRPr>
          </a:p>
          <a:p>
            <a:pPr marL="25400" indent="0">
              <a:buNone/>
              <a:defRPr/>
            </a:pPr>
            <a:endParaRPr lang="en-US" sz="1400" dirty="0">
              <a:solidFill>
                <a:schemeClr val="tx1"/>
              </a:solidFill>
              <a:latin typeface="Arial" panose="020B0604020202020204" pitchFamily="34" charset="0"/>
              <a:cs typeface="Arial" panose="020B0604020202020204" pitchFamily="34" charset="0"/>
            </a:endParaRPr>
          </a:p>
        </p:txBody>
      </p:sp>
      <p:sp>
        <p:nvSpPr>
          <p:cNvPr id="10244" name="TextBox 1">
            <a:extLst>
              <a:ext uri="{FF2B5EF4-FFF2-40B4-BE49-F238E27FC236}">
                <a16:creationId xmlns:a16="http://schemas.microsoft.com/office/drawing/2014/main" id="{406FC795-F5D3-50C9-6DA5-04340FEB5CB0}"/>
              </a:ext>
            </a:extLst>
          </p:cNvPr>
          <p:cNvSpPr txBox="1">
            <a:spLocks noChangeArrowheads="1"/>
          </p:cNvSpPr>
          <p:nvPr/>
        </p:nvSpPr>
        <p:spPr bwMode="auto">
          <a:xfrm>
            <a:off x="2155237" y="682865"/>
            <a:ext cx="50129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dirty="0">
                <a:latin typeface="Arial" panose="020B0604020202020204" pitchFamily="34" charset="0"/>
              </a:rPr>
              <a:t>Cheryl A. Melovitz-Vasan, PT, DPT, PhD</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1"/>
        <p:cNvGrpSpPr/>
        <p:nvPr/>
      </p:nvGrpSpPr>
      <p:grpSpPr>
        <a:xfrm>
          <a:off x="0" y="0"/>
          <a:ext cx="0" cy="0"/>
          <a:chOff x="0" y="0"/>
          <a:chExt cx="0" cy="0"/>
        </a:xfrm>
      </p:grpSpPr>
      <p:sp>
        <p:nvSpPr>
          <p:cNvPr id="182" name="Google Shape;182;p11"/>
          <p:cNvSpPr txBox="1">
            <a:spLocks noGrp="1"/>
          </p:cNvSpPr>
          <p:nvPr>
            <p:ph type="title" idx="4294967295"/>
          </p:nvPr>
        </p:nvSpPr>
        <p:spPr>
          <a:xfrm>
            <a:off x="741363" y="239808"/>
            <a:ext cx="7885112" cy="533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3200"/>
              <a:buFont typeface="Arial"/>
              <a:buNone/>
            </a:pPr>
            <a:r>
              <a:rPr lang="en-US" sz="2600" b="1" i="0" u="none" dirty="0">
                <a:solidFill>
                  <a:srgbClr val="C00000"/>
                </a:solidFill>
                <a:latin typeface="Arial"/>
                <a:ea typeface="Arial"/>
                <a:cs typeface="Arial"/>
                <a:sym typeface="Arial"/>
              </a:rPr>
              <a:t>Cultural Competency, Belonging and the Learning Environment</a:t>
            </a:r>
            <a:endParaRPr sz="2600" dirty="0"/>
          </a:p>
        </p:txBody>
      </p:sp>
      <p:sp>
        <p:nvSpPr>
          <p:cNvPr id="183" name="Google Shape;183;p11"/>
          <p:cNvSpPr txBox="1">
            <a:spLocks noGrp="1"/>
          </p:cNvSpPr>
          <p:nvPr>
            <p:ph type="body" idx="4294967295"/>
          </p:nvPr>
        </p:nvSpPr>
        <p:spPr>
          <a:xfrm>
            <a:off x="301083" y="2133114"/>
            <a:ext cx="8541834" cy="265519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None/>
            </a:pPr>
            <a:r>
              <a:rPr lang="en-US" sz="2400" b="1" i="0" u="none" dirty="0">
                <a:solidFill>
                  <a:schemeClr val="dk1"/>
                </a:solidFill>
                <a:latin typeface="Calibri"/>
                <a:ea typeface="Calibri"/>
                <a:cs typeface="Calibri"/>
                <a:sym typeface="Calibri"/>
              </a:rPr>
              <a:t> </a:t>
            </a:r>
            <a:r>
              <a:rPr lang="en-US" sz="2000" b="0" i="0" u="none" dirty="0">
                <a:solidFill>
                  <a:srgbClr val="0070C0"/>
                </a:solidFill>
                <a:latin typeface="Calibri"/>
                <a:ea typeface="Calibri"/>
                <a:cs typeface="Calibri"/>
                <a:sym typeface="Calibri"/>
              </a:rPr>
              <a:t>2024-2025 Highlights of  Committee Work </a:t>
            </a:r>
          </a:p>
          <a:p>
            <a:pPr lvl="0"/>
            <a:r>
              <a:rPr lang="en-US" sz="1600" dirty="0">
                <a:latin typeface="Arial" panose="020B0604020202020204" pitchFamily="34" charset="0"/>
                <a:cs typeface="Arial" panose="020B0604020202020204" pitchFamily="34" charset="0"/>
              </a:rPr>
              <a:t>Defining and crafting mission and commitment to cultural competency and belonging at the curricular and extra-curricular levels of instruction and activity in the CMSRU learning environment.</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lvl="0"/>
            <a:r>
              <a:rPr lang="en-US" sz="1600" dirty="0">
                <a:latin typeface="Arial" panose="020B0604020202020204" pitchFamily="34" charset="0"/>
                <a:cs typeface="Arial" panose="020B0604020202020204" pitchFamily="34" charset="0"/>
              </a:rPr>
              <a:t>Discussion and support of Restorative Practices approach to community building for CMSRU at both the student and faculty level. </a:t>
            </a:r>
            <a:br>
              <a:rPr lang="en-US" sz="1600" dirty="0">
                <a:latin typeface="Arial" panose="020B0604020202020204" pitchFamily="34" charset="0"/>
                <a:cs typeface="Arial" panose="020B0604020202020204" pitchFamily="34" charset="0"/>
              </a:rPr>
            </a:br>
            <a:endParaRPr lang="en-US" sz="1600" dirty="0"/>
          </a:p>
          <a:p>
            <a:pPr marL="0" lvl="0" indent="0" algn="l" rtl="0">
              <a:spcBef>
                <a:spcPts val="400"/>
              </a:spcBef>
              <a:spcAft>
                <a:spcPts val="0"/>
              </a:spcAft>
              <a:buClr>
                <a:srgbClr val="595959"/>
              </a:buClr>
              <a:buSzPts val="2000"/>
              <a:buNone/>
            </a:pPr>
            <a:r>
              <a:rPr lang="en-US" sz="2400" b="1" i="0" u="none" dirty="0">
                <a:solidFill>
                  <a:schemeClr val="dk1"/>
                </a:solidFill>
                <a:latin typeface="Calibri"/>
                <a:ea typeface="Calibri"/>
                <a:cs typeface="Calibri"/>
                <a:sym typeface="Calibri"/>
              </a:rPr>
              <a:t> </a:t>
            </a:r>
            <a:endParaRPr lang="en-US" sz="2000" b="0" i="0" u="none" dirty="0">
              <a:solidFill>
                <a:srgbClr val="0070C0"/>
              </a:solidFill>
              <a:latin typeface="Calibri"/>
              <a:ea typeface="Calibri"/>
              <a:cs typeface="Calibri"/>
              <a:sym typeface="Calibri"/>
            </a:endParaRPr>
          </a:p>
          <a:p>
            <a:pPr marL="25400" indent="0">
              <a:buNone/>
            </a:pPr>
            <a:endParaRPr lang="en-US" sz="1600" dirty="0"/>
          </a:p>
          <a:p>
            <a:pPr marL="0" lvl="0" indent="0" algn="l" rtl="0">
              <a:spcBef>
                <a:spcPts val="400"/>
              </a:spcBef>
              <a:spcAft>
                <a:spcPts val="0"/>
              </a:spcAft>
              <a:buClr>
                <a:srgbClr val="595959"/>
              </a:buClr>
              <a:buSzPts val="2000"/>
              <a:buNone/>
            </a:pPr>
            <a:endParaRPr lang="en-US" sz="2000" b="0" i="0" u="none" dirty="0">
              <a:solidFill>
                <a:srgbClr val="0070C0"/>
              </a:solidFill>
              <a:latin typeface="Calibri"/>
              <a:ea typeface="Calibri"/>
              <a:cs typeface="Calibri"/>
              <a:sym typeface="Calibri"/>
            </a:endParaRPr>
          </a:p>
          <a:p>
            <a:pPr marL="0" lvl="0" indent="0" algn="l" rtl="0">
              <a:spcBef>
                <a:spcPts val="400"/>
              </a:spcBef>
              <a:spcAft>
                <a:spcPts val="0"/>
              </a:spcAft>
              <a:buClr>
                <a:srgbClr val="595959"/>
              </a:buClr>
              <a:buSzPts val="2000"/>
              <a:buNone/>
            </a:pPr>
            <a:endParaRPr sz="2000" b="0" i="0" u="none" dirty="0">
              <a:solidFill>
                <a:srgbClr val="595959"/>
              </a:solidFill>
              <a:latin typeface="Trebuchet MS"/>
              <a:ea typeface="Trebuchet MS"/>
              <a:cs typeface="Trebuchet MS"/>
              <a:sym typeface="Trebuchet MS"/>
            </a:endParaRPr>
          </a:p>
        </p:txBody>
      </p:sp>
      <p:sp>
        <p:nvSpPr>
          <p:cNvPr id="184" name="Google Shape;184;p11"/>
          <p:cNvSpPr txBox="1"/>
          <p:nvPr/>
        </p:nvSpPr>
        <p:spPr>
          <a:xfrm>
            <a:off x="8229600" y="6356350"/>
            <a:ext cx="457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98989"/>
              </a:buClr>
              <a:buSzPts val="1200"/>
              <a:buFont typeface="Trebuchet MS"/>
              <a:buNone/>
            </a:pPr>
            <a:endParaRPr dirty="0"/>
          </a:p>
        </p:txBody>
      </p:sp>
      <p:sp>
        <p:nvSpPr>
          <p:cNvPr id="185" name="Google Shape;185;p11"/>
          <p:cNvSpPr txBox="1"/>
          <p:nvPr/>
        </p:nvSpPr>
        <p:spPr>
          <a:xfrm>
            <a:off x="2682515" y="1040077"/>
            <a:ext cx="509587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000" b="1" i="0" u="none" strike="noStrike" cap="none" dirty="0">
                <a:solidFill>
                  <a:schemeClr val="dk1"/>
                </a:solidFill>
                <a:latin typeface="Arial"/>
                <a:ea typeface="Arial"/>
                <a:cs typeface="Arial"/>
                <a:sym typeface="Arial"/>
              </a:rPr>
              <a:t>Fay Young, MD, Committee Chair </a:t>
            </a:r>
            <a:endParaRPr sz="2000" dirty="0"/>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9"/>
        <p:cNvGrpSpPr/>
        <p:nvPr/>
      </p:nvGrpSpPr>
      <p:grpSpPr>
        <a:xfrm>
          <a:off x="0" y="0"/>
          <a:ext cx="0" cy="0"/>
          <a:chOff x="0" y="0"/>
          <a:chExt cx="0" cy="0"/>
        </a:xfrm>
      </p:grpSpPr>
      <p:sp>
        <p:nvSpPr>
          <p:cNvPr id="200" name="Google Shape;200;p13"/>
          <p:cNvSpPr txBox="1">
            <a:spLocks noGrp="1"/>
          </p:cNvSpPr>
          <p:nvPr>
            <p:ph type="title" idx="4294967295"/>
          </p:nvPr>
        </p:nvSpPr>
        <p:spPr>
          <a:xfrm>
            <a:off x="801686" y="248202"/>
            <a:ext cx="7885112" cy="533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2900"/>
              <a:buFont typeface="Arial"/>
              <a:buNone/>
            </a:pPr>
            <a:r>
              <a:rPr lang="en-US" sz="2800" b="1" i="0" u="none" dirty="0">
                <a:solidFill>
                  <a:srgbClr val="C00000"/>
                </a:solidFill>
                <a:latin typeface="Arial"/>
                <a:ea typeface="Arial"/>
                <a:cs typeface="Arial"/>
                <a:sym typeface="Arial"/>
              </a:rPr>
              <a:t>Positive Learning Environment Committee</a:t>
            </a:r>
            <a:endParaRPr sz="2800" dirty="0"/>
          </a:p>
        </p:txBody>
      </p:sp>
      <p:sp>
        <p:nvSpPr>
          <p:cNvPr id="201" name="Google Shape;201;p13"/>
          <p:cNvSpPr txBox="1">
            <a:spLocks noGrp="1"/>
          </p:cNvSpPr>
          <p:nvPr>
            <p:ph type="body" idx="4294967295"/>
          </p:nvPr>
        </p:nvSpPr>
        <p:spPr>
          <a:xfrm>
            <a:off x="353219" y="1360359"/>
            <a:ext cx="8609805" cy="44000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70C0"/>
              </a:buClr>
              <a:buSzPts val="2400"/>
              <a:buNone/>
            </a:pPr>
            <a:r>
              <a:rPr lang="en-US" sz="1800" b="0" i="0" u="none" dirty="0">
                <a:solidFill>
                  <a:srgbClr val="0070C0"/>
                </a:solidFill>
                <a:latin typeface="Arial"/>
                <a:ea typeface="Arial"/>
                <a:cs typeface="Arial"/>
                <a:sym typeface="Arial"/>
              </a:rPr>
              <a:t>2024-2025 Highlights of Committee Work </a:t>
            </a:r>
            <a:endParaRPr lang="en-US" sz="1400" dirty="0">
              <a:latin typeface="Arial" panose="020B0604020202020204" pitchFamily="34" charset="0"/>
              <a:cs typeface="Arial" panose="020B0604020202020204" pitchFamily="34" charset="0"/>
            </a:endParaRPr>
          </a:p>
          <a:p>
            <a:pPr>
              <a:buSzPct val="163000"/>
            </a:pPr>
            <a:r>
              <a:rPr lang="en-US" sz="1400" dirty="0">
                <a:latin typeface="Arial" panose="020B0604020202020204" pitchFamily="34" charset="0"/>
                <a:cs typeface="Arial" panose="020B0604020202020204" pitchFamily="34" charset="0"/>
              </a:rPr>
              <a:t>Distributed positive learning environment tip sheet for clinical years</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a:buSzPct val="163000"/>
            </a:pPr>
            <a:r>
              <a:rPr lang="en-US" sz="1400" dirty="0">
                <a:latin typeface="Arial" panose="020B0604020202020204" pitchFamily="34" charset="0"/>
                <a:cs typeface="Arial" panose="020B0604020202020204" pitchFamily="34" charset="0"/>
              </a:rPr>
              <a:t>Developed and distributed academic positive learning environment tip sheet for preclinical years</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a:buSzPct val="163000"/>
            </a:pPr>
            <a:r>
              <a:rPr lang="en-US" sz="1400" dirty="0">
                <a:latin typeface="Arial" panose="020B0604020202020204" pitchFamily="34" charset="0"/>
                <a:cs typeface="Arial" panose="020B0604020202020204" pitchFamily="34" charset="0"/>
              </a:rPr>
              <a:t>Reviewed learning environment and mistreatment reports</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a:buSzPct val="163000"/>
            </a:pPr>
            <a:r>
              <a:rPr lang="en-US" sz="1400" dirty="0">
                <a:latin typeface="Arial" panose="020B0604020202020204" pitchFamily="34" charset="0"/>
                <a:cs typeface="Arial" panose="020B0604020202020204" pitchFamily="34" charset="0"/>
              </a:rPr>
              <a:t>Identified sexual harassment as a concern in medicine; vignette presented during M3 orientation</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a:buSzPct val="163000"/>
            </a:pPr>
            <a:r>
              <a:rPr lang="en-US" sz="1400" dirty="0">
                <a:latin typeface="Arial" panose="020B0604020202020204" pitchFamily="34" charset="0"/>
                <a:cs typeface="Arial" panose="020B0604020202020204" pitchFamily="34" charset="0"/>
              </a:rPr>
              <a:t>Identified concern for loss of anonymity with mistreatment reports; option created to delay action on anonymous reports</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a:buSzPct val="163000"/>
            </a:pPr>
            <a:r>
              <a:rPr lang="en-US" sz="1400" dirty="0">
                <a:latin typeface="Arial" panose="020B0604020202020204" pitchFamily="34" charset="0"/>
                <a:cs typeface="Arial" panose="020B0604020202020204" pitchFamily="34" charset="0"/>
              </a:rPr>
              <a:t>Identified concern regarding unprofessional behavior among peers during women’s health course. Course directors for women’s health and urology encouraged to address prior to start of course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a:buSzPct val="163000"/>
            </a:pPr>
            <a:r>
              <a:rPr lang="en-US" sz="1400" dirty="0">
                <a:latin typeface="Arial" panose="020B0604020202020204" pitchFamily="34" charset="0"/>
                <a:cs typeface="Arial" panose="020B0604020202020204" pitchFamily="34" charset="0"/>
              </a:rPr>
              <a:t>Identified students report improved WOW experience when paired with MS4s. WOW course directors to pair WOW students with MS4 students when possible. </a:t>
            </a:r>
          </a:p>
          <a:p>
            <a:pPr marL="25400" indent="0">
              <a:buNone/>
            </a:pPr>
            <a:r>
              <a:rPr lang="en-US" sz="1400" dirty="0"/>
              <a:t> </a:t>
            </a:r>
            <a:endParaRPr lang="en-US" sz="1600" dirty="0">
              <a:latin typeface="Arial" panose="020B0604020202020204" pitchFamily="34" charset="0"/>
              <a:cs typeface="Arial" panose="020B0604020202020204" pitchFamily="34" charset="0"/>
            </a:endParaRPr>
          </a:p>
          <a:p>
            <a:pPr marL="0" lvl="0" indent="0" algn="l" rtl="0">
              <a:spcBef>
                <a:spcPts val="360"/>
              </a:spcBef>
              <a:spcAft>
                <a:spcPts val="0"/>
              </a:spcAft>
              <a:buClr>
                <a:srgbClr val="595959"/>
              </a:buClr>
              <a:buSzPts val="1800"/>
              <a:buNone/>
            </a:pPr>
            <a:endParaRPr sz="1800" b="0" i="0" u="none" dirty="0">
              <a:solidFill>
                <a:schemeClr val="dk1"/>
              </a:solidFill>
              <a:latin typeface="Arial"/>
              <a:ea typeface="Arial"/>
              <a:cs typeface="Arial"/>
              <a:sym typeface="Arial"/>
            </a:endParaRPr>
          </a:p>
        </p:txBody>
      </p:sp>
      <p:sp>
        <p:nvSpPr>
          <p:cNvPr id="202" name="Google Shape;202;p13"/>
          <p:cNvSpPr txBox="1"/>
          <p:nvPr/>
        </p:nvSpPr>
        <p:spPr>
          <a:xfrm>
            <a:off x="8505824" y="6356350"/>
            <a:ext cx="457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98989"/>
              </a:buClr>
              <a:buSzPts val="1200"/>
              <a:buFont typeface="Trebuchet MS"/>
              <a:buNone/>
            </a:pPr>
            <a:endParaRPr lang="en-US" dirty="0"/>
          </a:p>
          <a:p>
            <a:pPr marL="0" marR="0" lvl="0" indent="0" algn="r" rtl="0">
              <a:lnSpc>
                <a:spcPct val="100000"/>
              </a:lnSpc>
              <a:spcBef>
                <a:spcPts val="0"/>
              </a:spcBef>
              <a:spcAft>
                <a:spcPts val="0"/>
              </a:spcAft>
              <a:buClr>
                <a:srgbClr val="898989"/>
              </a:buClr>
              <a:buSzPts val="1200"/>
              <a:buFont typeface="Trebuchet MS"/>
              <a:buNone/>
            </a:pPr>
            <a:endParaRPr dirty="0"/>
          </a:p>
        </p:txBody>
      </p:sp>
      <p:sp>
        <p:nvSpPr>
          <p:cNvPr id="203" name="Google Shape;203;p13"/>
          <p:cNvSpPr txBox="1"/>
          <p:nvPr/>
        </p:nvSpPr>
        <p:spPr>
          <a:xfrm>
            <a:off x="1616073" y="658674"/>
            <a:ext cx="6256337"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sz="2000" b="1" dirty="0">
                <a:solidFill>
                  <a:schemeClr val="dk1"/>
                </a:solidFill>
              </a:rPr>
              <a:t>Farah Morgan, </a:t>
            </a:r>
            <a:r>
              <a:rPr lang="en-US" sz="2000" b="1" i="0" u="none" dirty="0">
                <a:solidFill>
                  <a:schemeClr val="dk1"/>
                </a:solidFill>
                <a:latin typeface="Arial"/>
                <a:ea typeface="Arial"/>
                <a:cs typeface="Arial"/>
                <a:sym typeface="Arial"/>
              </a:rPr>
              <a:t>MD, Committee Chair </a:t>
            </a:r>
            <a:endParaRPr sz="2000" dirty="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89B1D2F-018E-A75E-5A9D-36D6D11C82A0}"/>
              </a:ext>
            </a:extLst>
          </p:cNvPr>
          <p:cNvSpPr>
            <a:spLocks noGrp="1"/>
          </p:cNvSpPr>
          <p:nvPr>
            <p:ph type="title"/>
          </p:nvPr>
        </p:nvSpPr>
        <p:spPr>
          <a:xfrm>
            <a:off x="649288" y="327025"/>
            <a:ext cx="7885112" cy="813517"/>
          </a:xfrm>
        </p:spPr>
        <p:txBody>
          <a:bodyPr>
            <a:normAutofit/>
          </a:bodyPr>
          <a:lstStyle/>
          <a:p>
            <a:pPr algn="ctr"/>
            <a:r>
              <a:rPr kumimoji="0" lang="en-US" sz="2800" b="1" i="0" u="none" strike="noStrike" kern="0" cap="none" spc="0" normalizeH="0" baseline="0" noProof="0" dirty="0">
                <a:ln>
                  <a:noFill/>
                </a:ln>
                <a:solidFill>
                  <a:srgbClr val="C00000"/>
                </a:solidFill>
                <a:effectLst/>
                <a:uLnTx/>
                <a:uFillTx/>
                <a:latin typeface="Trebuchet MS"/>
                <a:ea typeface="Trebuchet MS"/>
                <a:cs typeface="Trebuchet MS"/>
                <a:sym typeface="Trebuchet MS"/>
              </a:rPr>
              <a:t>Library Informatics Committee</a:t>
            </a:r>
            <a:br>
              <a:rPr kumimoji="0" lang="en-US" sz="2800" b="1" i="0" u="none" strike="noStrike" kern="0" cap="none" spc="0" normalizeH="0" baseline="0" noProof="0" dirty="0">
                <a:ln>
                  <a:noFill/>
                </a:ln>
                <a:solidFill>
                  <a:srgbClr val="C00000"/>
                </a:solidFill>
                <a:effectLst/>
                <a:uLnTx/>
                <a:uFillTx/>
                <a:latin typeface="Trebuchet MS"/>
                <a:ea typeface="Trebuchet MS"/>
                <a:cs typeface="Trebuchet MS"/>
                <a:sym typeface="Trebuchet MS"/>
              </a:rPr>
            </a:br>
            <a:r>
              <a:rPr lang="en-US" sz="2000" kern="0" dirty="0">
                <a:solidFill>
                  <a:srgbClr val="000000"/>
                </a:solidFill>
                <a:ea typeface="Trebuchet MS"/>
                <a:sym typeface="Trebuchet MS"/>
              </a:rPr>
              <a:t>Nami Kim, DO</a:t>
            </a:r>
            <a:r>
              <a:rPr kumimoji="0" lang="en-US" sz="2000" b="1" i="0" u="none" strike="noStrike" kern="0" cap="none" spc="0" normalizeH="0" baseline="0" noProof="0" dirty="0">
                <a:ln>
                  <a:noFill/>
                </a:ln>
                <a:solidFill>
                  <a:srgbClr val="000000"/>
                </a:solidFill>
                <a:effectLst/>
                <a:uLnTx/>
                <a:uFillTx/>
                <a:latin typeface="Trebuchet MS"/>
                <a:ea typeface="Trebuchet MS"/>
                <a:cs typeface="Trebuchet MS"/>
                <a:sym typeface="Trebuchet MS"/>
              </a:rPr>
              <a:t>, Committee Chair </a:t>
            </a:r>
            <a:endParaRPr lang="en-US" altLang="en-US" sz="2000" dirty="0">
              <a:solidFill>
                <a:srgbClr val="C00000"/>
              </a:solidFill>
              <a:latin typeface="Arial" panose="020B0604020202020204" pitchFamily="34" charset="0"/>
              <a:ea typeface="Trebuchet MS" panose="020B0603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FFC8CE65-A90B-44C0-71A4-3E63C7B9C8C0}"/>
              </a:ext>
            </a:extLst>
          </p:cNvPr>
          <p:cNvSpPr>
            <a:spLocks noGrp="1"/>
          </p:cNvSpPr>
          <p:nvPr>
            <p:ph type="body" idx="1"/>
          </p:nvPr>
        </p:nvSpPr>
        <p:spPr>
          <a:xfrm>
            <a:off x="541133" y="1776974"/>
            <a:ext cx="8329961" cy="3532445"/>
          </a:xfrm>
        </p:spPr>
        <p:txBody>
          <a:bodyPr/>
          <a:lstStyle/>
          <a:p>
            <a:pPr marL="0" marR="0" lvl="0" indent="0" algn="l" defTabSz="914400" rtl="0" eaLnBrk="1" fontAlgn="auto" latinLnBrk="0" hangingPunct="1">
              <a:lnSpc>
                <a:spcPct val="107000"/>
              </a:lnSpc>
              <a:spcBef>
                <a:spcPts val="0"/>
              </a:spcBef>
              <a:spcAft>
                <a:spcPts val="0"/>
              </a:spcAft>
              <a:buClr>
                <a:srgbClr val="000000"/>
              </a:buClr>
              <a:buSzPts val="3200"/>
              <a:buFont typeface="Arial"/>
              <a:buNone/>
              <a:tabLst/>
              <a:defRPr/>
            </a:pPr>
            <a:r>
              <a:rPr kumimoji="0" lang="en-US" sz="18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2024-2025 Highlights of Committee Work </a:t>
            </a:r>
            <a:br>
              <a:rPr kumimoji="0" lang="en-US" sz="2400" b="0"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br>
            <a:endParaRPr kumimoji="0" lang="en-US" sz="1400" b="0" i="0" u="none" strike="noStrike" kern="0" cap="none" spc="0" normalizeH="0" baseline="0" noProof="0" dirty="0">
              <a:ln>
                <a:noFill/>
              </a:ln>
              <a:solidFill>
                <a:srgbClr val="0070C0"/>
              </a:solidFill>
              <a:effectLst/>
              <a:uLnTx/>
              <a:uFillTx/>
              <a:latin typeface="Arial"/>
              <a:cs typeface="Arial" panose="020B0604020202020204" pitchFamily="34" charset="0"/>
              <a:sym typeface="Calibri"/>
            </a:endParaRPr>
          </a:p>
          <a:p>
            <a:pPr marL="342900" marR="0" lvl="0" indent="-342900">
              <a:lnSpc>
                <a:spcPct val="107000"/>
              </a:lnSpc>
              <a:buFont typeface="Calibri" panose="020F0502020204030204" pitchFamily="34" charset="0"/>
              <a:buChar char="-"/>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CMSRU AI Policy Recommendation: Reviewed Rowan University’s AI policies and provided recommendations to align CMSRU’s AI guidance accordingly. </a:t>
            </a:r>
            <a:b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buFont typeface="Calibri" panose="020F0502020204030204" pitchFamily="34" charset="0"/>
              <a:buChar char="-"/>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Cooper Authors &amp; Orchid IDs improvement: Efforts to enhance accurate attribution of Cooper authors and promoting ORCHID ID. </a:t>
            </a:r>
            <a:b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Aft>
                <a:spcPts val="800"/>
              </a:spcAft>
              <a:buFont typeface="Calibri" panose="020F0502020204030204" pitchFamily="34" charset="0"/>
              <a:buChar char="-"/>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Library Policy Update: Revised the library’s food and drink policy to prohibit food and allow only drinks in container with a lid, to maintain cleanliness and protect library materials.</a:t>
            </a:r>
            <a:b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64394"/>
            <a:ext cx="9136856" cy="430053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21"/>
        <p:cNvGrpSpPr/>
        <p:nvPr/>
      </p:nvGrpSpPr>
      <p:grpSpPr>
        <a:xfrm>
          <a:off x="0" y="0"/>
          <a:ext cx="0" cy="0"/>
          <a:chOff x="0" y="0"/>
          <a:chExt cx="0" cy="0"/>
        </a:xfrm>
      </p:grpSpPr>
      <p:sp>
        <p:nvSpPr>
          <p:cNvPr id="422" name="Google Shape;422;p24"/>
          <p:cNvSpPr txBox="1">
            <a:spLocks noGrp="1"/>
          </p:cNvSpPr>
          <p:nvPr>
            <p:ph type="title" idx="4294967295"/>
          </p:nvPr>
        </p:nvSpPr>
        <p:spPr>
          <a:xfrm>
            <a:off x="638175" y="323850"/>
            <a:ext cx="7885112" cy="533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3200"/>
              <a:buFont typeface="Arial"/>
              <a:buNone/>
            </a:pPr>
            <a:r>
              <a:rPr lang="en-US" sz="2800" b="1" i="0" u="none" dirty="0">
                <a:solidFill>
                  <a:srgbClr val="C00000"/>
                </a:solidFill>
                <a:latin typeface="Arial"/>
                <a:ea typeface="Arial"/>
                <a:cs typeface="Arial"/>
                <a:sym typeface="Arial"/>
              </a:rPr>
              <a:t>Conflict of Interest Committee</a:t>
            </a:r>
            <a:endParaRPr sz="2800" dirty="0"/>
          </a:p>
        </p:txBody>
      </p:sp>
      <p:sp>
        <p:nvSpPr>
          <p:cNvPr id="423" name="Google Shape;423;p24"/>
          <p:cNvSpPr txBox="1">
            <a:spLocks noGrp="1"/>
          </p:cNvSpPr>
          <p:nvPr>
            <p:ph type="body" idx="4294967295"/>
          </p:nvPr>
        </p:nvSpPr>
        <p:spPr>
          <a:xfrm>
            <a:off x="736498" y="1494307"/>
            <a:ext cx="7867650" cy="3628299"/>
          </a:xfrm>
          <a:prstGeom prst="rect">
            <a:avLst/>
          </a:prstGeom>
          <a:noFill/>
          <a:ln>
            <a:noFill/>
          </a:ln>
        </p:spPr>
        <p:txBody>
          <a:bodyPr spcFirstLastPara="1" wrap="square" lIns="0" tIns="0" rIns="0" bIns="0" anchor="t" anchorCtr="0">
            <a:noAutofit/>
          </a:bodyPr>
          <a:lstStyle/>
          <a:p>
            <a:pPr marL="25400" indent="0">
              <a:buNone/>
              <a:defRPr/>
            </a:pPr>
            <a:r>
              <a:rPr lang="en-US" sz="2000" dirty="0">
                <a:solidFill>
                  <a:srgbClr val="0070C0"/>
                </a:solidFill>
                <a:latin typeface="Arial" panose="020B0604020202020204" pitchFamily="34" charset="0"/>
                <a:cs typeface="Arial" panose="020B0604020202020204" pitchFamily="34" charset="0"/>
              </a:rPr>
              <a:t>2024-2025 Highlights of  Committee Work </a:t>
            </a:r>
          </a:p>
          <a:p>
            <a:pPr>
              <a:buSzPct val="163000"/>
            </a:pPr>
            <a:endParaRPr lang="en-US" sz="1600" dirty="0">
              <a:latin typeface="+mn-lt"/>
            </a:endParaRPr>
          </a:p>
          <a:p>
            <a:pPr>
              <a:buSzPct val="163000"/>
            </a:pPr>
            <a:r>
              <a:rPr lang="en-US" sz="1600" dirty="0">
                <a:latin typeface="+mn-lt"/>
              </a:rPr>
              <a:t>Discussion on limiting industry-sponsored meals in ambulatory clinics. </a:t>
            </a:r>
            <a:br>
              <a:rPr lang="en-US" sz="1600" dirty="0">
                <a:latin typeface="+mn-lt"/>
              </a:rPr>
            </a:br>
            <a:endParaRPr lang="en-US" sz="1600" dirty="0">
              <a:latin typeface="+mn-lt"/>
            </a:endParaRPr>
          </a:p>
          <a:p>
            <a:pPr>
              <a:buSzPct val="163000"/>
            </a:pPr>
            <a:r>
              <a:rPr lang="en-US" sz="1600" dirty="0">
                <a:latin typeface="+mn-lt"/>
              </a:rPr>
              <a:t>Inconsistency in COI education between residency programs. The committee agreed that there should be more structured COI education during the year</a:t>
            </a:r>
            <a:br>
              <a:rPr lang="en-US" sz="1600" dirty="0">
                <a:latin typeface="+mn-lt"/>
              </a:rPr>
            </a:br>
            <a:endParaRPr lang="en-US" sz="1600" dirty="0">
              <a:latin typeface="+mn-lt"/>
            </a:endParaRPr>
          </a:p>
          <a:p>
            <a:pPr>
              <a:buSzPct val="163000"/>
            </a:pPr>
            <a:r>
              <a:rPr lang="en-US" sz="1600" dirty="0">
                <a:latin typeface="+mn-lt"/>
              </a:rPr>
              <a:t>Adding CLN module with COI training would probably not be helpful. Several case-based studies on COI for a Responsible Conduct of Research (RCR) are available to Rowan PhD students and Cooper staff, fellows, and residents. </a:t>
            </a:r>
          </a:p>
          <a:p>
            <a:pPr marL="25400" indent="0">
              <a:buNone/>
            </a:pPr>
            <a:r>
              <a:rPr lang="en-US" b="1" dirty="0"/>
              <a:t> </a:t>
            </a:r>
            <a:endParaRPr lang="en-US" dirty="0"/>
          </a:p>
          <a:p>
            <a:pPr marL="0" lvl="0" indent="0" algn="l" rtl="0">
              <a:lnSpc>
                <a:spcPct val="100000"/>
              </a:lnSpc>
              <a:spcBef>
                <a:spcPts val="0"/>
              </a:spcBef>
              <a:spcAft>
                <a:spcPts val="0"/>
              </a:spcAft>
              <a:buClr>
                <a:srgbClr val="0070C0"/>
              </a:buClr>
              <a:buSzPts val="2400"/>
              <a:buNone/>
            </a:pPr>
            <a:endParaRPr dirty="0"/>
          </a:p>
        </p:txBody>
      </p:sp>
      <p:sp>
        <p:nvSpPr>
          <p:cNvPr id="424" name="Google Shape;424;p24"/>
          <p:cNvSpPr txBox="1"/>
          <p:nvPr/>
        </p:nvSpPr>
        <p:spPr>
          <a:xfrm>
            <a:off x="1980586" y="709044"/>
            <a:ext cx="628015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000" b="1" i="0" u="none" dirty="0">
                <a:solidFill>
                  <a:schemeClr val="dk1"/>
                </a:solidFill>
                <a:latin typeface="Arial"/>
                <a:ea typeface="Arial"/>
                <a:cs typeface="Arial"/>
                <a:sym typeface="Arial"/>
              </a:rPr>
              <a:t>Michael Goodman, MD, Committee Chair </a:t>
            </a:r>
            <a:endParaRPr sz="2000" dirty="0"/>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21"/>
        <p:cNvGrpSpPr/>
        <p:nvPr/>
      </p:nvGrpSpPr>
      <p:grpSpPr>
        <a:xfrm>
          <a:off x="0" y="0"/>
          <a:ext cx="0" cy="0"/>
          <a:chOff x="0" y="0"/>
          <a:chExt cx="0" cy="0"/>
        </a:xfrm>
      </p:grpSpPr>
      <p:sp>
        <p:nvSpPr>
          <p:cNvPr id="422" name="Google Shape;422;p24"/>
          <p:cNvSpPr txBox="1">
            <a:spLocks noGrp="1"/>
          </p:cNvSpPr>
          <p:nvPr>
            <p:ph type="title" idx="4294967295"/>
          </p:nvPr>
        </p:nvSpPr>
        <p:spPr>
          <a:xfrm>
            <a:off x="629444" y="338178"/>
            <a:ext cx="7885112" cy="546726"/>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3200"/>
              <a:buFont typeface="Arial"/>
              <a:buNone/>
            </a:pPr>
            <a:r>
              <a:rPr lang="en-US" sz="2800" b="1" i="0" u="none" dirty="0">
                <a:solidFill>
                  <a:srgbClr val="C00000"/>
                </a:solidFill>
                <a:latin typeface="Arial"/>
                <a:ea typeface="Arial"/>
                <a:cs typeface="Arial"/>
                <a:sym typeface="Arial"/>
              </a:rPr>
              <a:t>Continuous Quality Improvement Committee</a:t>
            </a:r>
            <a:endParaRPr sz="2800" dirty="0"/>
          </a:p>
        </p:txBody>
      </p:sp>
      <p:sp>
        <p:nvSpPr>
          <p:cNvPr id="423" name="Google Shape;423;p24"/>
          <p:cNvSpPr txBox="1">
            <a:spLocks noGrp="1"/>
          </p:cNvSpPr>
          <p:nvPr>
            <p:ph type="body" idx="4294967295"/>
          </p:nvPr>
        </p:nvSpPr>
        <p:spPr>
          <a:xfrm>
            <a:off x="638175" y="1902629"/>
            <a:ext cx="7867650" cy="2748029"/>
          </a:xfrm>
          <a:prstGeom prst="rect">
            <a:avLst/>
          </a:prstGeom>
          <a:noFill/>
          <a:ln>
            <a:noFill/>
          </a:ln>
        </p:spPr>
        <p:txBody>
          <a:bodyPr spcFirstLastPara="1" wrap="square" lIns="0" tIns="0" rIns="0" bIns="0" anchor="t" anchorCtr="0">
            <a:noAutofit/>
          </a:bodyPr>
          <a:lstStyle/>
          <a:p>
            <a:pPr marL="25400" indent="0">
              <a:buNone/>
              <a:defRPr/>
            </a:pPr>
            <a:r>
              <a:rPr lang="en-US" sz="2000" dirty="0">
                <a:solidFill>
                  <a:srgbClr val="0070C0"/>
                </a:solidFill>
                <a:latin typeface="Arial" panose="020B0604020202020204" pitchFamily="34" charset="0"/>
                <a:cs typeface="Arial" panose="020B0604020202020204" pitchFamily="34" charset="0"/>
              </a:rPr>
              <a:t>2024-2025 Highlights of Committee Work </a:t>
            </a:r>
          </a:p>
          <a:p>
            <a:pPr lvl="0">
              <a:buSzPct val="163000"/>
            </a:pPr>
            <a:r>
              <a:rPr lang="en-US" sz="1600" dirty="0">
                <a:latin typeface="+mn-lt"/>
              </a:rPr>
              <a:t>Reviewed and discussed USMLE Step 1 and Step 2 performance data, including trends and interpretation challenges.</a:t>
            </a:r>
            <a:br>
              <a:rPr lang="en-US" sz="1600" dirty="0">
                <a:latin typeface="+mn-lt"/>
              </a:rPr>
            </a:br>
            <a:endParaRPr lang="en-US" sz="1600" dirty="0">
              <a:latin typeface="+mn-lt"/>
            </a:endParaRPr>
          </a:p>
          <a:p>
            <a:pPr lvl="0">
              <a:buSzPct val="163000"/>
            </a:pPr>
            <a:r>
              <a:rPr lang="en-US" sz="1600" dirty="0">
                <a:latin typeface="+mn-lt"/>
              </a:rPr>
              <a:t>Clarified and discussed the committee’s role as advisory to the Dean and Curriculum Committee, with a focus on fostering a culture of CQI at CMSRU.</a:t>
            </a:r>
            <a:br>
              <a:rPr lang="en-US" sz="1600" dirty="0">
                <a:latin typeface="+mn-lt"/>
              </a:rPr>
            </a:br>
            <a:endParaRPr lang="en-US" sz="1600" dirty="0">
              <a:latin typeface="+mn-lt"/>
            </a:endParaRPr>
          </a:p>
          <a:p>
            <a:pPr lvl="0">
              <a:buSzPct val="163000"/>
            </a:pPr>
            <a:r>
              <a:rPr lang="en-US" sz="1600" dirty="0">
                <a:latin typeface="+mn-lt"/>
              </a:rPr>
              <a:t>Evaluated the structure of the CQI Dashboard, Annual Reports from CMSRU offices and course reports.</a:t>
            </a:r>
          </a:p>
          <a:p>
            <a:pPr marL="25400" indent="0">
              <a:buNone/>
              <a:defRPr/>
            </a:pPr>
            <a:endParaRPr lang="en-US" sz="2000" dirty="0">
              <a:solidFill>
                <a:schemeClr val="tx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rgbClr val="0070C0"/>
              </a:buClr>
              <a:buSzPts val="2400"/>
              <a:buNone/>
            </a:pPr>
            <a:endParaRPr dirty="0"/>
          </a:p>
        </p:txBody>
      </p:sp>
      <p:sp>
        <p:nvSpPr>
          <p:cNvPr id="424" name="Google Shape;424;p24"/>
          <p:cNvSpPr txBox="1"/>
          <p:nvPr/>
        </p:nvSpPr>
        <p:spPr>
          <a:xfrm>
            <a:off x="1423194" y="726303"/>
            <a:ext cx="628015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000" b="1" i="0" u="none" dirty="0">
                <a:solidFill>
                  <a:schemeClr val="dk1"/>
                </a:solidFill>
                <a:latin typeface="Arial"/>
                <a:ea typeface="Arial"/>
                <a:cs typeface="Arial"/>
                <a:sym typeface="Arial"/>
              </a:rPr>
              <a:t>Ami Joshi, DO, MBA, Committee Chair </a:t>
            </a:r>
            <a:endParaRPr sz="2000" dirty="0"/>
          </a:p>
        </p:txBody>
      </p:sp>
    </p:spTree>
    <p:extLst>
      <p:ext uri="{BB962C8B-B14F-4D97-AF65-F5344CB8AC3E}">
        <p14:creationId xmlns:p14="http://schemas.microsoft.com/office/powerpoint/2010/main" val="124587756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28"/>
        <p:cNvGrpSpPr/>
        <p:nvPr/>
      </p:nvGrpSpPr>
      <p:grpSpPr>
        <a:xfrm>
          <a:off x="0" y="0"/>
          <a:ext cx="0" cy="0"/>
          <a:chOff x="0" y="0"/>
          <a:chExt cx="0" cy="0"/>
        </a:xfrm>
      </p:grpSpPr>
      <p:sp>
        <p:nvSpPr>
          <p:cNvPr id="429" name="Google Shape;429;p25"/>
          <p:cNvSpPr txBox="1">
            <a:spLocks noGrp="1"/>
          </p:cNvSpPr>
          <p:nvPr>
            <p:ph type="title" idx="4294967295"/>
          </p:nvPr>
        </p:nvSpPr>
        <p:spPr>
          <a:xfrm>
            <a:off x="629444" y="311150"/>
            <a:ext cx="7885112" cy="533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3200"/>
              <a:buFont typeface="Arial"/>
              <a:buNone/>
            </a:pPr>
            <a:r>
              <a:rPr lang="en-US" sz="2800" b="1" i="0" u="none" dirty="0">
                <a:solidFill>
                  <a:srgbClr val="C00000"/>
                </a:solidFill>
                <a:latin typeface="Arial"/>
                <a:ea typeface="Arial"/>
                <a:cs typeface="Arial"/>
                <a:sym typeface="Arial"/>
              </a:rPr>
              <a:t>Rules of Procedure</a:t>
            </a:r>
            <a:endParaRPr sz="2800" dirty="0"/>
          </a:p>
        </p:txBody>
      </p:sp>
      <p:sp>
        <p:nvSpPr>
          <p:cNvPr id="430" name="Google Shape;430;p25"/>
          <p:cNvSpPr txBox="1">
            <a:spLocks noGrp="1"/>
          </p:cNvSpPr>
          <p:nvPr>
            <p:ph type="body" idx="4294967295"/>
          </p:nvPr>
        </p:nvSpPr>
        <p:spPr>
          <a:xfrm>
            <a:off x="629443" y="1177915"/>
            <a:ext cx="8327743" cy="524083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70C0"/>
              </a:buClr>
              <a:buSzPts val="2400"/>
              <a:buNone/>
            </a:pPr>
            <a:r>
              <a:rPr lang="en-US" sz="2000" b="0" i="0" u="none" dirty="0">
                <a:solidFill>
                  <a:srgbClr val="0070C0"/>
                </a:solidFill>
                <a:latin typeface="Arial"/>
                <a:ea typeface="Arial"/>
                <a:cs typeface="Arial"/>
                <a:sym typeface="Arial"/>
              </a:rPr>
              <a:t>2024-2025 Highlights of  Committee Work </a:t>
            </a:r>
            <a:endParaRPr sz="2000" dirty="0"/>
          </a:p>
          <a:p>
            <a:pPr marL="0" lvl="0" indent="0" algn="l" rtl="0">
              <a:lnSpc>
                <a:spcPct val="100000"/>
              </a:lnSpc>
              <a:spcBef>
                <a:spcPts val="480"/>
              </a:spcBef>
              <a:spcAft>
                <a:spcPts val="0"/>
              </a:spcAft>
              <a:buClr>
                <a:schemeClr val="dk1"/>
              </a:buClr>
              <a:buSzPts val="2400"/>
              <a:buNone/>
            </a:pPr>
            <a:br>
              <a:rPr lang="en-US" sz="800" b="0" i="0" u="none" dirty="0">
                <a:solidFill>
                  <a:schemeClr val="dk1"/>
                </a:solidFill>
                <a:latin typeface="+mn-lt"/>
                <a:ea typeface="Arial"/>
                <a:cs typeface="Arial"/>
                <a:sym typeface="Arial"/>
              </a:rPr>
            </a:br>
            <a:r>
              <a:rPr lang="en-US" sz="1600" b="0" i="0" u="none" dirty="0">
                <a:solidFill>
                  <a:schemeClr val="dk1"/>
                </a:solidFill>
                <a:latin typeface="+mn-lt"/>
                <a:ea typeface="Arial"/>
                <a:cs typeface="Arial"/>
                <a:sym typeface="Arial"/>
              </a:rPr>
              <a:t>Committee reviewed and approved </a:t>
            </a:r>
            <a:r>
              <a:rPr lang="en-US" sz="1600" dirty="0">
                <a:latin typeface="+mn-lt"/>
                <a:ea typeface="Arial"/>
                <a:cs typeface="Arial"/>
                <a:sym typeface="Arial"/>
              </a:rPr>
              <a:t>minor </a:t>
            </a:r>
            <a:r>
              <a:rPr lang="en-US" sz="1600" b="0" i="0" u="none" dirty="0">
                <a:solidFill>
                  <a:schemeClr val="dk1"/>
                </a:solidFill>
                <a:latin typeface="+mn-lt"/>
                <a:ea typeface="Arial"/>
                <a:cs typeface="Arial"/>
                <a:sym typeface="Arial"/>
              </a:rPr>
              <a:t>changes to </a:t>
            </a:r>
            <a:r>
              <a:rPr lang="en-US" sz="1600" i="0" u="none" dirty="0">
                <a:solidFill>
                  <a:schemeClr val="dk1"/>
                </a:solidFill>
                <a:latin typeface="+mn-lt"/>
                <a:ea typeface="Arial"/>
                <a:cs typeface="Arial"/>
                <a:sym typeface="Arial"/>
              </a:rPr>
              <a:t>CMSRU Bylaws.  </a:t>
            </a:r>
            <a:br>
              <a:rPr lang="en-US" sz="1600" i="0" u="none" dirty="0">
                <a:solidFill>
                  <a:schemeClr val="dk1"/>
                </a:solidFill>
                <a:latin typeface="+mn-lt"/>
                <a:ea typeface="Arial"/>
                <a:cs typeface="Arial"/>
                <a:sym typeface="Arial"/>
              </a:rPr>
            </a:br>
            <a:endParaRPr lang="en-US" sz="1600" i="0" u="none" dirty="0">
              <a:solidFill>
                <a:schemeClr val="dk1"/>
              </a:solidFill>
              <a:latin typeface="+mn-lt"/>
              <a:ea typeface="Arial"/>
              <a:cs typeface="Arial"/>
              <a:sym typeface="Arial"/>
            </a:endParaRPr>
          </a:p>
          <a:p>
            <a:pPr marL="0" lvl="0" indent="0" algn="l" rtl="0">
              <a:lnSpc>
                <a:spcPct val="100000"/>
              </a:lnSpc>
              <a:spcBef>
                <a:spcPts val="480"/>
              </a:spcBef>
              <a:spcAft>
                <a:spcPts val="0"/>
              </a:spcAft>
              <a:buClr>
                <a:schemeClr val="dk1"/>
              </a:buClr>
              <a:buSzPts val="2400"/>
              <a:buNone/>
            </a:pPr>
            <a:r>
              <a:rPr lang="en-US" sz="1600" dirty="0">
                <a:latin typeface="+mn-lt"/>
                <a:cs typeface="Arial"/>
                <a:sym typeface="Arial"/>
              </a:rPr>
              <a:t>	Section II - </a:t>
            </a:r>
            <a:r>
              <a:rPr lang="en-US" sz="1600" dirty="0">
                <a:solidFill>
                  <a:schemeClr val="dk1"/>
                </a:solidFill>
                <a:latin typeface="+mn-lt"/>
                <a:cs typeface="Arial"/>
                <a:sym typeface="Arial"/>
              </a:rPr>
              <a:t>Our Mission  </a:t>
            </a:r>
            <a:br>
              <a:rPr lang="en-US" sz="1600" dirty="0">
                <a:solidFill>
                  <a:schemeClr val="dk1"/>
                </a:solidFill>
                <a:latin typeface="+mn-lt"/>
                <a:cs typeface="Arial"/>
                <a:sym typeface="Arial"/>
              </a:rPr>
            </a:br>
            <a:br>
              <a:rPr lang="en-US" sz="1000" dirty="0">
                <a:effectLst/>
                <a:latin typeface="+mn-lt"/>
                <a:ea typeface="Calibri" panose="020F0502020204030204" pitchFamily="34" charset="0"/>
                <a:cs typeface="Mangal" panose="02040503050203030202" pitchFamily="18" charset="0"/>
              </a:rPr>
            </a:br>
            <a:endParaRPr lang="en-US" sz="1000" dirty="0">
              <a:effectLst/>
              <a:latin typeface="+mn-lt"/>
              <a:ea typeface="Calibri" panose="020F0502020204030204" pitchFamily="34" charset="0"/>
              <a:cs typeface="Mangal" panose="02040503050203030202" pitchFamily="18" charset="0"/>
            </a:endParaRPr>
          </a:p>
          <a:p>
            <a:pPr marL="0" indent="0">
              <a:spcBef>
                <a:spcPts val="480"/>
              </a:spcBef>
              <a:buSzPts val="2400"/>
              <a:buNone/>
            </a:pPr>
            <a:r>
              <a:rPr lang="en-US" sz="1600" dirty="0">
                <a:latin typeface="+mn-lt"/>
                <a:cs typeface="Arial"/>
                <a:sym typeface="Arial"/>
              </a:rPr>
              <a:t>	Section IV - Statement of Purpose</a:t>
            </a:r>
            <a:br>
              <a:rPr lang="en-US" sz="1600" dirty="0">
                <a:latin typeface="+mn-lt"/>
                <a:cs typeface="Arial"/>
                <a:sym typeface="Arial"/>
              </a:rPr>
            </a:br>
            <a:endParaRPr lang="en-US" sz="1600" dirty="0">
              <a:latin typeface="+mn-lt"/>
              <a:cs typeface="Arial"/>
              <a:sym typeface="Arial"/>
            </a:endParaRPr>
          </a:p>
          <a:p>
            <a:pPr marL="0" indent="0">
              <a:spcBef>
                <a:spcPts val="480"/>
              </a:spcBef>
              <a:buSzPts val="2400"/>
              <a:buNone/>
            </a:pPr>
            <a:r>
              <a:rPr lang="en-US" sz="1600" dirty="0">
                <a:latin typeface="+mn-lt"/>
                <a:ea typeface="Calibri" panose="020F0502020204030204" pitchFamily="34" charset="0"/>
                <a:cs typeface="Mangal" panose="02040503050203030202" pitchFamily="18" charset="0"/>
              </a:rPr>
              <a:t>	Section VII – Associate Deans </a:t>
            </a:r>
          </a:p>
          <a:p>
            <a:pPr marL="0" indent="-152400">
              <a:spcBef>
                <a:spcPts val="480"/>
              </a:spcBef>
              <a:buSzPts val="2400"/>
            </a:pPr>
            <a:endParaRPr lang="en-US" sz="1600" dirty="0">
              <a:latin typeface="+mn-lt"/>
              <a:ea typeface="Calibri" panose="020F0502020204030204" pitchFamily="34" charset="0"/>
              <a:cs typeface="Mangal" panose="02040503050203030202" pitchFamily="18" charset="0"/>
            </a:endParaRPr>
          </a:p>
          <a:p>
            <a:pPr marL="0" indent="0">
              <a:spcBef>
                <a:spcPts val="480"/>
              </a:spcBef>
              <a:buSzPts val="2400"/>
              <a:buNone/>
            </a:pPr>
            <a:r>
              <a:rPr lang="en-US" sz="1600" b="0" i="0" u="none" dirty="0">
                <a:solidFill>
                  <a:schemeClr val="dk1"/>
                </a:solidFill>
                <a:latin typeface="+mn-lt"/>
                <a:ea typeface="Arial"/>
                <a:cs typeface="Arial"/>
                <a:sym typeface="Arial"/>
              </a:rPr>
              <a:t>	Section XII</a:t>
            </a:r>
            <a:r>
              <a:rPr lang="en-US" sz="1600" dirty="0">
                <a:solidFill>
                  <a:schemeClr val="dk1"/>
                </a:solidFill>
                <a:latin typeface="+mn-lt"/>
                <a:ea typeface="Arial"/>
                <a:cs typeface="Arial"/>
                <a:sym typeface="Arial"/>
              </a:rPr>
              <a:t>I </a:t>
            </a:r>
            <a:r>
              <a:rPr lang="en-US" sz="1600" b="0" i="0" u="none" dirty="0">
                <a:solidFill>
                  <a:schemeClr val="dk1"/>
                </a:solidFill>
                <a:latin typeface="+mn-lt"/>
                <a:ea typeface="Arial"/>
                <a:cs typeface="Arial"/>
                <a:sym typeface="Arial"/>
              </a:rPr>
              <a:t>Committees – New “Committee for Professional Growth” added </a:t>
            </a:r>
            <a:endParaRPr sz="1600" dirty="0">
              <a:latin typeface="+mn-lt"/>
            </a:endParaRPr>
          </a:p>
          <a:p>
            <a:pPr marL="0" lvl="0" indent="0" algn="l" rtl="0">
              <a:lnSpc>
                <a:spcPct val="100000"/>
              </a:lnSpc>
              <a:spcBef>
                <a:spcPts val="360"/>
              </a:spcBef>
              <a:spcAft>
                <a:spcPts val="0"/>
              </a:spcAft>
              <a:buClr>
                <a:srgbClr val="595959"/>
              </a:buClr>
              <a:buSzPts val="1800"/>
              <a:buNone/>
            </a:pPr>
            <a:endParaRPr sz="1600" b="0" i="0" u="none" dirty="0">
              <a:solidFill>
                <a:schemeClr val="dk1"/>
              </a:solidFill>
              <a:latin typeface="Arial"/>
              <a:ea typeface="Arial"/>
              <a:cs typeface="Arial"/>
              <a:sym typeface="Arial"/>
            </a:endParaRPr>
          </a:p>
        </p:txBody>
      </p:sp>
      <p:sp>
        <p:nvSpPr>
          <p:cNvPr id="431" name="Google Shape;431;p25"/>
          <p:cNvSpPr txBox="1"/>
          <p:nvPr/>
        </p:nvSpPr>
        <p:spPr>
          <a:xfrm>
            <a:off x="8229600" y="6356350"/>
            <a:ext cx="457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98989"/>
              </a:buClr>
              <a:buSzPts val="1200"/>
              <a:buFont typeface="Trebuchet MS"/>
              <a:buNone/>
            </a:pPr>
            <a:endParaRPr dirty="0"/>
          </a:p>
        </p:txBody>
      </p:sp>
      <p:sp>
        <p:nvSpPr>
          <p:cNvPr id="432" name="Google Shape;432;p25"/>
          <p:cNvSpPr txBox="1"/>
          <p:nvPr/>
        </p:nvSpPr>
        <p:spPr>
          <a:xfrm>
            <a:off x="2236711" y="644515"/>
            <a:ext cx="573246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000" b="1" i="0" u="none" dirty="0">
                <a:solidFill>
                  <a:schemeClr val="dk1"/>
                </a:solidFill>
                <a:latin typeface="Arial"/>
                <a:ea typeface="Arial"/>
                <a:cs typeface="Arial"/>
                <a:sym typeface="Arial"/>
              </a:rPr>
              <a:t>Manoj Pandey, PhD, Committee Chair </a:t>
            </a:r>
            <a:endParaRPr sz="2000" dirty="0"/>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6"/>
        <p:cNvGrpSpPr/>
        <p:nvPr/>
      </p:nvGrpSpPr>
      <p:grpSpPr>
        <a:xfrm>
          <a:off x="0" y="0"/>
          <a:ext cx="0" cy="0"/>
          <a:chOff x="0" y="0"/>
          <a:chExt cx="0" cy="0"/>
        </a:xfrm>
      </p:grpSpPr>
      <p:sp>
        <p:nvSpPr>
          <p:cNvPr id="437" name="Google Shape;437;p26"/>
          <p:cNvSpPr txBox="1">
            <a:spLocks noGrp="1"/>
          </p:cNvSpPr>
          <p:nvPr>
            <p:ph type="title"/>
          </p:nvPr>
        </p:nvSpPr>
        <p:spPr>
          <a:xfrm>
            <a:off x="649287" y="327025"/>
            <a:ext cx="7885112" cy="533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3200"/>
              <a:buFont typeface="Arial"/>
              <a:buNone/>
            </a:pPr>
            <a:r>
              <a:rPr lang="en-US" sz="2800" b="1" i="0" u="none" dirty="0">
                <a:solidFill>
                  <a:srgbClr val="C00000"/>
                </a:solidFill>
                <a:latin typeface="Arial"/>
                <a:ea typeface="Arial"/>
                <a:cs typeface="Arial"/>
                <a:sym typeface="Arial"/>
              </a:rPr>
              <a:t>Special Acknowledgements </a:t>
            </a:r>
            <a:endParaRPr sz="2800" dirty="0"/>
          </a:p>
        </p:txBody>
      </p:sp>
      <p:sp>
        <p:nvSpPr>
          <p:cNvPr id="438" name="Google Shape;438;p26"/>
          <p:cNvSpPr txBox="1">
            <a:spLocks noGrp="1"/>
          </p:cNvSpPr>
          <p:nvPr>
            <p:ph type="body" idx="1"/>
          </p:nvPr>
        </p:nvSpPr>
        <p:spPr>
          <a:xfrm>
            <a:off x="649287" y="1104744"/>
            <a:ext cx="7787148" cy="5190255"/>
          </a:xfrm>
          <a:prstGeom prst="rect">
            <a:avLst/>
          </a:prstGeom>
          <a:pattFill prst="dkHorz">
            <a:fgClr>
              <a:srgbClr val="FDF4DB"/>
            </a:fgClr>
            <a:bgClr>
              <a:schemeClr val="bg1"/>
            </a:bgClr>
          </a:patt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2400"/>
              <a:buNone/>
            </a:pPr>
            <a:endParaRPr lang="en-US"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r>
              <a:rPr lang="en-US" sz="2000" b="0" i="0" u="none" dirty="0">
                <a:solidFill>
                  <a:schemeClr val="dk1"/>
                </a:solidFill>
                <a:latin typeface="Arial"/>
                <a:ea typeface="Arial"/>
                <a:cs typeface="Arial"/>
                <a:sym typeface="Arial"/>
              </a:rPr>
              <a:t>Annette Reboli, MD, Dean, CMSRU  </a:t>
            </a:r>
            <a:endParaRPr sz="2000" dirty="0"/>
          </a:p>
          <a:p>
            <a:pPr marL="0" lvl="0" indent="0" algn="ctr" rtl="0">
              <a:lnSpc>
                <a:spcPct val="100000"/>
              </a:lnSpc>
              <a:spcBef>
                <a:spcPts val="0"/>
              </a:spcBef>
              <a:spcAft>
                <a:spcPts val="0"/>
              </a:spcAft>
              <a:buClr>
                <a:srgbClr val="595959"/>
              </a:buClr>
              <a:buSzPts val="2400"/>
              <a:buNone/>
            </a:pPr>
            <a:endParaRPr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r>
              <a:rPr lang="en-US" sz="2000" b="0" i="0" u="none" dirty="0">
                <a:solidFill>
                  <a:schemeClr val="dk1"/>
                </a:solidFill>
                <a:latin typeface="Arial"/>
                <a:ea typeface="Arial"/>
                <a:cs typeface="Arial"/>
                <a:sym typeface="Arial"/>
              </a:rPr>
              <a:t>Ali Houshmand, PhD, President, Rowan University </a:t>
            </a:r>
            <a:endParaRPr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rgbClr val="595959"/>
              </a:buClr>
              <a:buSzPts val="2400"/>
              <a:buNone/>
            </a:pPr>
            <a:endParaRPr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r>
              <a:rPr lang="en-US" sz="2000" b="0" i="0" u="none" dirty="0">
                <a:solidFill>
                  <a:schemeClr val="dk1"/>
                </a:solidFill>
                <a:latin typeface="Arial"/>
                <a:ea typeface="Arial"/>
                <a:cs typeface="Arial"/>
                <a:sym typeface="Arial"/>
              </a:rPr>
              <a:t>Tony Lowman, PhD, Chancellor, Rowan University</a:t>
            </a:r>
            <a:endParaRPr sz="2000" dirty="0"/>
          </a:p>
          <a:p>
            <a:pPr marL="0" lvl="0" indent="0" algn="ctr" rtl="0">
              <a:lnSpc>
                <a:spcPct val="100000"/>
              </a:lnSpc>
              <a:spcBef>
                <a:spcPts val="0"/>
              </a:spcBef>
              <a:spcAft>
                <a:spcPts val="0"/>
              </a:spcAft>
              <a:buClr>
                <a:srgbClr val="595959"/>
              </a:buClr>
              <a:buSzPts val="2400"/>
              <a:buNone/>
            </a:pPr>
            <a:endParaRPr lang="en-US"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rgbClr val="595959"/>
              </a:buClr>
              <a:buSzPts val="2400"/>
              <a:buNone/>
            </a:pPr>
            <a:endParaRPr lang="en-US"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rgbClr val="595959"/>
              </a:buClr>
              <a:buSzPts val="2400"/>
              <a:buNone/>
            </a:pPr>
            <a:endParaRPr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r>
              <a:rPr lang="en-US" sz="2000" b="0" i="0" u="none" dirty="0">
                <a:solidFill>
                  <a:schemeClr val="dk1"/>
                </a:solidFill>
                <a:latin typeface="Arial"/>
                <a:ea typeface="Arial"/>
                <a:cs typeface="Arial"/>
                <a:sym typeface="Arial"/>
              </a:rPr>
              <a:t>Anthony Mazzarelli, MD, JD, MBE, Co-President/CEO, CUHC</a:t>
            </a:r>
            <a:endParaRPr sz="2000" dirty="0"/>
          </a:p>
          <a:p>
            <a:pPr marL="0" lvl="0" indent="0" algn="ctr" rtl="0">
              <a:lnSpc>
                <a:spcPct val="100000"/>
              </a:lnSpc>
              <a:spcBef>
                <a:spcPts val="0"/>
              </a:spcBef>
              <a:spcAft>
                <a:spcPts val="0"/>
              </a:spcAft>
              <a:buClr>
                <a:srgbClr val="595959"/>
              </a:buClr>
              <a:buSzPts val="2400"/>
              <a:buNone/>
            </a:pPr>
            <a:endParaRPr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r>
              <a:rPr lang="en-US" sz="2000" b="0" i="0" u="none" dirty="0">
                <a:solidFill>
                  <a:schemeClr val="dk1"/>
                </a:solidFill>
                <a:latin typeface="Arial"/>
                <a:ea typeface="Arial"/>
                <a:cs typeface="Arial"/>
                <a:sym typeface="Arial"/>
              </a:rPr>
              <a:t>Kevin O’Dowd, JD, Co-President/CEO, CUHC </a:t>
            </a:r>
          </a:p>
          <a:p>
            <a:pPr marL="0" lvl="0" indent="0" algn="ctr" rtl="0">
              <a:lnSpc>
                <a:spcPct val="100000"/>
              </a:lnSpc>
              <a:spcBef>
                <a:spcPts val="0"/>
              </a:spcBef>
              <a:spcAft>
                <a:spcPts val="0"/>
              </a:spcAft>
              <a:buClr>
                <a:schemeClr val="dk1"/>
              </a:buClr>
              <a:buSzPts val="2400"/>
              <a:buNone/>
            </a:pPr>
            <a:endParaRPr lang="en-US" sz="2000"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endParaRPr lang="en-US" sz="2000"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endParaRPr lang="en-US" sz="2000"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r>
              <a:rPr lang="en-US" b="0" i="0" u="none" dirty="0">
                <a:solidFill>
                  <a:schemeClr val="dk1"/>
                </a:solidFill>
                <a:latin typeface="Arial"/>
                <a:ea typeface="Arial"/>
                <a:cs typeface="Arial"/>
                <a:sym typeface="Arial"/>
              </a:rPr>
              <a:t>Anne Peatman, MBA, Assistant </a:t>
            </a:r>
            <a:r>
              <a:rPr lang="en-US" dirty="0">
                <a:solidFill>
                  <a:schemeClr val="dk1"/>
                </a:solidFill>
                <a:latin typeface="Arial"/>
                <a:ea typeface="Arial"/>
                <a:cs typeface="Arial"/>
                <a:sym typeface="Arial"/>
              </a:rPr>
              <a:t>Dean for </a:t>
            </a:r>
            <a:r>
              <a:rPr lang="en-US" b="0" i="0" u="none" dirty="0">
                <a:solidFill>
                  <a:schemeClr val="dk1"/>
                </a:solidFill>
                <a:latin typeface="Arial"/>
                <a:ea typeface="Arial"/>
                <a:cs typeface="Arial"/>
                <a:sym typeface="Arial"/>
              </a:rPr>
              <a:t>Faculty Affairs </a:t>
            </a:r>
          </a:p>
          <a:p>
            <a:pPr marL="0" lvl="0" indent="0" algn="l" rtl="0">
              <a:lnSpc>
                <a:spcPct val="100000"/>
              </a:lnSpc>
              <a:spcBef>
                <a:spcPts val="0"/>
              </a:spcBef>
              <a:spcAft>
                <a:spcPts val="0"/>
              </a:spcAft>
              <a:buClr>
                <a:schemeClr val="dk1"/>
              </a:buClr>
              <a:buSzPts val="2400"/>
              <a:buNone/>
            </a:pPr>
            <a:endParaRPr lang="en-US"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2400"/>
              <a:buNone/>
            </a:pPr>
            <a:endParaRPr lang="en-US" sz="2400" b="0" i="0" u="none"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2400"/>
              <a:buNone/>
            </a:pPr>
            <a:endParaRPr lang="en-US" sz="2400" dirty="0">
              <a:solidFill>
                <a:schemeClr val="dk1"/>
              </a:solidFill>
              <a:latin typeface="Arial"/>
              <a:cs typeface="Arial"/>
              <a:sym typeface="Arial"/>
            </a:endParaRPr>
          </a:p>
          <a:p>
            <a:pPr marL="0" lvl="0" indent="0" algn="l" rtl="0">
              <a:lnSpc>
                <a:spcPct val="100000"/>
              </a:lnSpc>
              <a:spcBef>
                <a:spcPts val="0"/>
              </a:spcBef>
              <a:spcAft>
                <a:spcPts val="0"/>
              </a:spcAft>
              <a:buClr>
                <a:schemeClr val="dk1"/>
              </a:buClr>
              <a:buSzPts val="2400"/>
              <a:buNone/>
            </a:pPr>
            <a:endParaRPr dirty="0"/>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360"/>
              </a:spcBef>
              <a:spcAft>
                <a:spcPts val="0"/>
              </a:spcAft>
              <a:buClr>
                <a:srgbClr val="595959"/>
              </a:buClr>
              <a:buSzPts val="1800"/>
              <a:buNone/>
            </a:pPr>
            <a:endParaRPr sz="1800" b="0" i="0" u="none" dirty="0">
              <a:solidFill>
                <a:schemeClr val="dk1"/>
              </a:solidFill>
              <a:latin typeface="Arial"/>
              <a:ea typeface="Arial"/>
              <a:cs typeface="Arial"/>
              <a:sym typeface="Arial"/>
            </a:endParaRPr>
          </a:p>
          <a:p>
            <a:pPr marL="0" lvl="0" indent="0" algn="l" rtl="0">
              <a:spcBef>
                <a:spcPts val="360"/>
              </a:spcBef>
              <a:spcAft>
                <a:spcPts val="0"/>
              </a:spcAft>
              <a:buClr>
                <a:srgbClr val="595959"/>
              </a:buClr>
              <a:buSzPts val="1800"/>
              <a:buNone/>
            </a:pPr>
            <a:endParaRPr sz="1800" b="0" i="0" u="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0107340"/>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6">
          <a:extLst>
            <a:ext uri="{FF2B5EF4-FFF2-40B4-BE49-F238E27FC236}">
              <a16:creationId xmlns:a16="http://schemas.microsoft.com/office/drawing/2014/main" id="{5259A95B-5DFE-519C-351C-6C18C22E63CD}"/>
            </a:ext>
          </a:extLst>
        </p:cNvPr>
        <p:cNvGrpSpPr/>
        <p:nvPr/>
      </p:nvGrpSpPr>
      <p:grpSpPr>
        <a:xfrm>
          <a:off x="0" y="0"/>
          <a:ext cx="0" cy="0"/>
          <a:chOff x="0" y="0"/>
          <a:chExt cx="0" cy="0"/>
        </a:xfrm>
      </p:grpSpPr>
      <p:sp>
        <p:nvSpPr>
          <p:cNvPr id="437" name="Google Shape;437;p26">
            <a:extLst>
              <a:ext uri="{FF2B5EF4-FFF2-40B4-BE49-F238E27FC236}">
                <a16:creationId xmlns:a16="http://schemas.microsoft.com/office/drawing/2014/main" id="{0E53ADE5-723F-CBAF-A06B-2360F4866BD5}"/>
              </a:ext>
            </a:extLst>
          </p:cNvPr>
          <p:cNvSpPr txBox="1">
            <a:spLocks noGrp="1"/>
          </p:cNvSpPr>
          <p:nvPr>
            <p:ph type="title"/>
          </p:nvPr>
        </p:nvSpPr>
        <p:spPr>
          <a:xfrm>
            <a:off x="629444" y="467082"/>
            <a:ext cx="7885112" cy="1118317"/>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3200"/>
              <a:buFont typeface="Arial"/>
              <a:buNone/>
            </a:pPr>
            <a:r>
              <a:rPr lang="en-US" sz="2800" b="1" i="0" u="none" dirty="0">
                <a:solidFill>
                  <a:srgbClr val="C00000"/>
                </a:solidFill>
                <a:latin typeface="Arial"/>
                <a:ea typeface="Arial"/>
                <a:cs typeface="Arial"/>
                <a:sym typeface="Arial"/>
              </a:rPr>
              <a:t>Faculty Assembly President</a:t>
            </a:r>
            <a:br>
              <a:rPr lang="en-US" sz="2800" b="1" i="0" u="none" dirty="0">
                <a:solidFill>
                  <a:srgbClr val="C00000"/>
                </a:solidFill>
                <a:latin typeface="Arial"/>
                <a:ea typeface="Arial"/>
                <a:cs typeface="Arial"/>
                <a:sym typeface="Arial"/>
              </a:rPr>
            </a:br>
            <a:r>
              <a:rPr lang="en-US" sz="2800" b="1" i="0" u="none" dirty="0">
                <a:solidFill>
                  <a:srgbClr val="C00000"/>
                </a:solidFill>
                <a:latin typeface="Arial"/>
                <a:ea typeface="Arial"/>
                <a:cs typeface="Arial"/>
                <a:sym typeface="Arial"/>
              </a:rPr>
              <a:t>Introduction </a:t>
            </a:r>
            <a:endParaRPr sz="2800" dirty="0"/>
          </a:p>
        </p:txBody>
      </p:sp>
      <p:sp>
        <p:nvSpPr>
          <p:cNvPr id="438" name="Google Shape;438;p26">
            <a:extLst>
              <a:ext uri="{FF2B5EF4-FFF2-40B4-BE49-F238E27FC236}">
                <a16:creationId xmlns:a16="http://schemas.microsoft.com/office/drawing/2014/main" id="{9C898E51-1A76-4FE7-CDC2-DA52546D1D58}"/>
              </a:ext>
            </a:extLst>
          </p:cNvPr>
          <p:cNvSpPr txBox="1">
            <a:spLocks noGrp="1"/>
          </p:cNvSpPr>
          <p:nvPr>
            <p:ph type="body" idx="1"/>
          </p:nvPr>
        </p:nvSpPr>
        <p:spPr>
          <a:xfrm>
            <a:off x="1484670" y="1828800"/>
            <a:ext cx="6400801" cy="4513005"/>
          </a:xfrm>
          <a:prstGeom prst="rect">
            <a:avLst/>
          </a:prstGeom>
          <a:pattFill prst="dkHorz">
            <a:fgClr>
              <a:srgbClr val="FDF4DB"/>
            </a:fgClr>
            <a:bgClr>
              <a:schemeClr val="bg1"/>
            </a:bgClr>
          </a:patt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2400"/>
              <a:buNone/>
            </a:pPr>
            <a:endParaRPr lang="en-US"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endParaRPr lang="en-US"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r>
              <a:rPr lang="en-US" sz="2400" b="0" i="0" u="none" dirty="0">
                <a:solidFill>
                  <a:schemeClr val="dk1"/>
                </a:solidFill>
                <a:latin typeface="Arial"/>
                <a:ea typeface="Arial"/>
                <a:cs typeface="Arial"/>
                <a:sym typeface="Arial"/>
              </a:rPr>
              <a:t>                       </a:t>
            </a:r>
          </a:p>
          <a:p>
            <a:pPr marL="0" lvl="0" indent="0" algn="ctr" rtl="0">
              <a:lnSpc>
                <a:spcPct val="100000"/>
              </a:lnSpc>
              <a:spcBef>
                <a:spcPts val="0"/>
              </a:spcBef>
              <a:spcAft>
                <a:spcPts val="0"/>
              </a:spcAft>
              <a:buClr>
                <a:schemeClr val="dk1"/>
              </a:buClr>
              <a:buSzPts val="2400"/>
              <a:buNone/>
            </a:pPr>
            <a:r>
              <a:rPr lang="en-US" sz="2400" b="0" i="0" u="none" dirty="0">
                <a:solidFill>
                  <a:schemeClr val="dk1"/>
                </a:solidFill>
                <a:latin typeface="Arial"/>
                <a:ea typeface="Arial"/>
                <a:cs typeface="Arial"/>
                <a:sym typeface="Arial"/>
              </a:rPr>
              <a:t>                        </a:t>
            </a:r>
          </a:p>
          <a:p>
            <a:pPr marL="0" lvl="0" indent="0" algn="ctr" rtl="0">
              <a:lnSpc>
                <a:spcPct val="100000"/>
              </a:lnSpc>
              <a:spcBef>
                <a:spcPts val="0"/>
              </a:spcBef>
              <a:spcAft>
                <a:spcPts val="0"/>
              </a:spcAft>
              <a:buClr>
                <a:schemeClr val="dk1"/>
              </a:buClr>
              <a:buSzPts val="2400"/>
              <a:buNone/>
            </a:pPr>
            <a:r>
              <a:rPr lang="en-US" sz="2400" dirty="0">
                <a:solidFill>
                  <a:schemeClr val="dk1"/>
                </a:solidFill>
                <a:latin typeface="Arial"/>
                <a:ea typeface="Arial"/>
                <a:cs typeface="Arial"/>
                <a:sym typeface="Arial"/>
              </a:rPr>
              <a:t>	</a:t>
            </a:r>
            <a:r>
              <a:rPr lang="en-US" sz="2400" b="0" i="0" u="none" dirty="0">
                <a:solidFill>
                  <a:schemeClr val="dk1"/>
                </a:solidFill>
                <a:latin typeface="Arial"/>
                <a:ea typeface="Arial"/>
                <a:cs typeface="Arial"/>
                <a:sym typeface="Arial"/>
              </a:rPr>
              <a:t>	Manoj Pandey, PhD </a:t>
            </a:r>
            <a:br>
              <a:rPr lang="en-US" sz="2400" b="0" i="0" u="none" dirty="0">
                <a:solidFill>
                  <a:schemeClr val="dk1"/>
                </a:solidFill>
                <a:latin typeface="Arial"/>
                <a:ea typeface="Arial"/>
                <a:cs typeface="Arial"/>
                <a:sym typeface="Arial"/>
              </a:rPr>
            </a:br>
            <a:r>
              <a:rPr lang="en-US" sz="2400" b="0" i="0" u="none" dirty="0">
                <a:solidFill>
                  <a:schemeClr val="dk1"/>
                </a:solidFill>
                <a:latin typeface="Arial"/>
                <a:ea typeface="Arial"/>
                <a:cs typeface="Arial"/>
                <a:sym typeface="Arial"/>
              </a:rPr>
              <a:t>                    Associate Professor of</a:t>
            </a:r>
          </a:p>
          <a:p>
            <a:pPr marL="0" lvl="0" indent="0" algn="ctr" rtl="0">
              <a:lnSpc>
                <a:spcPct val="100000"/>
              </a:lnSpc>
              <a:spcBef>
                <a:spcPts val="0"/>
              </a:spcBef>
              <a:spcAft>
                <a:spcPts val="0"/>
              </a:spcAft>
              <a:buClr>
                <a:schemeClr val="dk1"/>
              </a:buClr>
              <a:buSzPts val="2400"/>
              <a:buNone/>
            </a:pPr>
            <a:r>
              <a:rPr lang="en-US" sz="2400" dirty="0">
                <a:solidFill>
                  <a:schemeClr val="dk1"/>
                </a:solidFill>
                <a:latin typeface="Arial"/>
                <a:ea typeface="Arial"/>
                <a:cs typeface="Arial"/>
                <a:sym typeface="Arial"/>
              </a:rPr>
              <a:t>                 Biomedical Sciences </a:t>
            </a:r>
            <a:endParaRPr lang="en-US" sz="2400" b="0" i="0" u="none"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2400"/>
              <a:buNone/>
            </a:pPr>
            <a:endParaRPr lang="en-US" sz="2400" dirty="0">
              <a:solidFill>
                <a:schemeClr val="dk1"/>
              </a:solidFill>
              <a:latin typeface="Arial"/>
              <a:cs typeface="Arial"/>
              <a:sym typeface="Arial"/>
            </a:endParaRPr>
          </a:p>
          <a:p>
            <a:pPr marL="0" lvl="0" indent="0" algn="l" rtl="0">
              <a:lnSpc>
                <a:spcPct val="100000"/>
              </a:lnSpc>
              <a:spcBef>
                <a:spcPts val="0"/>
              </a:spcBef>
              <a:spcAft>
                <a:spcPts val="0"/>
              </a:spcAft>
              <a:buClr>
                <a:schemeClr val="dk1"/>
              </a:buClr>
              <a:buSzPts val="2400"/>
              <a:buNone/>
            </a:pPr>
            <a:endParaRPr dirty="0"/>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360"/>
              </a:spcBef>
              <a:spcAft>
                <a:spcPts val="0"/>
              </a:spcAft>
              <a:buClr>
                <a:srgbClr val="595959"/>
              </a:buClr>
              <a:buSzPts val="1800"/>
              <a:buNone/>
            </a:pPr>
            <a:endParaRPr sz="1800" b="0" i="0" u="none" dirty="0">
              <a:solidFill>
                <a:schemeClr val="dk1"/>
              </a:solidFill>
              <a:latin typeface="Arial"/>
              <a:ea typeface="Arial"/>
              <a:cs typeface="Arial"/>
              <a:sym typeface="Arial"/>
            </a:endParaRPr>
          </a:p>
          <a:p>
            <a:pPr marL="0" lvl="0" indent="0" algn="l" rtl="0">
              <a:spcBef>
                <a:spcPts val="360"/>
              </a:spcBef>
              <a:spcAft>
                <a:spcPts val="0"/>
              </a:spcAft>
              <a:buClr>
                <a:srgbClr val="595959"/>
              </a:buClr>
              <a:buSzPts val="1800"/>
              <a:buNone/>
            </a:pPr>
            <a:endParaRPr sz="1800" b="0" i="0" u="none" dirty="0">
              <a:solidFill>
                <a:schemeClr val="dk1"/>
              </a:solidFill>
              <a:latin typeface="Arial"/>
              <a:ea typeface="Arial"/>
              <a:cs typeface="Arial"/>
              <a:sym typeface="Arial"/>
            </a:endParaRPr>
          </a:p>
        </p:txBody>
      </p:sp>
      <p:pic>
        <p:nvPicPr>
          <p:cNvPr id="2" name="Picture 1" descr="Photo of Manoj Pandey, PhD">
            <a:extLst>
              <a:ext uri="{FF2B5EF4-FFF2-40B4-BE49-F238E27FC236}">
                <a16:creationId xmlns:a16="http://schemas.microsoft.com/office/drawing/2014/main" id="{66EE388D-1DFE-B987-6188-CDA84E5362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9568" y="2536723"/>
            <a:ext cx="1870090" cy="2539126"/>
          </a:xfrm>
          <a:prstGeom prst="rect">
            <a:avLst/>
          </a:prstGeom>
          <a:noFill/>
          <a:ln>
            <a:noFill/>
          </a:ln>
        </p:spPr>
      </p:pic>
    </p:spTree>
    <p:extLst>
      <p:ext uri="{BB962C8B-B14F-4D97-AF65-F5344CB8AC3E}">
        <p14:creationId xmlns:p14="http://schemas.microsoft.com/office/powerpoint/2010/main" val="109054078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6">
          <a:extLst>
            <a:ext uri="{FF2B5EF4-FFF2-40B4-BE49-F238E27FC236}">
              <a16:creationId xmlns:a16="http://schemas.microsoft.com/office/drawing/2014/main" id="{B79848A3-35E4-2DFB-499D-99841A058371}"/>
            </a:ext>
          </a:extLst>
        </p:cNvPr>
        <p:cNvGrpSpPr/>
        <p:nvPr/>
      </p:nvGrpSpPr>
      <p:grpSpPr>
        <a:xfrm>
          <a:off x="0" y="0"/>
          <a:ext cx="0" cy="0"/>
          <a:chOff x="0" y="0"/>
          <a:chExt cx="0" cy="0"/>
        </a:xfrm>
      </p:grpSpPr>
      <p:sp>
        <p:nvSpPr>
          <p:cNvPr id="437" name="Google Shape;437;p26">
            <a:extLst>
              <a:ext uri="{FF2B5EF4-FFF2-40B4-BE49-F238E27FC236}">
                <a16:creationId xmlns:a16="http://schemas.microsoft.com/office/drawing/2014/main" id="{774559B6-8334-9859-1CE1-72CF8FF83D21}"/>
              </a:ext>
            </a:extLst>
          </p:cNvPr>
          <p:cNvSpPr txBox="1">
            <a:spLocks noGrp="1"/>
          </p:cNvSpPr>
          <p:nvPr>
            <p:ph type="title"/>
          </p:nvPr>
        </p:nvSpPr>
        <p:spPr>
          <a:xfrm>
            <a:off x="649287" y="353961"/>
            <a:ext cx="7885112" cy="78658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3200"/>
              <a:buFont typeface="Arial"/>
              <a:buNone/>
            </a:pPr>
            <a:br>
              <a:rPr lang="en-US" sz="2800" b="1" i="0" u="none" dirty="0">
                <a:solidFill>
                  <a:srgbClr val="C00000"/>
                </a:solidFill>
                <a:latin typeface="Arial"/>
                <a:ea typeface="Arial"/>
                <a:cs typeface="Arial"/>
                <a:sym typeface="Arial"/>
              </a:rPr>
            </a:br>
            <a:r>
              <a:rPr lang="en-US" sz="2800" b="1" i="0" u="none" dirty="0">
                <a:solidFill>
                  <a:srgbClr val="C00000"/>
                </a:solidFill>
                <a:latin typeface="Arial"/>
                <a:ea typeface="Arial"/>
                <a:cs typeface="Arial"/>
                <a:sym typeface="Arial"/>
              </a:rPr>
              <a:t>Acknowledgement </a:t>
            </a:r>
            <a:endParaRPr sz="2800" dirty="0"/>
          </a:p>
        </p:txBody>
      </p:sp>
      <p:sp>
        <p:nvSpPr>
          <p:cNvPr id="438" name="Google Shape;438;p26">
            <a:extLst>
              <a:ext uri="{FF2B5EF4-FFF2-40B4-BE49-F238E27FC236}">
                <a16:creationId xmlns:a16="http://schemas.microsoft.com/office/drawing/2014/main" id="{9860D53C-5503-0A19-6970-1C8D2CF85B38}"/>
              </a:ext>
            </a:extLst>
          </p:cNvPr>
          <p:cNvSpPr txBox="1">
            <a:spLocks noGrp="1"/>
          </p:cNvSpPr>
          <p:nvPr>
            <p:ph type="body" idx="1"/>
          </p:nvPr>
        </p:nvSpPr>
        <p:spPr>
          <a:xfrm>
            <a:off x="1484670" y="1474840"/>
            <a:ext cx="6400801" cy="4866966"/>
          </a:xfrm>
          <a:prstGeom prst="rect">
            <a:avLst/>
          </a:prstGeom>
          <a:pattFill prst="dkHorz">
            <a:fgClr>
              <a:srgbClr val="FDF4DB"/>
            </a:fgClr>
            <a:bgClr>
              <a:schemeClr val="bg1"/>
            </a:bgClr>
          </a:patt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2400"/>
              <a:buNone/>
            </a:pPr>
            <a:endParaRPr lang="en-US"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endParaRPr lang="en-US" sz="2000" b="0" i="0" u="none" dirty="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2400"/>
              <a:buNone/>
            </a:pPr>
            <a:r>
              <a:rPr lang="en-US" sz="2400" b="0" i="0" u="none" dirty="0">
                <a:solidFill>
                  <a:schemeClr val="dk1"/>
                </a:solidFill>
                <a:latin typeface="Arial"/>
                <a:ea typeface="Arial"/>
                <a:cs typeface="Arial"/>
                <a:sym typeface="Arial"/>
              </a:rPr>
              <a:t>                       </a:t>
            </a:r>
          </a:p>
          <a:p>
            <a:pPr marL="0" lvl="0" indent="0" algn="ctr" rtl="0">
              <a:lnSpc>
                <a:spcPct val="100000"/>
              </a:lnSpc>
              <a:spcBef>
                <a:spcPts val="0"/>
              </a:spcBef>
              <a:spcAft>
                <a:spcPts val="0"/>
              </a:spcAft>
              <a:buClr>
                <a:schemeClr val="dk1"/>
              </a:buClr>
              <a:buSzPts val="2400"/>
              <a:buNone/>
            </a:pPr>
            <a:r>
              <a:rPr lang="en-US" sz="2400" b="0" i="0" u="none" dirty="0">
                <a:solidFill>
                  <a:schemeClr val="dk1"/>
                </a:solidFill>
                <a:latin typeface="Arial"/>
                <a:ea typeface="Arial"/>
                <a:cs typeface="Arial"/>
                <a:sym typeface="Arial"/>
              </a:rPr>
              <a:t>                        </a:t>
            </a:r>
          </a:p>
          <a:p>
            <a:pPr marL="0" lvl="0" indent="0" algn="ctr" rtl="0">
              <a:lnSpc>
                <a:spcPct val="100000"/>
              </a:lnSpc>
              <a:spcBef>
                <a:spcPts val="0"/>
              </a:spcBef>
              <a:spcAft>
                <a:spcPts val="0"/>
              </a:spcAft>
              <a:buClr>
                <a:schemeClr val="dk1"/>
              </a:buClr>
              <a:buSzPts val="2400"/>
              <a:buNone/>
            </a:pPr>
            <a:r>
              <a:rPr lang="en-US" sz="2400" dirty="0">
                <a:solidFill>
                  <a:schemeClr val="dk1"/>
                </a:solidFill>
                <a:latin typeface="Arial"/>
                <a:ea typeface="Arial"/>
                <a:cs typeface="Arial"/>
                <a:sym typeface="Arial"/>
              </a:rPr>
              <a:t>	</a:t>
            </a:r>
            <a:r>
              <a:rPr lang="en-US" sz="2400" b="0" i="0" u="none" dirty="0">
                <a:solidFill>
                  <a:schemeClr val="dk1"/>
                </a:solidFill>
                <a:latin typeface="Arial"/>
                <a:ea typeface="Arial"/>
                <a:cs typeface="Arial"/>
                <a:sym typeface="Arial"/>
              </a:rPr>
              <a:t>	    Roland Schwarting, MD </a:t>
            </a:r>
            <a:br>
              <a:rPr lang="en-US" sz="2400" b="0" i="0" u="none" dirty="0">
                <a:solidFill>
                  <a:schemeClr val="dk1"/>
                </a:solidFill>
                <a:latin typeface="Arial"/>
                <a:ea typeface="Arial"/>
                <a:cs typeface="Arial"/>
                <a:sym typeface="Arial"/>
              </a:rPr>
            </a:br>
            <a:r>
              <a:rPr lang="en-US" sz="2400" b="0" i="0" u="none" dirty="0">
                <a:solidFill>
                  <a:schemeClr val="dk1"/>
                </a:solidFill>
                <a:latin typeface="Arial"/>
                <a:ea typeface="Arial"/>
                <a:cs typeface="Arial"/>
                <a:sym typeface="Arial"/>
              </a:rPr>
              <a:t>                   Professor of </a:t>
            </a:r>
            <a:r>
              <a:rPr lang="en-US" sz="2400" dirty="0">
                <a:solidFill>
                  <a:schemeClr val="dk1"/>
                </a:solidFill>
                <a:latin typeface="Arial"/>
                <a:ea typeface="Arial"/>
                <a:cs typeface="Arial"/>
                <a:sym typeface="Arial"/>
              </a:rPr>
              <a:t>Pathology </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                          </a:t>
            </a:r>
          </a:p>
          <a:p>
            <a:pPr marL="0" lvl="0" indent="0" algn="ctr" rtl="0">
              <a:lnSpc>
                <a:spcPct val="100000"/>
              </a:lnSpc>
              <a:spcBef>
                <a:spcPts val="0"/>
              </a:spcBef>
              <a:spcAft>
                <a:spcPts val="0"/>
              </a:spcAft>
              <a:buClr>
                <a:schemeClr val="dk1"/>
              </a:buClr>
              <a:buSzPts val="2400"/>
              <a:buNone/>
            </a:pPr>
            <a:r>
              <a:rPr lang="en-US" sz="2400" dirty="0">
                <a:solidFill>
                  <a:schemeClr val="dk1"/>
                </a:solidFill>
                <a:latin typeface="Arial"/>
                <a:ea typeface="Arial"/>
                <a:cs typeface="Arial"/>
                <a:sym typeface="Arial"/>
              </a:rPr>
              <a:t>                            </a:t>
            </a:r>
            <a:r>
              <a:rPr lang="en-US" sz="2400" dirty="0">
                <a:solidFill>
                  <a:srgbClr val="0070C0"/>
                </a:solidFill>
                <a:latin typeface="Arial"/>
                <a:ea typeface="Arial"/>
                <a:cs typeface="Arial"/>
                <a:sym typeface="Arial"/>
              </a:rPr>
              <a:t>Faculty Assembly President </a:t>
            </a:r>
          </a:p>
          <a:p>
            <a:pPr marL="0" lvl="0" indent="0" algn="ctr" rtl="0">
              <a:lnSpc>
                <a:spcPct val="100000"/>
              </a:lnSpc>
              <a:spcBef>
                <a:spcPts val="0"/>
              </a:spcBef>
              <a:spcAft>
                <a:spcPts val="0"/>
              </a:spcAft>
              <a:buClr>
                <a:schemeClr val="dk1"/>
              </a:buClr>
              <a:buSzPts val="2400"/>
              <a:buNone/>
            </a:pPr>
            <a:r>
              <a:rPr lang="en-US" sz="2400" b="0" i="0" u="none" dirty="0">
                <a:solidFill>
                  <a:srgbClr val="0070C0"/>
                </a:solidFill>
                <a:latin typeface="Arial"/>
                <a:ea typeface="Arial"/>
                <a:cs typeface="Arial"/>
                <a:sym typeface="Arial"/>
              </a:rPr>
              <a:t> 2022-2025 </a:t>
            </a:r>
          </a:p>
          <a:p>
            <a:pPr marL="0" lvl="0" indent="0" algn="l" rtl="0">
              <a:lnSpc>
                <a:spcPct val="100000"/>
              </a:lnSpc>
              <a:spcBef>
                <a:spcPts val="0"/>
              </a:spcBef>
              <a:spcAft>
                <a:spcPts val="0"/>
              </a:spcAft>
              <a:buClr>
                <a:schemeClr val="dk1"/>
              </a:buClr>
              <a:buSzPts val="2400"/>
              <a:buNone/>
            </a:pPr>
            <a:endParaRPr lang="en-US" sz="2400" dirty="0">
              <a:solidFill>
                <a:schemeClr val="dk1"/>
              </a:solidFill>
              <a:latin typeface="Arial"/>
              <a:cs typeface="Arial"/>
              <a:sym typeface="Arial"/>
            </a:endParaRPr>
          </a:p>
          <a:p>
            <a:pPr marL="0" lvl="0" indent="0" algn="l" rtl="0">
              <a:lnSpc>
                <a:spcPct val="100000"/>
              </a:lnSpc>
              <a:spcBef>
                <a:spcPts val="0"/>
              </a:spcBef>
              <a:spcAft>
                <a:spcPts val="0"/>
              </a:spcAft>
              <a:buClr>
                <a:schemeClr val="dk1"/>
              </a:buClr>
              <a:buSzPts val="2400"/>
              <a:buNone/>
            </a:pPr>
            <a:endParaRPr dirty="0"/>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None/>
            </a:pPr>
            <a:endParaRPr sz="2400" b="0" i="0" u="none" dirty="0">
              <a:solidFill>
                <a:srgbClr val="0070C0"/>
              </a:solidFill>
              <a:latin typeface="Arial"/>
              <a:ea typeface="Arial"/>
              <a:cs typeface="Arial"/>
              <a:sym typeface="Arial"/>
            </a:endParaRPr>
          </a:p>
          <a:p>
            <a:pPr marL="0" lvl="0" indent="0" algn="l" rtl="0">
              <a:lnSpc>
                <a:spcPct val="100000"/>
              </a:lnSpc>
              <a:spcBef>
                <a:spcPts val="360"/>
              </a:spcBef>
              <a:spcAft>
                <a:spcPts val="0"/>
              </a:spcAft>
              <a:buClr>
                <a:srgbClr val="595959"/>
              </a:buClr>
              <a:buSzPts val="1800"/>
              <a:buNone/>
            </a:pPr>
            <a:endParaRPr sz="1800" b="0" i="0" u="none" dirty="0">
              <a:solidFill>
                <a:schemeClr val="dk1"/>
              </a:solidFill>
              <a:latin typeface="Arial"/>
              <a:ea typeface="Arial"/>
              <a:cs typeface="Arial"/>
              <a:sym typeface="Arial"/>
            </a:endParaRPr>
          </a:p>
          <a:p>
            <a:pPr marL="0" lvl="0" indent="0" algn="l" rtl="0">
              <a:spcBef>
                <a:spcPts val="360"/>
              </a:spcBef>
              <a:spcAft>
                <a:spcPts val="0"/>
              </a:spcAft>
              <a:buClr>
                <a:srgbClr val="595959"/>
              </a:buClr>
              <a:buSzPts val="1800"/>
              <a:buNone/>
            </a:pPr>
            <a:endParaRPr sz="1800" b="0" i="0" u="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5B6BE5D1-6A56-DE57-A753-16AF5A5301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8298" y="2477329"/>
            <a:ext cx="1809135" cy="2303877"/>
          </a:xfrm>
          <a:prstGeom prst="rect">
            <a:avLst/>
          </a:prstGeom>
          <a:noFill/>
          <a:ln>
            <a:noFill/>
          </a:ln>
        </p:spPr>
      </p:pic>
    </p:spTree>
    <p:extLst>
      <p:ext uri="{BB962C8B-B14F-4D97-AF65-F5344CB8AC3E}">
        <p14:creationId xmlns:p14="http://schemas.microsoft.com/office/powerpoint/2010/main" val="3499219845"/>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ctrTitle" idx="4294967295"/>
          </p:nvPr>
        </p:nvSpPr>
        <p:spPr>
          <a:xfrm>
            <a:off x="838200" y="2106613"/>
            <a:ext cx="6712974" cy="1470025"/>
          </a:xfrm>
          <a:prstGeom prst="rect">
            <a:avLst/>
          </a:prstGeom>
          <a:noFill/>
          <a:ln>
            <a:noFill/>
          </a:ln>
        </p:spPr>
        <p:txBody>
          <a:bodyPr spcFirstLastPara="1" wrap="square" lIns="0" tIns="0" rIns="0" bIns="0" anchor="t" anchorCtr="0">
            <a:normAutofit fontScale="90000"/>
          </a:bodyPr>
          <a:lstStyle/>
          <a:p>
            <a:pPr marL="0" lvl="0" indent="0" algn="ctr" rtl="0">
              <a:lnSpc>
                <a:spcPct val="100000"/>
              </a:lnSpc>
              <a:spcBef>
                <a:spcPts val="0"/>
              </a:spcBef>
              <a:spcAft>
                <a:spcPts val="0"/>
              </a:spcAft>
              <a:buClr>
                <a:srgbClr val="C2203D"/>
              </a:buClr>
              <a:buSzPts val="4800"/>
              <a:buFont typeface="Trebuchet MS"/>
              <a:buNone/>
            </a:pPr>
            <a:br>
              <a:rPr lang="en-US" sz="4800" b="1" i="0" u="none" dirty="0">
                <a:solidFill>
                  <a:srgbClr val="C2203D"/>
                </a:solidFill>
                <a:latin typeface="Trebuchet MS"/>
                <a:ea typeface="Trebuchet MS"/>
                <a:cs typeface="Trebuchet MS"/>
                <a:sym typeface="Trebuchet MS"/>
              </a:rPr>
            </a:br>
            <a:r>
              <a:rPr lang="en-US" sz="4800" b="1" i="0" u="none" dirty="0">
                <a:solidFill>
                  <a:srgbClr val="C00000"/>
                </a:solidFill>
                <a:latin typeface="Trebuchet MS"/>
                <a:ea typeface="Trebuchet MS"/>
                <a:cs typeface="Trebuchet MS"/>
                <a:sym typeface="Trebuchet MS"/>
              </a:rPr>
              <a:t>Thank You!  </a:t>
            </a:r>
            <a:br>
              <a:rPr lang="en-US" sz="3600" b="1" i="0" u="none" dirty="0">
                <a:solidFill>
                  <a:srgbClr val="C00000"/>
                </a:solidFill>
                <a:latin typeface="Trebuchet MS"/>
                <a:ea typeface="Trebuchet MS"/>
                <a:cs typeface="Trebuchet MS"/>
                <a:sym typeface="Trebuchet MS"/>
              </a:rPr>
            </a:br>
            <a:br>
              <a:rPr lang="en-US" sz="3600" b="1" i="0" u="none" dirty="0">
                <a:solidFill>
                  <a:srgbClr val="C2203D"/>
                </a:solidFill>
                <a:latin typeface="Trebuchet MS"/>
                <a:ea typeface="Trebuchet MS"/>
                <a:cs typeface="Trebuchet MS"/>
                <a:sym typeface="Trebuchet MS"/>
              </a:rPr>
            </a:br>
            <a:endParaRPr dirty="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55271"/>
            <a:ext cx="9144000" cy="4339242"/>
          </a:xfrm>
          <a:prstGeom prst="rect">
            <a:avLst/>
          </a:prstGeom>
        </p:spPr>
      </p:pic>
      <p:sp>
        <p:nvSpPr>
          <p:cNvPr id="3" name="object 3"/>
          <p:cNvSpPr txBox="1"/>
          <p:nvPr/>
        </p:nvSpPr>
        <p:spPr>
          <a:xfrm>
            <a:off x="3028951" y="2938045"/>
            <a:ext cx="5025866" cy="2560957"/>
          </a:xfrm>
          <a:prstGeom prst="rect">
            <a:avLst/>
          </a:prstGeom>
        </p:spPr>
        <p:txBody>
          <a:bodyPr vert="horz" wrap="square" lIns="0" tIns="110490" rIns="0" bIns="0" rtlCol="0">
            <a:spAutoFit/>
          </a:bodyPr>
          <a:lstStyle/>
          <a:p>
            <a:pPr marL="180975" indent="-171450" defTabSz="685800">
              <a:spcBef>
                <a:spcPts val="870"/>
              </a:spcBef>
              <a:buClr>
                <a:srgbClr val="5B1500"/>
              </a:buClr>
              <a:buFont typeface="Arial"/>
              <a:buChar char="•"/>
              <a:tabLst>
                <a:tab pos="180975" algn="l"/>
              </a:tabLst>
            </a:pPr>
            <a:r>
              <a:rPr sz="2250" b="1" dirty="0">
                <a:solidFill>
                  <a:srgbClr val="5B1500"/>
                </a:solidFill>
                <a:latin typeface="Source Sans Pro Semibold"/>
                <a:cs typeface="Source Sans Pro Semibold"/>
              </a:rPr>
              <a:t>Top</a:t>
            </a:r>
            <a:r>
              <a:rPr sz="2250" b="1" spc="-68"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100</a:t>
            </a:r>
            <a:r>
              <a:rPr sz="2250" b="1" spc="-15"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public</a:t>
            </a:r>
            <a:r>
              <a:rPr sz="2250" b="1" spc="-15"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research</a:t>
            </a:r>
            <a:r>
              <a:rPr sz="2250" b="1" spc="-56" dirty="0">
                <a:solidFill>
                  <a:srgbClr val="5B1500"/>
                </a:solidFill>
                <a:latin typeface="Source Sans Pro Semibold"/>
                <a:cs typeface="Source Sans Pro Semibold"/>
              </a:rPr>
              <a:t> </a:t>
            </a:r>
            <a:r>
              <a:rPr sz="2250" b="1" spc="-8" dirty="0">
                <a:solidFill>
                  <a:srgbClr val="5B1500"/>
                </a:solidFill>
                <a:latin typeface="Source Sans Pro Semibold"/>
                <a:cs typeface="Source Sans Pro Semibold"/>
              </a:rPr>
              <a:t>university</a:t>
            </a:r>
            <a:endParaRPr sz="2250">
              <a:solidFill>
                <a:sysClr val="windowText" lastClr="000000"/>
              </a:solidFill>
              <a:latin typeface="Source Sans Pro Semibold"/>
              <a:cs typeface="Source Sans Pro Semibold"/>
            </a:endParaRPr>
          </a:p>
          <a:p>
            <a:pPr marL="180975" indent="-171450" defTabSz="685800">
              <a:spcBef>
                <a:spcPts val="791"/>
              </a:spcBef>
              <a:buClrTx/>
              <a:buFont typeface="Arial"/>
              <a:buChar char="•"/>
              <a:tabLst>
                <a:tab pos="180975" algn="l"/>
              </a:tabLst>
            </a:pPr>
            <a:r>
              <a:rPr sz="2250" b="1" dirty="0">
                <a:solidFill>
                  <a:srgbClr val="5B1500"/>
                </a:solidFill>
                <a:latin typeface="Source Sans Pro Semibold"/>
                <a:cs typeface="Source Sans Pro Semibold"/>
              </a:rPr>
              <a:t>24,500+</a:t>
            </a:r>
            <a:r>
              <a:rPr sz="2250" b="1" spc="-23" dirty="0">
                <a:solidFill>
                  <a:srgbClr val="5B1500"/>
                </a:solidFill>
                <a:latin typeface="Source Sans Pro Semibold"/>
                <a:cs typeface="Source Sans Pro Semibold"/>
              </a:rPr>
              <a:t> </a:t>
            </a:r>
            <a:r>
              <a:rPr sz="2250" b="1" spc="-8" dirty="0">
                <a:solidFill>
                  <a:srgbClr val="5B1500"/>
                </a:solidFill>
                <a:latin typeface="Source Sans Pro Semibold"/>
                <a:cs typeface="Source Sans Pro Semibold"/>
              </a:rPr>
              <a:t>students</a:t>
            </a:r>
            <a:endParaRPr sz="2250">
              <a:solidFill>
                <a:sysClr val="windowText" lastClr="000000"/>
              </a:solidFill>
              <a:latin typeface="Source Sans Pro Semibold"/>
              <a:cs typeface="Source Sans Pro Semibold"/>
            </a:endParaRPr>
          </a:p>
          <a:p>
            <a:pPr marL="180975" indent="-171450" defTabSz="685800">
              <a:spcBef>
                <a:spcPts val="791"/>
              </a:spcBef>
              <a:buClrTx/>
              <a:buFont typeface="Arial"/>
              <a:buChar char="•"/>
              <a:tabLst>
                <a:tab pos="180975" algn="l"/>
              </a:tabLst>
            </a:pPr>
            <a:r>
              <a:rPr sz="2250" b="1" dirty="0">
                <a:solidFill>
                  <a:srgbClr val="5B1500"/>
                </a:solidFill>
                <a:latin typeface="Source Sans Pro Semibold"/>
                <a:cs typeface="Source Sans Pro Semibold"/>
              </a:rPr>
              <a:t>3</a:t>
            </a:r>
            <a:r>
              <a:rPr sz="2250" b="1" spc="-8"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medical</a:t>
            </a:r>
            <a:r>
              <a:rPr sz="2250" b="1" spc="-23" dirty="0">
                <a:solidFill>
                  <a:srgbClr val="5B1500"/>
                </a:solidFill>
                <a:latin typeface="Source Sans Pro Semibold"/>
                <a:cs typeface="Source Sans Pro Semibold"/>
              </a:rPr>
              <a:t> </a:t>
            </a:r>
            <a:r>
              <a:rPr sz="2250" b="1" spc="-8" dirty="0">
                <a:solidFill>
                  <a:srgbClr val="5B1500"/>
                </a:solidFill>
                <a:latin typeface="Source Sans Pro Semibold"/>
                <a:cs typeface="Source Sans Pro Semibold"/>
              </a:rPr>
              <a:t>schools</a:t>
            </a:r>
            <a:endParaRPr sz="2250">
              <a:solidFill>
                <a:sysClr val="windowText" lastClr="000000"/>
              </a:solidFill>
              <a:latin typeface="Source Sans Pro Semibold"/>
              <a:cs typeface="Source Sans Pro Semibold"/>
            </a:endParaRPr>
          </a:p>
          <a:p>
            <a:pPr marL="180975" marR="3810" indent="-171926" defTabSz="685800">
              <a:lnSpc>
                <a:spcPts val="2483"/>
              </a:lnSpc>
              <a:spcBef>
                <a:spcPts val="1001"/>
              </a:spcBef>
              <a:buClrTx/>
              <a:buFont typeface="Arial"/>
              <a:buChar char="•"/>
              <a:tabLst>
                <a:tab pos="180975" algn="l"/>
              </a:tabLst>
            </a:pPr>
            <a:r>
              <a:rPr sz="2250" b="1" dirty="0">
                <a:solidFill>
                  <a:srgbClr val="5B1500"/>
                </a:solidFill>
                <a:latin typeface="Source Sans Pro Semibold"/>
                <a:cs typeface="Source Sans Pro Semibold"/>
              </a:rPr>
              <a:t>$1.3B</a:t>
            </a:r>
            <a:r>
              <a:rPr sz="2250" b="1" spc="-68"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in</a:t>
            </a:r>
            <a:r>
              <a:rPr sz="2250" b="1" spc="-41"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university</a:t>
            </a:r>
            <a:r>
              <a:rPr sz="2250" b="1" spc="-68"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related</a:t>
            </a:r>
            <a:r>
              <a:rPr sz="2250" b="1" spc="4" dirty="0">
                <a:solidFill>
                  <a:srgbClr val="5B1500"/>
                </a:solidFill>
                <a:latin typeface="Source Sans Pro Semibold"/>
                <a:cs typeface="Source Sans Pro Semibold"/>
              </a:rPr>
              <a:t> </a:t>
            </a:r>
            <a:r>
              <a:rPr sz="2250" b="1" spc="-8" dirty="0">
                <a:solidFill>
                  <a:srgbClr val="5B1500"/>
                </a:solidFill>
                <a:latin typeface="Source Sans Pro Semibold"/>
                <a:cs typeface="Source Sans Pro Semibold"/>
              </a:rPr>
              <a:t>construction </a:t>
            </a:r>
            <a:r>
              <a:rPr sz="2250" b="1" dirty="0">
                <a:solidFill>
                  <a:srgbClr val="5B1500"/>
                </a:solidFill>
                <a:latin typeface="Source Sans Pro Semibold"/>
                <a:cs typeface="Source Sans Pro Semibold"/>
              </a:rPr>
              <a:t>in</a:t>
            </a:r>
            <a:r>
              <a:rPr sz="2250" b="1" spc="-38"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the</a:t>
            </a:r>
            <a:r>
              <a:rPr sz="2250" b="1" spc="-34"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past</a:t>
            </a:r>
            <a:r>
              <a:rPr sz="2250" b="1" spc="8" dirty="0">
                <a:solidFill>
                  <a:srgbClr val="5B1500"/>
                </a:solidFill>
                <a:latin typeface="Source Sans Pro Semibold"/>
                <a:cs typeface="Source Sans Pro Semibold"/>
              </a:rPr>
              <a:t> </a:t>
            </a:r>
            <a:r>
              <a:rPr sz="2250" b="1" spc="-8" dirty="0">
                <a:solidFill>
                  <a:srgbClr val="5B1500"/>
                </a:solidFill>
                <a:latin typeface="Source Sans Pro Semibold"/>
                <a:cs typeface="Source Sans Pro Semibold"/>
              </a:rPr>
              <a:t>decade</a:t>
            </a:r>
            <a:endParaRPr sz="2250">
              <a:solidFill>
                <a:sysClr val="windowText" lastClr="000000"/>
              </a:solidFill>
              <a:latin typeface="Source Sans Pro Semibold"/>
              <a:cs typeface="Source Sans Pro Semibold"/>
            </a:endParaRPr>
          </a:p>
          <a:p>
            <a:pPr marL="180975" indent="-171450" defTabSz="685800">
              <a:spcBef>
                <a:spcPts val="686"/>
              </a:spcBef>
              <a:buClrTx/>
              <a:buFont typeface="Arial"/>
              <a:buChar char="•"/>
              <a:tabLst>
                <a:tab pos="180975" algn="l"/>
              </a:tabLst>
            </a:pPr>
            <a:r>
              <a:rPr sz="2250" b="1" dirty="0">
                <a:solidFill>
                  <a:srgbClr val="5B1500"/>
                </a:solidFill>
                <a:latin typeface="Source Sans Pro Semibold"/>
                <a:cs typeface="Source Sans Pro Semibold"/>
              </a:rPr>
              <a:t>$1.5B</a:t>
            </a:r>
            <a:r>
              <a:rPr sz="2250" b="1" spc="-75"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planned</a:t>
            </a:r>
            <a:r>
              <a:rPr sz="2250" b="1" spc="-8"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in</a:t>
            </a:r>
            <a:r>
              <a:rPr sz="2250" b="1" spc="4"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the</a:t>
            </a:r>
            <a:r>
              <a:rPr sz="2250" b="1" spc="-41" dirty="0">
                <a:solidFill>
                  <a:srgbClr val="5B1500"/>
                </a:solidFill>
                <a:latin typeface="Source Sans Pro Semibold"/>
                <a:cs typeface="Source Sans Pro Semibold"/>
              </a:rPr>
              <a:t> </a:t>
            </a:r>
            <a:r>
              <a:rPr sz="2250" b="1" dirty="0">
                <a:solidFill>
                  <a:srgbClr val="5B1500"/>
                </a:solidFill>
                <a:latin typeface="Source Sans Pro Semibold"/>
                <a:cs typeface="Source Sans Pro Semibold"/>
              </a:rPr>
              <a:t>next</a:t>
            </a:r>
            <a:r>
              <a:rPr sz="2250" b="1" spc="-56" dirty="0">
                <a:solidFill>
                  <a:srgbClr val="5B1500"/>
                </a:solidFill>
                <a:latin typeface="Source Sans Pro Semibold"/>
                <a:cs typeface="Source Sans Pro Semibold"/>
              </a:rPr>
              <a:t> </a:t>
            </a:r>
            <a:r>
              <a:rPr sz="2250" b="1" spc="-8" dirty="0">
                <a:solidFill>
                  <a:srgbClr val="5B1500"/>
                </a:solidFill>
                <a:latin typeface="Source Sans Pro Semibold"/>
                <a:cs typeface="Source Sans Pro Semibold"/>
              </a:rPr>
              <a:t>decade</a:t>
            </a:r>
            <a:endParaRPr sz="2250">
              <a:solidFill>
                <a:sysClr val="windowText" lastClr="000000"/>
              </a:solidFill>
              <a:latin typeface="Source Sans Pro Semibold"/>
              <a:cs typeface="Source Sans Pro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98585" y="857250"/>
            <a:ext cx="8545415" cy="51434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7250"/>
            <a:ext cx="9144000" cy="5143499"/>
          </a:xfrm>
          <a:prstGeom prst="rect">
            <a:avLst/>
          </a:prstGeom>
        </p:spPr>
      </p:pic>
      <p:sp>
        <p:nvSpPr>
          <p:cNvPr id="3" name="object 3"/>
          <p:cNvSpPr txBox="1"/>
          <p:nvPr/>
        </p:nvSpPr>
        <p:spPr>
          <a:xfrm>
            <a:off x="635794" y="2130456"/>
            <a:ext cx="3198971" cy="1488677"/>
          </a:xfrm>
          <a:prstGeom prst="rect">
            <a:avLst/>
          </a:prstGeom>
        </p:spPr>
        <p:txBody>
          <a:bodyPr vert="horz" wrap="square" lIns="0" tIns="12383" rIns="0" bIns="0" rtlCol="0">
            <a:spAutoFit/>
          </a:bodyPr>
          <a:lstStyle/>
          <a:p>
            <a:pPr marL="180499" indent="-170974" defTabSz="685800">
              <a:spcBef>
                <a:spcPts val="98"/>
              </a:spcBef>
              <a:buClr>
                <a:srgbClr val="FFFFFF"/>
              </a:buClr>
              <a:buFont typeface="Arial"/>
              <a:buChar char="•"/>
              <a:tabLst>
                <a:tab pos="180499" algn="l"/>
              </a:tabLst>
            </a:pPr>
            <a:r>
              <a:rPr sz="2963" b="1" dirty="0">
                <a:solidFill>
                  <a:srgbClr val="FFFFFF"/>
                </a:solidFill>
                <a:latin typeface="Source Sans Pro"/>
                <a:cs typeface="Source Sans Pro"/>
              </a:rPr>
              <a:t>117,000</a:t>
            </a:r>
            <a:r>
              <a:rPr sz="2963" b="1" spc="64" dirty="0">
                <a:solidFill>
                  <a:srgbClr val="FFFFFF"/>
                </a:solidFill>
                <a:latin typeface="Source Sans Pro"/>
                <a:cs typeface="Source Sans Pro"/>
              </a:rPr>
              <a:t> </a:t>
            </a:r>
            <a:r>
              <a:rPr sz="2963" b="1" dirty="0">
                <a:solidFill>
                  <a:srgbClr val="FFFFFF"/>
                </a:solidFill>
                <a:latin typeface="Source Sans Pro"/>
                <a:cs typeface="Source Sans Pro"/>
              </a:rPr>
              <a:t>sq.</a:t>
            </a:r>
            <a:r>
              <a:rPr sz="2963" b="1" spc="56" dirty="0">
                <a:solidFill>
                  <a:srgbClr val="FFFFFF"/>
                </a:solidFill>
                <a:latin typeface="Source Sans Pro"/>
                <a:cs typeface="Source Sans Pro"/>
              </a:rPr>
              <a:t> </a:t>
            </a:r>
            <a:r>
              <a:rPr sz="2963" b="1" spc="-19" dirty="0">
                <a:solidFill>
                  <a:srgbClr val="FFFFFF"/>
                </a:solidFill>
                <a:latin typeface="Source Sans Pro"/>
                <a:cs typeface="Source Sans Pro"/>
              </a:rPr>
              <a:t>ft.</a:t>
            </a:r>
            <a:endParaRPr sz="2963">
              <a:solidFill>
                <a:sysClr val="windowText" lastClr="000000"/>
              </a:solidFill>
              <a:latin typeface="Source Sans Pro"/>
              <a:cs typeface="Source Sans Pro"/>
            </a:endParaRPr>
          </a:p>
          <a:p>
            <a:pPr marL="180499" indent="-170974" defTabSz="685800">
              <a:spcBef>
                <a:spcPts val="49"/>
              </a:spcBef>
              <a:buClrTx/>
              <a:buFont typeface="Arial"/>
              <a:buChar char="•"/>
              <a:tabLst>
                <a:tab pos="180499" algn="l"/>
              </a:tabLst>
            </a:pPr>
            <a:r>
              <a:rPr sz="2963" b="1" spc="-8" dirty="0">
                <a:solidFill>
                  <a:srgbClr val="FFFFFF"/>
                </a:solidFill>
                <a:latin typeface="Source Sans Pro"/>
                <a:cs typeface="Source Sans Pro"/>
              </a:rPr>
              <a:t>$140M</a:t>
            </a:r>
            <a:endParaRPr sz="2963">
              <a:solidFill>
                <a:sysClr val="windowText" lastClr="000000"/>
              </a:solidFill>
              <a:latin typeface="Source Sans Pro"/>
              <a:cs typeface="Source Sans Pro"/>
            </a:endParaRPr>
          </a:p>
          <a:p>
            <a:pPr marL="180975" marR="3810" defTabSz="685800">
              <a:lnSpc>
                <a:spcPts val="2138"/>
              </a:lnSpc>
              <a:spcBef>
                <a:spcPts val="176"/>
              </a:spcBef>
              <a:buClrTx/>
            </a:pPr>
            <a:r>
              <a:rPr sz="1800" b="1" i="1" dirty="0">
                <a:solidFill>
                  <a:srgbClr val="FFFFFF"/>
                </a:solidFill>
                <a:latin typeface="Source Sans Pro Semibold"/>
                <a:cs typeface="Source Sans Pro Semibold"/>
              </a:rPr>
              <a:t>Educational</a:t>
            </a:r>
            <a:r>
              <a:rPr sz="1800" b="1" i="1" spc="-68" dirty="0">
                <a:solidFill>
                  <a:srgbClr val="FFFFFF"/>
                </a:solidFill>
                <a:latin typeface="Source Sans Pro Semibold"/>
                <a:cs typeface="Source Sans Pro Semibold"/>
              </a:rPr>
              <a:t> </a:t>
            </a:r>
            <a:r>
              <a:rPr sz="1800" b="1" i="1" dirty="0">
                <a:solidFill>
                  <a:srgbClr val="FFFFFF"/>
                </a:solidFill>
                <a:latin typeface="Source Sans Pro Semibold"/>
                <a:cs typeface="Source Sans Pro Semibold"/>
              </a:rPr>
              <a:t>&amp;</a:t>
            </a:r>
            <a:r>
              <a:rPr sz="1800" b="1" i="1" spc="-15" dirty="0">
                <a:solidFill>
                  <a:srgbClr val="FFFFFF"/>
                </a:solidFill>
                <a:latin typeface="Source Sans Pro Semibold"/>
                <a:cs typeface="Source Sans Pro Semibold"/>
              </a:rPr>
              <a:t> </a:t>
            </a:r>
            <a:r>
              <a:rPr sz="1800" b="1" i="1" dirty="0">
                <a:solidFill>
                  <a:srgbClr val="FFFFFF"/>
                </a:solidFill>
                <a:latin typeface="Source Sans Pro Semibold"/>
                <a:cs typeface="Source Sans Pro Semibold"/>
              </a:rPr>
              <a:t>training</a:t>
            </a:r>
            <a:r>
              <a:rPr sz="1800" b="1" i="1" spc="8" dirty="0">
                <a:solidFill>
                  <a:srgbClr val="FFFFFF"/>
                </a:solidFill>
                <a:latin typeface="Source Sans Pro Semibold"/>
                <a:cs typeface="Source Sans Pro Semibold"/>
              </a:rPr>
              <a:t> </a:t>
            </a:r>
            <a:r>
              <a:rPr sz="1800" b="1" i="1" spc="-8" dirty="0">
                <a:solidFill>
                  <a:srgbClr val="FFFFFF"/>
                </a:solidFill>
                <a:latin typeface="Source Sans Pro Semibold"/>
                <a:cs typeface="Source Sans Pro Semibold"/>
              </a:rPr>
              <a:t>facilities </a:t>
            </a:r>
            <a:r>
              <a:rPr sz="1800" b="1" i="1" dirty="0">
                <a:solidFill>
                  <a:srgbClr val="FFFFFF"/>
                </a:solidFill>
                <a:latin typeface="Source Sans Pro Semibold"/>
                <a:cs typeface="Source Sans Pro Semibold"/>
              </a:rPr>
              <a:t>Veterinary</a:t>
            </a:r>
            <a:r>
              <a:rPr sz="1800" b="1" i="1" spc="-30" dirty="0">
                <a:solidFill>
                  <a:srgbClr val="FFFFFF"/>
                </a:solidFill>
                <a:latin typeface="Source Sans Pro Semibold"/>
                <a:cs typeface="Source Sans Pro Semibold"/>
              </a:rPr>
              <a:t> </a:t>
            </a:r>
            <a:r>
              <a:rPr sz="1800" b="1" i="1" dirty="0">
                <a:solidFill>
                  <a:srgbClr val="FFFFFF"/>
                </a:solidFill>
                <a:latin typeface="Source Sans Pro Semibold"/>
                <a:cs typeface="Source Sans Pro Semibold"/>
              </a:rPr>
              <a:t>teaching</a:t>
            </a:r>
            <a:r>
              <a:rPr sz="1800" b="1" i="1" spc="-26" dirty="0">
                <a:solidFill>
                  <a:srgbClr val="FFFFFF"/>
                </a:solidFill>
                <a:latin typeface="Source Sans Pro Semibold"/>
                <a:cs typeface="Source Sans Pro Semibold"/>
              </a:rPr>
              <a:t> </a:t>
            </a:r>
            <a:r>
              <a:rPr sz="1800" b="1" i="1" spc="-8" dirty="0">
                <a:solidFill>
                  <a:srgbClr val="FFFFFF"/>
                </a:solidFill>
                <a:latin typeface="Source Sans Pro Semibold"/>
                <a:cs typeface="Source Sans Pro Semibold"/>
              </a:rPr>
              <a:t>hospital</a:t>
            </a:r>
            <a:endParaRPr sz="1800">
              <a:solidFill>
                <a:sysClr val="windowText" lastClr="000000"/>
              </a:solidFill>
              <a:latin typeface="Source Sans Pro Semibold"/>
              <a:cs typeface="Source Sans Pro Semibold"/>
            </a:endParaRPr>
          </a:p>
        </p:txBody>
      </p:sp>
      <p:sp>
        <p:nvSpPr>
          <p:cNvPr id="4" name="object 4"/>
          <p:cNvSpPr txBox="1"/>
          <p:nvPr/>
        </p:nvSpPr>
        <p:spPr>
          <a:xfrm>
            <a:off x="6739604" y="1336786"/>
            <a:ext cx="2202180" cy="260232"/>
          </a:xfrm>
          <a:prstGeom prst="rect">
            <a:avLst/>
          </a:prstGeom>
        </p:spPr>
        <p:txBody>
          <a:bodyPr vert="horz" wrap="square" lIns="0" tIns="11906" rIns="0" bIns="0" rtlCol="0">
            <a:spAutoFit/>
          </a:bodyPr>
          <a:lstStyle/>
          <a:p>
            <a:pPr marL="9525" defTabSz="685800">
              <a:spcBef>
                <a:spcPts val="94"/>
              </a:spcBef>
              <a:buClrTx/>
            </a:pPr>
            <a:r>
              <a:rPr sz="1613" b="1" dirty="0">
                <a:solidFill>
                  <a:srgbClr val="747474"/>
                </a:solidFill>
                <a:latin typeface="Source Sans Pro"/>
                <a:cs typeface="Source Sans Pro"/>
              </a:rPr>
              <a:t>UNDER</a:t>
            </a:r>
            <a:r>
              <a:rPr sz="1613" b="1" spc="127" dirty="0">
                <a:solidFill>
                  <a:srgbClr val="747474"/>
                </a:solidFill>
                <a:latin typeface="Source Sans Pro"/>
                <a:cs typeface="Source Sans Pro"/>
              </a:rPr>
              <a:t> </a:t>
            </a:r>
            <a:r>
              <a:rPr sz="1613" b="1" spc="-8" dirty="0">
                <a:solidFill>
                  <a:srgbClr val="747474"/>
                </a:solidFill>
                <a:latin typeface="Source Sans Pro"/>
                <a:cs typeface="Source Sans Pro"/>
              </a:rPr>
              <a:t>CONSTRUCTION</a:t>
            </a:r>
            <a:endParaRPr sz="1613">
              <a:solidFill>
                <a:sysClr val="windowText" lastClr="000000"/>
              </a:solidFill>
              <a:latin typeface="Source Sans Pro"/>
              <a:cs typeface="Source Sans Pro"/>
            </a:endParaRPr>
          </a:p>
        </p:txBody>
      </p:sp>
      <p:sp>
        <p:nvSpPr>
          <p:cNvPr id="5" name="object 5"/>
          <p:cNvSpPr txBox="1">
            <a:spLocks noGrp="1"/>
          </p:cNvSpPr>
          <p:nvPr>
            <p:ph type="title"/>
          </p:nvPr>
        </p:nvSpPr>
        <p:spPr>
          <a:xfrm>
            <a:off x="6937534" y="1580150"/>
            <a:ext cx="2002631" cy="286617"/>
          </a:xfrm>
          <a:prstGeom prst="rect">
            <a:avLst/>
          </a:prstGeom>
        </p:spPr>
        <p:txBody>
          <a:bodyPr vert="horz" wrap="square" lIns="0" tIns="9525" rIns="0" bIns="0" rtlCol="0">
            <a:spAutoFit/>
          </a:bodyPr>
          <a:lstStyle/>
          <a:p>
            <a:pPr marL="9525">
              <a:spcBef>
                <a:spcPts val="75"/>
              </a:spcBef>
            </a:pPr>
            <a:r>
              <a:rPr b="0" dirty="0">
                <a:solidFill>
                  <a:srgbClr val="747474"/>
                </a:solidFill>
                <a:latin typeface="Source Sans Pro"/>
                <a:cs typeface="Source Sans Pro"/>
              </a:rPr>
              <a:t>completion</a:t>
            </a:r>
            <a:r>
              <a:rPr b="0" spc="-56" dirty="0">
                <a:solidFill>
                  <a:srgbClr val="747474"/>
                </a:solidFill>
                <a:latin typeface="Source Sans Pro"/>
                <a:cs typeface="Source Sans Pro"/>
              </a:rPr>
              <a:t> </a:t>
            </a:r>
            <a:r>
              <a:rPr b="0" dirty="0">
                <a:solidFill>
                  <a:srgbClr val="747474"/>
                </a:solidFill>
                <a:latin typeface="Source Sans Pro"/>
                <a:cs typeface="Source Sans Pro"/>
              </a:rPr>
              <a:t>Fall</a:t>
            </a:r>
            <a:r>
              <a:rPr b="0" spc="-38" dirty="0">
                <a:solidFill>
                  <a:srgbClr val="747474"/>
                </a:solidFill>
                <a:latin typeface="Source Sans Pro"/>
                <a:cs typeface="Source Sans Pro"/>
              </a:rPr>
              <a:t> </a:t>
            </a:r>
            <a:r>
              <a:rPr b="0" spc="-15" dirty="0">
                <a:solidFill>
                  <a:srgbClr val="747474"/>
                </a:solidFill>
                <a:latin typeface="Source Sans Pro"/>
                <a:cs typeface="Source Sans Pro"/>
              </a:rPr>
              <a:t>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7250"/>
            <a:ext cx="9144000" cy="5143500"/>
          </a:xfrm>
          <a:prstGeom prst="rect">
            <a:avLst/>
          </a:prstGeom>
        </p:spPr>
      </p:pic>
      <p:sp>
        <p:nvSpPr>
          <p:cNvPr id="3" name="object 3"/>
          <p:cNvSpPr txBox="1"/>
          <p:nvPr/>
        </p:nvSpPr>
        <p:spPr>
          <a:xfrm>
            <a:off x="962026" y="2130456"/>
            <a:ext cx="2353151" cy="924420"/>
          </a:xfrm>
          <a:prstGeom prst="rect">
            <a:avLst/>
          </a:prstGeom>
        </p:spPr>
        <p:txBody>
          <a:bodyPr vert="horz" wrap="square" lIns="0" tIns="12383" rIns="0" bIns="0" rtlCol="0">
            <a:spAutoFit/>
          </a:bodyPr>
          <a:lstStyle/>
          <a:p>
            <a:pPr marL="180975" indent="-171450" defTabSz="685800">
              <a:spcBef>
                <a:spcPts val="98"/>
              </a:spcBef>
              <a:buClr>
                <a:srgbClr val="FFFFFF"/>
              </a:buClr>
              <a:buFont typeface="Arial"/>
              <a:buChar char="•"/>
              <a:tabLst>
                <a:tab pos="180975" algn="l"/>
              </a:tabLst>
            </a:pPr>
            <a:r>
              <a:rPr sz="2963" b="1" dirty="0">
                <a:solidFill>
                  <a:srgbClr val="FFFFFF"/>
                </a:solidFill>
                <a:latin typeface="Source Sans Pro"/>
                <a:cs typeface="Source Sans Pro"/>
              </a:rPr>
              <a:t>50,000</a:t>
            </a:r>
            <a:r>
              <a:rPr sz="2963" b="1" spc="45" dirty="0">
                <a:solidFill>
                  <a:srgbClr val="FFFFFF"/>
                </a:solidFill>
                <a:latin typeface="Source Sans Pro"/>
                <a:cs typeface="Source Sans Pro"/>
              </a:rPr>
              <a:t> </a:t>
            </a:r>
            <a:r>
              <a:rPr sz="2963" b="1" dirty="0">
                <a:solidFill>
                  <a:srgbClr val="FFFFFF"/>
                </a:solidFill>
                <a:latin typeface="Source Sans Pro"/>
                <a:cs typeface="Source Sans Pro"/>
              </a:rPr>
              <a:t>sq.</a:t>
            </a:r>
            <a:r>
              <a:rPr sz="2963" b="1" spc="-4" dirty="0">
                <a:solidFill>
                  <a:srgbClr val="FFFFFF"/>
                </a:solidFill>
                <a:latin typeface="Source Sans Pro"/>
                <a:cs typeface="Source Sans Pro"/>
              </a:rPr>
              <a:t> </a:t>
            </a:r>
            <a:r>
              <a:rPr sz="2963" b="1" spc="-19" dirty="0">
                <a:solidFill>
                  <a:srgbClr val="FFFFFF"/>
                </a:solidFill>
                <a:latin typeface="Source Sans Pro"/>
                <a:cs typeface="Source Sans Pro"/>
              </a:rPr>
              <a:t>ft.</a:t>
            </a:r>
            <a:endParaRPr sz="2963">
              <a:solidFill>
                <a:sysClr val="windowText" lastClr="000000"/>
              </a:solidFill>
              <a:latin typeface="Source Sans Pro"/>
              <a:cs typeface="Source Sans Pro"/>
            </a:endParaRPr>
          </a:p>
          <a:p>
            <a:pPr marL="180975" indent="-171450" defTabSz="685800">
              <a:spcBef>
                <a:spcPts val="49"/>
              </a:spcBef>
              <a:buClrTx/>
              <a:buFont typeface="Arial"/>
              <a:buChar char="•"/>
              <a:tabLst>
                <a:tab pos="180975" algn="l"/>
              </a:tabLst>
            </a:pPr>
            <a:r>
              <a:rPr sz="2963" b="1" spc="-15" dirty="0">
                <a:solidFill>
                  <a:srgbClr val="FFFFFF"/>
                </a:solidFill>
                <a:latin typeface="Source Sans Pro"/>
                <a:cs typeface="Source Sans Pro"/>
              </a:rPr>
              <a:t>$60M</a:t>
            </a:r>
            <a:endParaRPr sz="2963">
              <a:solidFill>
                <a:sysClr val="windowText" lastClr="000000"/>
              </a:solidFill>
              <a:latin typeface="Source Sans Pro"/>
              <a:cs typeface="Source Sans Pro"/>
            </a:endParaRPr>
          </a:p>
        </p:txBody>
      </p:sp>
      <p:sp>
        <p:nvSpPr>
          <p:cNvPr id="4" name="object 4"/>
          <p:cNvSpPr txBox="1"/>
          <p:nvPr/>
        </p:nvSpPr>
        <p:spPr>
          <a:xfrm>
            <a:off x="6739604" y="1336786"/>
            <a:ext cx="2202180" cy="260232"/>
          </a:xfrm>
          <a:prstGeom prst="rect">
            <a:avLst/>
          </a:prstGeom>
        </p:spPr>
        <p:txBody>
          <a:bodyPr vert="horz" wrap="square" lIns="0" tIns="11906" rIns="0" bIns="0" rtlCol="0">
            <a:spAutoFit/>
          </a:bodyPr>
          <a:lstStyle/>
          <a:p>
            <a:pPr marL="9525" defTabSz="685800">
              <a:spcBef>
                <a:spcPts val="94"/>
              </a:spcBef>
              <a:buClrTx/>
            </a:pPr>
            <a:r>
              <a:rPr sz="1613" b="1" dirty="0">
                <a:solidFill>
                  <a:srgbClr val="747474"/>
                </a:solidFill>
                <a:latin typeface="Source Sans Pro"/>
                <a:cs typeface="Source Sans Pro"/>
              </a:rPr>
              <a:t>UNDER</a:t>
            </a:r>
            <a:r>
              <a:rPr sz="1613" b="1" spc="127" dirty="0">
                <a:solidFill>
                  <a:srgbClr val="747474"/>
                </a:solidFill>
                <a:latin typeface="Source Sans Pro"/>
                <a:cs typeface="Source Sans Pro"/>
              </a:rPr>
              <a:t> </a:t>
            </a:r>
            <a:r>
              <a:rPr sz="1613" b="1" spc="-8" dirty="0">
                <a:solidFill>
                  <a:srgbClr val="747474"/>
                </a:solidFill>
                <a:latin typeface="Source Sans Pro"/>
                <a:cs typeface="Source Sans Pro"/>
              </a:rPr>
              <a:t>CONSTRUCTION</a:t>
            </a:r>
            <a:endParaRPr sz="1613">
              <a:solidFill>
                <a:sysClr val="windowText" lastClr="000000"/>
              </a:solidFill>
              <a:latin typeface="Source Sans Pro"/>
              <a:cs typeface="Source Sans Pro"/>
            </a:endParaRPr>
          </a:p>
        </p:txBody>
      </p:sp>
      <p:sp>
        <p:nvSpPr>
          <p:cNvPr id="5" name="object 5"/>
          <p:cNvSpPr txBox="1">
            <a:spLocks noGrp="1"/>
          </p:cNvSpPr>
          <p:nvPr>
            <p:ph type="title"/>
          </p:nvPr>
        </p:nvSpPr>
        <p:spPr>
          <a:xfrm>
            <a:off x="7328345" y="1580150"/>
            <a:ext cx="1619726" cy="286617"/>
          </a:xfrm>
          <a:prstGeom prst="rect">
            <a:avLst/>
          </a:prstGeom>
        </p:spPr>
        <p:txBody>
          <a:bodyPr vert="horz" wrap="square" lIns="0" tIns="9525" rIns="0" bIns="0" rtlCol="0">
            <a:spAutoFit/>
          </a:bodyPr>
          <a:lstStyle/>
          <a:p>
            <a:pPr marL="9525">
              <a:spcBef>
                <a:spcPts val="75"/>
              </a:spcBef>
            </a:pPr>
            <a:r>
              <a:rPr b="0" dirty="0">
                <a:solidFill>
                  <a:srgbClr val="747474"/>
                </a:solidFill>
                <a:latin typeface="Source Sans Pro"/>
                <a:cs typeface="Source Sans Pro"/>
              </a:rPr>
              <a:t>completion</a:t>
            </a:r>
            <a:r>
              <a:rPr b="0" spc="-60" dirty="0">
                <a:solidFill>
                  <a:srgbClr val="747474"/>
                </a:solidFill>
                <a:latin typeface="Source Sans Pro"/>
                <a:cs typeface="Source Sans Pro"/>
              </a:rPr>
              <a:t> </a:t>
            </a:r>
            <a:r>
              <a:rPr b="0" spc="-15" dirty="0">
                <a:solidFill>
                  <a:srgbClr val="747474"/>
                </a:solidFill>
                <a:latin typeface="Source Sans Pro"/>
                <a:cs typeface="Source Sans Pro"/>
              </a:rPr>
              <a:t>2026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57250"/>
            <a:ext cx="9144000" cy="5143500"/>
          </a:xfrm>
          <a:prstGeom prst="rect">
            <a:avLst/>
          </a:prstGeom>
        </p:spPr>
      </p:pic>
      <p:sp>
        <p:nvSpPr>
          <p:cNvPr id="3" name="object 3"/>
          <p:cNvSpPr txBox="1"/>
          <p:nvPr/>
        </p:nvSpPr>
        <p:spPr>
          <a:xfrm>
            <a:off x="421957" y="2130456"/>
            <a:ext cx="2353151" cy="924420"/>
          </a:xfrm>
          <a:prstGeom prst="rect">
            <a:avLst/>
          </a:prstGeom>
        </p:spPr>
        <p:txBody>
          <a:bodyPr vert="horz" wrap="square" lIns="0" tIns="12383" rIns="0" bIns="0" rtlCol="0">
            <a:spAutoFit/>
          </a:bodyPr>
          <a:lstStyle/>
          <a:p>
            <a:pPr marL="180975" indent="-171450" defTabSz="685800">
              <a:spcBef>
                <a:spcPts val="98"/>
              </a:spcBef>
              <a:buClr>
                <a:srgbClr val="FFFFFF"/>
              </a:buClr>
              <a:buFont typeface="Arial"/>
              <a:buChar char="•"/>
              <a:tabLst>
                <a:tab pos="180975" algn="l"/>
              </a:tabLst>
            </a:pPr>
            <a:r>
              <a:rPr sz="2963" b="1" dirty="0">
                <a:solidFill>
                  <a:srgbClr val="FFFFFF"/>
                </a:solidFill>
                <a:latin typeface="Source Sans Pro"/>
                <a:cs typeface="Source Sans Pro"/>
              </a:rPr>
              <a:t>40,000</a:t>
            </a:r>
            <a:r>
              <a:rPr sz="2963" b="1" spc="45" dirty="0">
                <a:solidFill>
                  <a:srgbClr val="FFFFFF"/>
                </a:solidFill>
                <a:latin typeface="Source Sans Pro"/>
                <a:cs typeface="Source Sans Pro"/>
              </a:rPr>
              <a:t> </a:t>
            </a:r>
            <a:r>
              <a:rPr sz="2963" b="1" dirty="0">
                <a:solidFill>
                  <a:srgbClr val="FFFFFF"/>
                </a:solidFill>
                <a:latin typeface="Source Sans Pro"/>
                <a:cs typeface="Source Sans Pro"/>
              </a:rPr>
              <a:t>sq.</a:t>
            </a:r>
            <a:r>
              <a:rPr sz="2963" b="1" spc="-4" dirty="0">
                <a:solidFill>
                  <a:srgbClr val="FFFFFF"/>
                </a:solidFill>
                <a:latin typeface="Source Sans Pro"/>
                <a:cs typeface="Source Sans Pro"/>
              </a:rPr>
              <a:t> </a:t>
            </a:r>
            <a:r>
              <a:rPr sz="2963" b="1" spc="-19" dirty="0">
                <a:solidFill>
                  <a:srgbClr val="FFFFFF"/>
                </a:solidFill>
                <a:latin typeface="Source Sans Pro"/>
                <a:cs typeface="Source Sans Pro"/>
              </a:rPr>
              <a:t>ft.</a:t>
            </a:r>
            <a:endParaRPr sz="2963">
              <a:solidFill>
                <a:sysClr val="windowText" lastClr="000000"/>
              </a:solidFill>
              <a:latin typeface="Source Sans Pro"/>
              <a:cs typeface="Source Sans Pro"/>
            </a:endParaRPr>
          </a:p>
          <a:p>
            <a:pPr marL="180975" indent="-171450" defTabSz="685800">
              <a:spcBef>
                <a:spcPts val="49"/>
              </a:spcBef>
              <a:buClrTx/>
              <a:buFont typeface="Arial"/>
              <a:buChar char="•"/>
              <a:tabLst>
                <a:tab pos="180975" algn="l"/>
              </a:tabLst>
            </a:pPr>
            <a:r>
              <a:rPr sz="2963" b="1" spc="-15" dirty="0">
                <a:solidFill>
                  <a:srgbClr val="FFFFFF"/>
                </a:solidFill>
                <a:latin typeface="Source Sans Pro"/>
                <a:cs typeface="Source Sans Pro"/>
              </a:rPr>
              <a:t>$29M</a:t>
            </a:r>
            <a:endParaRPr sz="2963">
              <a:solidFill>
                <a:sysClr val="windowText" lastClr="000000"/>
              </a:solidFill>
              <a:latin typeface="Source Sans Pro"/>
              <a:cs typeface="Source Sans Pro"/>
            </a:endParaRPr>
          </a:p>
        </p:txBody>
      </p:sp>
      <p:sp>
        <p:nvSpPr>
          <p:cNvPr id="4" name="object 4"/>
          <p:cNvSpPr txBox="1"/>
          <p:nvPr/>
        </p:nvSpPr>
        <p:spPr>
          <a:xfrm>
            <a:off x="6739604" y="1336786"/>
            <a:ext cx="2202180" cy="260232"/>
          </a:xfrm>
          <a:prstGeom prst="rect">
            <a:avLst/>
          </a:prstGeom>
        </p:spPr>
        <p:txBody>
          <a:bodyPr vert="horz" wrap="square" lIns="0" tIns="11906" rIns="0" bIns="0" rtlCol="0">
            <a:spAutoFit/>
          </a:bodyPr>
          <a:lstStyle/>
          <a:p>
            <a:pPr marL="9525" defTabSz="685800">
              <a:spcBef>
                <a:spcPts val="94"/>
              </a:spcBef>
              <a:buClrTx/>
            </a:pPr>
            <a:r>
              <a:rPr sz="1613" b="1" dirty="0">
                <a:solidFill>
                  <a:srgbClr val="747474"/>
                </a:solidFill>
                <a:latin typeface="Source Sans Pro"/>
                <a:cs typeface="Source Sans Pro"/>
              </a:rPr>
              <a:t>UNDER</a:t>
            </a:r>
            <a:r>
              <a:rPr sz="1613" b="1" spc="127" dirty="0">
                <a:solidFill>
                  <a:srgbClr val="747474"/>
                </a:solidFill>
                <a:latin typeface="Source Sans Pro"/>
                <a:cs typeface="Source Sans Pro"/>
              </a:rPr>
              <a:t> </a:t>
            </a:r>
            <a:r>
              <a:rPr sz="1613" b="1" spc="-8" dirty="0">
                <a:solidFill>
                  <a:srgbClr val="747474"/>
                </a:solidFill>
                <a:latin typeface="Source Sans Pro"/>
                <a:cs typeface="Source Sans Pro"/>
              </a:rPr>
              <a:t>CONSTRUCTION</a:t>
            </a:r>
            <a:endParaRPr sz="1613">
              <a:solidFill>
                <a:sysClr val="windowText" lastClr="000000"/>
              </a:solidFill>
              <a:latin typeface="Source Sans Pro"/>
              <a:cs typeface="Source Sans Pro"/>
            </a:endParaRPr>
          </a:p>
        </p:txBody>
      </p:sp>
      <p:sp>
        <p:nvSpPr>
          <p:cNvPr id="5" name="object 5"/>
          <p:cNvSpPr txBox="1">
            <a:spLocks noGrp="1"/>
          </p:cNvSpPr>
          <p:nvPr>
            <p:ph type="title"/>
          </p:nvPr>
        </p:nvSpPr>
        <p:spPr>
          <a:xfrm>
            <a:off x="6911340" y="1580150"/>
            <a:ext cx="2031206" cy="286617"/>
          </a:xfrm>
          <a:prstGeom prst="rect">
            <a:avLst/>
          </a:prstGeom>
        </p:spPr>
        <p:txBody>
          <a:bodyPr vert="horz" wrap="square" lIns="0" tIns="9525" rIns="0" bIns="0" rtlCol="0">
            <a:spAutoFit/>
          </a:bodyPr>
          <a:lstStyle/>
          <a:p>
            <a:pPr marL="9525">
              <a:spcBef>
                <a:spcPts val="75"/>
              </a:spcBef>
            </a:pPr>
            <a:r>
              <a:rPr b="0" dirty="0">
                <a:solidFill>
                  <a:srgbClr val="747474"/>
                </a:solidFill>
                <a:latin typeface="Source Sans Pro"/>
                <a:cs typeface="Source Sans Pro"/>
              </a:rPr>
              <a:t>Completion</a:t>
            </a:r>
            <a:r>
              <a:rPr b="0" spc="-53" dirty="0">
                <a:solidFill>
                  <a:srgbClr val="747474"/>
                </a:solidFill>
                <a:latin typeface="Source Sans Pro"/>
                <a:cs typeface="Source Sans Pro"/>
              </a:rPr>
              <a:t> </a:t>
            </a:r>
            <a:r>
              <a:rPr b="0" dirty="0">
                <a:solidFill>
                  <a:srgbClr val="747474"/>
                </a:solidFill>
                <a:latin typeface="Source Sans Pro"/>
                <a:cs typeface="Source Sans Pro"/>
              </a:rPr>
              <a:t>Fall</a:t>
            </a:r>
            <a:r>
              <a:rPr b="0" spc="-26" dirty="0">
                <a:solidFill>
                  <a:srgbClr val="747474"/>
                </a:solidFill>
                <a:latin typeface="Source Sans Pro"/>
                <a:cs typeface="Source Sans Pro"/>
              </a:rPr>
              <a:t> </a:t>
            </a:r>
            <a:r>
              <a:rPr b="0" spc="-15" dirty="0">
                <a:solidFill>
                  <a:srgbClr val="747474"/>
                </a:solidFill>
                <a:latin typeface="Source Sans Pro"/>
                <a:cs typeface="Source Sans Pro"/>
              </a:rPr>
              <a:t>2026</a:t>
            </a:r>
          </a:p>
        </p:txBody>
      </p:sp>
    </p:spTree>
  </p:cSld>
  <p:clrMapOvr>
    <a:masterClrMapping/>
  </p:clrMapOvr>
</p:sld>
</file>

<file path=ppt/theme/theme1.xml><?xml version="1.0" encoding="utf-8"?>
<a:theme xmlns:a="http://schemas.openxmlformats.org/drawingml/2006/main" name="1_CMSRU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MSRU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MSRU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2684</TotalTime>
  <Words>3904</Words>
  <Application>Microsoft Office PowerPoint</Application>
  <PresentationFormat>On-screen Show (4:3)</PresentationFormat>
  <Paragraphs>613</Paragraphs>
  <Slides>46</Slides>
  <Notes>16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46</vt:i4>
      </vt:variant>
    </vt:vector>
  </HeadingPairs>
  <TitlesOfParts>
    <vt:vector size="60" baseType="lpstr">
      <vt:lpstr>Aptos</vt:lpstr>
      <vt:lpstr>Aptos Display</vt:lpstr>
      <vt:lpstr>Aptos Narrow</vt:lpstr>
      <vt:lpstr>Arial</vt:lpstr>
      <vt:lpstr>Calibri</vt:lpstr>
      <vt:lpstr>Source Sans Pro</vt:lpstr>
      <vt:lpstr>Source Sans Pro Semibold</vt:lpstr>
      <vt:lpstr>Trebuchet MS</vt:lpstr>
      <vt:lpstr>Wingdings</vt:lpstr>
      <vt:lpstr>1_CMSRU template</vt:lpstr>
      <vt:lpstr>6_CMSRU template</vt:lpstr>
      <vt:lpstr>Office Theme</vt:lpstr>
      <vt:lpstr>CMSRU template</vt:lpstr>
      <vt:lpstr>1_Office Theme</vt:lpstr>
      <vt:lpstr> Faculty Assembly Annual Meeting  </vt:lpstr>
      <vt:lpstr>State of the Medical School  </vt:lpstr>
      <vt:lpstr>“University of the Future”           Dr. Ali Houshmand          President, Rowan University  </vt:lpstr>
      <vt:lpstr>PowerPoint Presentation</vt:lpstr>
      <vt:lpstr>PowerPoint Presentation</vt:lpstr>
      <vt:lpstr>PowerPoint Presentation</vt:lpstr>
      <vt:lpstr>completion Fall 2025</vt:lpstr>
      <vt:lpstr>completion 2026</vt:lpstr>
      <vt:lpstr>Completion Fall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Silicon Valley | Palo Alto</vt:lpstr>
      <vt:lpstr>Research Triangle | Raleigh-Durham-Chapel Hill</vt:lpstr>
      <vt:lpstr>South Jersey</vt:lpstr>
      <vt:lpstr> Faculty Assembly Update   </vt:lpstr>
      <vt:lpstr>Faculty Assembly Executive Members </vt:lpstr>
      <vt:lpstr>Admissions Committee</vt:lpstr>
      <vt:lpstr>Research Committee Christopher Jones, MD, Committee Chair  </vt:lpstr>
      <vt:lpstr>CMSRU Active External Grant Awards – BMS Faculty </vt:lpstr>
      <vt:lpstr>CMSRU Active External Grant Awards </vt:lpstr>
      <vt:lpstr>CMSRU Active External Grant Awards – Excellence in Neuroscience and Cancer </vt:lpstr>
      <vt:lpstr>CMSRU Active Grant Awards – Non-BMS Faculty 2024-2025 </vt:lpstr>
      <vt:lpstr>CUHC Grant Revenue 2024-2025</vt:lpstr>
      <vt:lpstr>Advisory Committee on Appointments &amp; Promotions </vt:lpstr>
      <vt:lpstr>PowerPoint Presentation</vt:lpstr>
      <vt:lpstr>Curriculum Committee Ritesh Patel, MD, Committee Chair  </vt:lpstr>
      <vt:lpstr>Academic Standing Committee</vt:lpstr>
      <vt:lpstr>Nominations &amp; Elections Committee </vt:lpstr>
      <vt:lpstr>PowerPoint Presentation</vt:lpstr>
      <vt:lpstr>PowerPoint Presentation</vt:lpstr>
      <vt:lpstr>Faculty Development Committee</vt:lpstr>
      <vt:lpstr>Cultural Competency, Belonging and the Learning Environment</vt:lpstr>
      <vt:lpstr>Positive Learning Environment Committee</vt:lpstr>
      <vt:lpstr>Library Informatics Committee Nami Kim, DO, Committee Chair </vt:lpstr>
      <vt:lpstr>Conflict of Interest Committee</vt:lpstr>
      <vt:lpstr>Continuous Quality Improvement Committee</vt:lpstr>
      <vt:lpstr>Rules of Procedure</vt:lpstr>
      <vt:lpstr>Special Acknowledgements </vt:lpstr>
      <vt:lpstr>Faculty Assembly President Introduction </vt:lpstr>
      <vt:lpstr> Acknowledgement </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Assembly Annual Meeting</dc:title>
  <dc:creator>kocher-william</dc:creator>
  <cp:lastModifiedBy>Peatman, Anne Marie</cp:lastModifiedBy>
  <cp:revision>68</cp:revision>
  <cp:lastPrinted>2023-07-13T18:24:01Z</cp:lastPrinted>
  <dcterms:created xsi:type="dcterms:W3CDTF">2012-01-12T18:36:34Z</dcterms:created>
  <dcterms:modified xsi:type="dcterms:W3CDTF">2025-09-17T13:17:39Z</dcterms:modified>
</cp:coreProperties>
</file>