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52"/>
  </p:notesMasterIdLst>
  <p:handoutMasterIdLst>
    <p:handoutMasterId r:id="rId53"/>
  </p:handoutMasterIdLst>
  <p:sldIdLst>
    <p:sldId id="256" r:id="rId2"/>
    <p:sldId id="257" r:id="rId3"/>
    <p:sldId id="258" r:id="rId4"/>
    <p:sldId id="259" r:id="rId5"/>
    <p:sldId id="260" r:id="rId6"/>
    <p:sldId id="322" r:id="rId7"/>
    <p:sldId id="263" r:id="rId8"/>
    <p:sldId id="283" r:id="rId9"/>
    <p:sldId id="265" r:id="rId10"/>
    <p:sldId id="323" r:id="rId11"/>
    <p:sldId id="324" r:id="rId12"/>
    <p:sldId id="262" r:id="rId13"/>
    <p:sldId id="267" r:id="rId14"/>
    <p:sldId id="268" r:id="rId15"/>
    <p:sldId id="269" r:id="rId16"/>
    <p:sldId id="319" r:id="rId17"/>
    <p:sldId id="270" r:id="rId18"/>
    <p:sldId id="314" r:id="rId19"/>
    <p:sldId id="272" r:id="rId20"/>
    <p:sldId id="276" r:id="rId21"/>
    <p:sldId id="277" r:id="rId22"/>
    <p:sldId id="320" r:id="rId23"/>
    <p:sldId id="310" r:id="rId24"/>
    <p:sldId id="311" r:id="rId25"/>
    <p:sldId id="312" r:id="rId26"/>
    <p:sldId id="264" r:id="rId27"/>
    <p:sldId id="282" r:id="rId28"/>
    <p:sldId id="321" r:id="rId29"/>
    <p:sldId id="325" r:id="rId30"/>
    <p:sldId id="309" r:id="rId31"/>
    <p:sldId id="315" r:id="rId32"/>
    <p:sldId id="316" r:id="rId33"/>
    <p:sldId id="326" r:id="rId34"/>
    <p:sldId id="280" r:id="rId35"/>
    <p:sldId id="299" r:id="rId36"/>
    <p:sldId id="281" r:id="rId37"/>
    <p:sldId id="301" r:id="rId38"/>
    <p:sldId id="289" r:id="rId39"/>
    <p:sldId id="285" r:id="rId40"/>
    <p:sldId id="300" r:id="rId41"/>
    <p:sldId id="297" r:id="rId42"/>
    <p:sldId id="292" r:id="rId43"/>
    <p:sldId id="317" r:id="rId44"/>
    <p:sldId id="318" r:id="rId45"/>
    <p:sldId id="327" r:id="rId46"/>
    <p:sldId id="288" r:id="rId47"/>
    <p:sldId id="328" r:id="rId48"/>
    <p:sldId id="329" r:id="rId49"/>
    <p:sldId id="295" r:id="rId50"/>
    <p:sldId id="296"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00"/>
    <a:srgbClr val="FFBC01"/>
    <a:srgbClr val="FFE013"/>
    <a:srgbClr val="C22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660" autoAdjust="0"/>
  </p:normalViewPr>
  <p:slideViewPr>
    <p:cSldViewPr snapToObjects="1">
      <p:cViewPr varScale="1">
        <p:scale>
          <a:sx n="73" d="100"/>
          <a:sy n="73" d="100"/>
        </p:scale>
        <p:origin x="1219" y="35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778E5C-F43B-FA40-BD1A-0044350A8C92}" type="datetimeFigureOut">
              <a:rPr lang="en-US" smtClean="0"/>
              <a:pPr/>
              <a:t>8/19/2024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C47383-5503-1745-BBAC-F3A4F261951A}"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724144-2BA1-2245-8676-26B81C5151E6}" type="datetimeFigureOut">
              <a:rPr lang="en-US" smtClean="0"/>
              <a:pPr/>
              <a:t>8/19/2024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725694-30D0-1E44-B1CF-193BB9D01C73}"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pd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df"/><Relationship Id="rId5" Type="http://schemas.openxmlformats.org/officeDocument/2006/relationships/image" Target="../media/image1.pd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df"/><Relationship Id="rId4" Type="http://schemas.openxmlformats.org/officeDocument/2006/relationships/image" Target="../media/image2.pd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df"/><Relationship Id="rId4" Type="http://schemas.openxmlformats.org/officeDocument/2006/relationships/image" Target="../media/image2.pd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df"/><Relationship Id="rId4" Type="http://schemas.openxmlformats.org/officeDocument/2006/relationships/image" Target="../media/image2.pd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df"/><Relationship Id="rId4" Type="http://schemas.openxmlformats.org/officeDocument/2006/relationships/image" Target="../media/image2.pd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df"/><Relationship Id="rId4" Type="http://schemas.openxmlformats.org/officeDocument/2006/relationships/image" Target="../media/image2.pd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df"/><Relationship Id="rId4" Type="http://schemas.openxmlformats.org/officeDocument/2006/relationships/image" Target="../media/image2.pd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d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pic>
        <p:nvPicPr>
          <p:cNvPr id="10" name="Picture 4"/>
          <p:cNvPicPr>
            <a:picLocks noChangeAspect="1" noChangeArrowheads="1"/>
          </p:cNvPicPr>
          <p:nvPr/>
        </p:nvPicPr>
        <p:blipFill>
          <a:blip r:embed="rId3" cstate="print"/>
          <a:srcRect/>
          <a:stretch>
            <a:fillRect/>
          </a:stretch>
        </p:blipFill>
        <p:spPr bwMode="auto">
          <a:xfrm>
            <a:off x="6378870" y="-685800"/>
            <a:ext cx="3831930" cy="7934325"/>
          </a:xfrm>
          <a:prstGeom prst="rect">
            <a:avLst/>
          </a:prstGeom>
          <a:noFill/>
          <a:ln w="9525">
            <a:noFill/>
            <a:miter lim="800000"/>
            <a:headEnd/>
            <a:tailEnd/>
          </a:ln>
          <a:effectLst/>
        </p:spPr>
      </p:pic>
      <p:sp>
        <p:nvSpPr>
          <p:cNvPr id="2" name="Title 1"/>
          <p:cNvSpPr>
            <a:spLocks noGrp="1"/>
          </p:cNvSpPr>
          <p:nvPr>
            <p:ph type="ctrTitle" hasCustomPrompt="1"/>
          </p:nvPr>
        </p:nvSpPr>
        <p:spPr>
          <a:xfrm>
            <a:off x="685800" y="2130425"/>
            <a:ext cx="7772400" cy="1470025"/>
          </a:xfrm>
        </p:spPr>
        <p:txBody>
          <a:bodyPr lIns="0" tIns="0" rIns="0" bIns="0" anchor="t" anchorCtr="0">
            <a:normAutofit/>
          </a:bodyPr>
          <a:lstStyle>
            <a:lvl1pPr algn="l">
              <a:defRPr sz="4000" b="1" i="0">
                <a:solidFill>
                  <a:srgbClr val="C2203D"/>
                </a:solidFill>
                <a:latin typeface="Trebuchet MS"/>
                <a:cs typeface="Trebuchet MS"/>
              </a:defRPr>
            </a:lvl1pPr>
          </a:lstStyle>
          <a:p>
            <a:r>
              <a:rPr lang="en-US" dirty="0"/>
              <a:t>Click to edit master title style</a:t>
            </a:r>
          </a:p>
        </p:txBody>
      </p:sp>
      <p:sp>
        <p:nvSpPr>
          <p:cNvPr id="3" name="Subtitle 2"/>
          <p:cNvSpPr>
            <a:spLocks noGrp="1"/>
          </p:cNvSpPr>
          <p:nvPr>
            <p:ph type="subTitle" idx="1" hasCustomPrompt="1"/>
          </p:nvPr>
        </p:nvSpPr>
        <p:spPr>
          <a:xfrm>
            <a:off x="762000" y="5334000"/>
            <a:ext cx="7010400" cy="1022350"/>
          </a:xfrm>
        </p:spPr>
        <p:txBody>
          <a:bodyPr/>
          <a:lstStyle>
            <a:lvl1pPr marL="0" indent="0" algn="l">
              <a:buNone/>
              <a:defRPr sz="2800" b="0" i="0">
                <a:solidFill>
                  <a:schemeClr val="tx1">
                    <a:lumMod val="65000"/>
                    <a:lumOff val="35000"/>
                  </a:schemeClr>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lgn="r">
              <a:defRPr/>
            </a:lvl1pPr>
          </a:lstStyle>
          <a:p>
            <a:fld id="{D22FF729-3D0E-1A43-9E7B-C5C444BEE73B}" type="datetime1">
              <a:rPr lang="en-US" smtClean="0"/>
              <a:pPr/>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23CB3-D03C-F746-B1AE-6D2F2943D320}" type="slidenum">
              <a:rPr lang="en-US" smtClean="0"/>
              <a:pPr/>
              <a:t>‹#›</a:t>
            </a:fld>
            <a:endParaRPr lang="en-US" dirty="0"/>
          </a:p>
        </p:txBody>
      </p:sp>
      <p:pic>
        <p:nvPicPr>
          <p:cNvPr id="11" name="Picture 2"/>
          <p:cNvPicPr>
            <a:picLocks noChangeAspect="1" noChangeArrowheads="1"/>
          </p:cNvPicPr>
          <p:nvPr/>
        </p:nvPicPr>
        <p:blipFill>
          <a:blip r:embed="rId4" cstate="print"/>
          <a:srcRect/>
          <a:stretch>
            <a:fillRect/>
          </a:stretch>
        </p:blipFill>
        <p:spPr bwMode="auto">
          <a:xfrm>
            <a:off x="304800" y="228601"/>
            <a:ext cx="3581400" cy="619939"/>
          </a:xfrm>
          <a:prstGeom prst="rect">
            <a:avLst/>
          </a:prstGeom>
          <a:noFill/>
          <a:ln w="9525">
            <a:noFill/>
            <a:miter lim="800000"/>
            <a:headEnd/>
            <a:tailEnd/>
          </a:ln>
          <a:effectLst/>
        </p:spPr>
      </p:pic>
      <p:pic>
        <p:nvPicPr>
          <p:cNvPr id="12" name="Picture 3"/>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5"/>
              <a:srcRect/>
              <a:stretch>
                <a:fillRect/>
              </a:stretch>
            </p:blipFill>
          </mc:Choice>
          <mc:Fallback>
            <p:blipFill>
              <a:blip r:embed="rId2"/>
              <a:srcRect/>
              <a:stretch>
                <a:fillRect/>
              </a:stretch>
            </p:blipFill>
          </mc:Fallback>
        </mc:AlternateContent>
        <p:spPr bwMode="auto">
          <a:xfrm>
            <a:off x="0" y="0"/>
            <a:ext cx="9144000" cy="6857999"/>
          </a:xfrm>
          <a:prstGeom prst="rect">
            <a:avLst/>
          </a:prstGeom>
          <a:noFill/>
          <a:ln w="9525">
            <a:noFill/>
            <a:miter lim="800000"/>
            <a:headEnd/>
            <a:tailEnd/>
          </a:ln>
          <a:effectLst/>
        </p:spPr>
      </p:pic>
      <p:pic>
        <p:nvPicPr>
          <p:cNvPr id="13" name="Picture 4"/>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6"/>
              <a:srcRect/>
              <a:stretch>
                <a:fillRect/>
              </a:stretch>
            </p:blipFill>
          </mc:Choice>
          <mc:Fallback>
            <p:blipFill>
              <a:blip r:embed="rId3"/>
              <a:srcRect/>
              <a:stretch>
                <a:fillRect/>
              </a:stretch>
            </p:blipFill>
          </mc:Fallback>
        </mc:AlternateContent>
        <p:spPr bwMode="auto">
          <a:xfrm>
            <a:off x="6378870" y="-685800"/>
            <a:ext cx="3831930" cy="7934325"/>
          </a:xfrm>
          <a:prstGeom prst="rect">
            <a:avLst/>
          </a:prstGeom>
          <a:noFill/>
          <a:ln w="9525">
            <a:noFill/>
            <a:miter lim="800000"/>
            <a:headEnd/>
            <a:tailEnd/>
          </a:ln>
          <a:effectLst/>
        </p:spPr>
      </p:pic>
      <p:pic>
        <p:nvPicPr>
          <p:cNvPr id="14" name="Picture 2"/>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7"/>
              <a:srcRect/>
              <a:stretch>
                <a:fillRect/>
              </a:stretch>
            </p:blipFill>
          </mc:Choice>
          <mc:Fallback>
            <p:blipFill>
              <a:blip r:embed="rId8"/>
              <a:srcRect/>
              <a:stretch>
                <a:fillRect/>
              </a:stretch>
            </p:blipFill>
          </mc:Fallback>
        </mc:AlternateContent>
        <p:spPr bwMode="auto">
          <a:xfrm>
            <a:off x="304800" y="228601"/>
            <a:ext cx="3581400" cy="619939"/>
          </a:xfrm>
          <a:prstGeom prst="rect">
            <a:avLst/>
          </a:prstGeom>
          <a:noFill/>
          <a:ln w="9525">
            <a:noFill/>
            <a:miter lim="800000"/>
            <a:headEnd/>
            <a:tailEnd/>
          </a:ln>
          <a:effectLst/>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duotone>
              <a:srgbClr val="FFB900"/>
              <a:srgbClr val="FFF1C1"/>
            </a:duotone>
          </a:blip>
          <a:srcRect/>
          <a:stretch>
            <a:fillRect/>
          </a:stretch>
        </p:blipFill>
        <p:spPr bwMode="auto">
          <a:xfrm>
            <a:off x="6378870" y="-685800"/>
            <a:ext cx="3831930" cy="7934325"/>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rcRect/>
          <a:stretch>
            <a:fillRect/>
          </a:stretch>
        </p:blipFill>
        <p:spPr bwMode="auto">
          <a:xfrm>
            <a:off x="228600" y="6329970"/>
            <a:ext cx="2133600" cy="369325"/>
          </a:xfrm>
          <a:prstGeom prst="rect">
            <a:avLst/>
          </a:prstGeom>
          <a:noFill/>
          <a:ln w="9525">
            <a:noFill/>
            <a:miter lim="800000"/>
            <a:headEnd/>
            <a:tailEnd/>
          </a:ln>
          <a:effectLst/>
        </p:spPr>
      </p:pic>
      <p:sp>
        <p:nvSpPr>
          <p:cNvPr id="3" name="Content Placeholder 2"/>
          <p:cNvSpPr>
            <a:spLocks noGrp="1"/>
          </p:cNvSpPr>
          <p:nvPr>
            <p:ph idx="1"/>
          </p:nvPr>
        </p:nvSpPr>
        <p:spPr>
          <a:xfrm>
            <a:off x="685800" y="533400"/>
            <a:ext cx="8001000" cy="5592763"/>
          </a:xfrm>
        </p:spPr>
        <p:txBody>
          <a:bodyPr/>
          <a:lstStyle>
            <a:lvl1pPr>
              <a:defRPr sz="2800">
                <a:latin typeface="Trebuchet MS"/>
                <a:cs typeface="Trebuchet MS"/>
              </a:defRPr>
            </a:lvl1pPr>
            <a:lvl2pPr>
              <a:defRPr sz="2400">
                <a:latin typeface="Trebuchet MS"/>
                <a:cs typeface="Trebuchet MS"/>
              </a:defRPr>
            </a:lvl2pPr>
            <a:lvl3pPr>
              <a:defRPr sz="2000">
                <a:latin typeface="Trebuchet MS"/>
                <a:cs typeface="Trebuchet MS"/>
              </a:defRPr>
            </a:lvl3pPr>
            <a:lvl4pPr>
              <a:defRPr>
                <a:latin typeface="Trebuchet MS"/>
                <a:cs typeface="Trebuchet MS"/>
              </a:defRPr>
            </a:lvl4pPr>
            <a:lvl5pPr>
              <a:defRPr>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lgn="r">
              <a:defRPr/>
            </a:lvl1pPr>
          </a:lstStyle>
          <a:p>
            <a:fld id="{A4074635-D45E-8C41-B8B1-7D42DA4A52DA}" type="datetime1">
              <a:rPr lang="en-US" smtClean="0"/>
              <a:pPr/>
              <a:t>8/19/2024</a:t>
            </a:fld>
            <a:endParaRPr lang="en-US" dirty="0"/>
          </a:p>
        </p:txBody>
      </p:sp>
      <p:sp>
        <p:nvSpPr>
          <p:cNvPr id="5" name="Footer Placeholder 4"/>
          <p:cNvSpPr>
            <a:spLocks noGrp="1"/>
          </p:cNvSpPr>
          <p:nvPr>
            <p:ph type="ftr" sz="quarter" idx="11"/>
          </p:nvPr>
        </p:nvSpPr>
        <p:spPr>
          <a:xfrm>
            <a:off x="2743200" y="6356350"/>
            <a:ext cx="4114800" cy="365125"/>
          </a:xfrm>
        </p:spPr>
        <p:txBody>
          <a:bodyPr/>
          <a:lstStyle/>
          <a:p>
            <a:endParaRPr lang="en-US" dirty="0"/>
          </a:p>
        </p:txBody>
      </p:sp>
      <p:sp>
        <p:nvSpPr>
          <p:cNvPr id="6" name="Slide Number Placeholder 5"/>
          <p:cNvSpPr>
            <a:spLocks noGrp="1"/>
          </p:cNvSpPr>
          <p:nvPr>
            <p:ph type="sldNum" sz="quarter" idx="12"/>
          </p:nvPr>
        </p:nvSpPr>
        <p:spPr/>
        <p:txBody>
          <a:bodyPr/>
          <a:lstStyle/>
          <a:p>
            <a:fld id="{72023CB3-D03C-F746-B1AE-6D2F2943D320}" type="slidenum">
              <a:rPr lang="en-US" smtClean="0"/>
              <a:pPr/>
              <a:t>‹#›</a:t>
            </a:fld>
            <a:endParaRPr lang="en-US" dirty="0"/>
          </a:p>
        </p:txBody>
      </p:sp>
      <p:pic>
        <p:nvPicPr>
          <p:cNvPr id="8" name="Picture 4"/>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4">
                <a:duotone>
                  <a:srgbClr val="FFB900"/>
                  <a:srgbClr val="FFF1C1"/>
                </a:duotone>
              </a:blip>
              <a:srcRect/>
              <a:stretch>
                <a:fillRect/>
              </a:stretch>
            </p:blipFill>
          </mc:Choice>
          <mc:Fallback>
            <p:blipFill>
              <a:blip r:embed="rId2">
                <a:duotone>
                  <a:srgbClr val="FFB900"/>
                  <a:srgbClr val="FFF1C1"/>
                </a:duotone>
              </a:blip>
              <a:srcRect/>
              <a:stretch>
                <a:fillRect/>
              </a:stretch>
            </p:blipFill>
          </mc:Fallback>
        </mc:AlternateContent>
        <p:spPr bwMode="auto">
          <a:xfrm>
            <a:off x="6378870" y="-685800"/>
            <a:ext cx="3831930" cy="7934325"/>
          </a:xfrm>
          <a:prstGeom prst="rect">
            <a:avLst/>
          </a:prstGeom>
          <a:noFill/>
          <a:ln w="9525">
            <a:noFill/>
            <a:miter lim="800000"/>
            <a:headEnd/>
            <a:tailEnd/>
          </a:ln>
          <a:effectLst/>
        </p:spPr>
      </p:pic>
      <p:pic>
        <p:nvPicPr>
          <p:cNvPr id="11" name="Picture 2"/>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5"/>
              <a:srcRect/>
              <a:stretch>
                <a:fillRect/>
              </a:stretch>
            </p:blipFill>
          </mc:Choice>
          <mc:Fallback>
            <p:blipFill>
              <a:blip r:embed="rId6"/>
              <a:srcRect/>
              <a:stretch>
                <a:fillRect/>
              </a:stretch>
            </p:blipFill>
          </mc:Fallback>
        </mc:AlternateContent>
        <p:spPr bwMode="auto">
          <a:xfrm>
            <a:off x="228600" y="6329970"/>
            <a:ext cx="2133600" cy="369325"/>
          </a:xfrm>
          <a:prstGeom prst="rect">
            <a:avLst/>
          </a:prstGeom>
          <a:noFill/>
          <a:ln w="9525">
            <a:noFill/>
            <a:miter lim="800000"/>
            <a:headEnd/>
            <a:tailEnd/>
          </a:ln>
          <a:effectLst/>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duotone>
              <a:srgbClr val="FFB900"/>
              <a:srgbClr val="FFF1C1"/>
            </a:duotone>
          </a:blip>
          <a:srcRect/>
          <a:stretch>
            <a:fillRect/>
          </a:stretch>
        </p:blipFill>
        <p:spPr bwMode="auto">
          <a:xfrm>
            <a:off x="6378870" y="-685800"/>
            <a:ext cx="3831930" cy="7934325"/>
          </a:xfrm>
          <a:prstGeom prst="rect">
            <a:avLst/>
          </a:prstGeom>
          <a:noFill/>
          <a:ln w="9525">
            <a:noFill/>
            <a:miter lim="800000"/>
            <a:headEnd/>
            <a:tailEnd/>
          </a:ln>
          <a:effectLst/>
        </p:spPr>
      </p:pic>
      <p:sp>
        <p:nvSpPr>
          <p:cNvPr id="2" name="Title 1"/>
          <p:cNvSpPr>
            <a:spLocks noGrp="1"/>
          </p:cNvSpPr>
          <p:nvPr>
            <p:ph type="title" hasCustomPrompt="1"/>
          </p:nvPr>
        </p:nvSpPr>
        <p:spPr>
          <a:xfrm>
            <a:off x="609601" y="533400"/>
            <a:ext cx="7885112" cy="533400"/>
          </a:xfrm>
        </p:spPr>
        <p:txBody>
          <a:bodyPr lIns="0" tIns="0" rIns="0" bIns="0" anchor="t">
            <a:normAutofit/>
          </a:bodyPr>
          <a:lstStyle>
            <a:lvl1pPr algn="l">
              <a:defRPr sz="3200" b="1" cap="none">
                <a:latin typeface="Trebuchet MS"/>
                <a:cs typeface="Trebuchet MS"/>
              </a:defRPr>
            </a:lvl1pPr>
          </a:lstStyle>
          <a:p>
            <a:r>
              <a:rPr lang="en-US" dirty="0"/>
              <a:t>Click to edit master title style</a:t>
            </a:r>
          </a:p>
        </p:txBody>
      </p:sp>
      <p:sp>
        <p:nvSpPr>
          <p:cNvPr id="3" name="Text Placeholder 2"/>
          <p:cNvSpPr>
            <a:spLocks noGrp="1"/>
          </p:cNvSpPr>
          <p:nvPr>
            <p:ph type="body" idx="1" hasCustomPrompt="1"/>
          </p:nvPr>
        </p:nvSpPr>
        <p:spPr>
          <a:xfrm>
            <a:off x="685800" y="1219200"/>
            <a:ext cx="7808913" cy="4953001"/>
          </a:xfrm>
        </p:spPr>
        <p:txBody>
          <a:bodyPr anchor="t" anchorCtr="0"/>
          <a:lstStyle>
            <a:lvl1pPr marL="0" indent="0">
              <a:buNone/>
              <a:defRPr sz="2400">
                <a:solidFill>
                  <a:schemeClr val="tx1">
                    <a:lumMod val="65000"/>
                    <a:lumOff val="35000"/>
                  </a:schemeClr>
                </a:solidFill>
                <a:latin typeface="Trebuchet MS"/>
                <a:cs typeface="Trebuchet M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lgn="r">
              <a:defRPr/>
            </a:lvl1pPr>
          </a:lstStyle>
          <a:p>
            <a:fld id="{3DF685F1-CA02-184E-919A-13D123A368CF}" type="datetime1">
              <a:rPr lang="en-US" smtClean="0"/>
              <a:pPr/>
              <a:t>8/19/2024</a:t>
            </a:fld>
            <a:endParaRPr lang="en-US" dirty="0"/>
          </a:p>
        </p:txBody>
      </p:sp>
      <p:sp>
        <p:nvSpPr>
          <p:cNvPr id="5" name="Footer Placeholder 4"/>
          <p:cNvSpPr>
            <a:spLocks noGrp="1"/>
          </p:cNvSpPr>
          <p:nvPr>
            <p:ph type="ftr" sz="quarter" idx="11"/>
          </p:nvPr>
        </p:nvSpPr>
        <p:spPr>
          <a:xfrm>
            <a:off x="2743200" y="6356350"/>
            <a:ext cx="4114800" cy="365125"/>
          </a:xfrm>
        </p:spPr>
        <p:txBody>
          <a:bodyPr/>
          <a:lstStyle/>
          <a:p>
            <a:endParaRPr lang="en-US" dirty="0"/>
          </a:p>
        </p:txBody>
      </p:sp>
      <p:sp>
        <p:nvSpPr>
          <p:cNvPr id="6" name="Slide Number Placeholder 5"/>
          <p:cNvSpPr>
            <a:spLocks noGrp="1"/>
          </p:cNvSpPr>
          <p:nvPr>
            <p:ph type="sldNum" sz="quarter" idx="12"/>
          </p:nvPr>
        </p:nvSpPr>
        <p:spPr/>
        <p:txBody>
          <a:bodyPr/>
          <a:lstStyle/>
          <a:p>
            <a:fld id="{72023CB3-D03C-F746-B1AE-6D2F2943D320}" type="slidenum">
              <a:rPr lang="en-US" smtClean="0"/>
              <a:pPr/>
              <a:t>‹#›</a:t>
            </a:fld>
            <a:endParaRPr lang="en-US" dirty="0"/>
          </a:p>
        </p:txBody>
      </p:sp>
      <p:pic>
        <p:nvPicPr>
          <p:cNvPr id="10" name="Picture 2"/>
          <p:cNvPicPr>
            <a:picLocks noChangeAspect="1" noChangeArrowheads="1"/>
          </p:cNvPicPr>
          <p:nvPr/>
        </p:nvPicPr>
        <p:blipFill>
          <a:blip r:embed="rId3" cstate="print"/>
          <a:srcRect/>
          <a:stretch>
            <a:fillRect/>
          </a:stretch>
        </p:blipFill>
        <p:spPr bwMode="auto">
          <a:xfrm>
            <a:off x="228600" y="6329970"/>
            <a:ext cx="2133600" cy="369325"/>
          </a:xfrm>
          <a:prstGeom prst="rect">
            <a:avLst/>
          </a:prstGeom>
          <a:noFill/>
          <a:ln w="9525">
            <a:noFill/>
            <a:miter lim="800000"/>
            <a:headEnd/>
            <a:tailEnd/>
          </a:ln>
          <a:effectLst/>
        </p:spPr>
      </p:pic>
      <p:pic>
        <p:nvPicPr>
          <p:cNvPr id="9" name="Picture 4"/>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4">
                <a:duotone>
                  <a:srgbClr val="FFB900"/>
                  <a:srgbClr val="FFF1C1"/>
                </a:duotone>
              </a:blip>
              <a:srcRect/>
              <a:stretch>
                <a:fillRect/>
              </a:stretch>
            </p:blipFill>
          </mc:Choice>
          <mc:Fallback>
            <p:blipFill>
              <a:blip r:embed="rId2">
                <a:duotone>
                  <a:srgbClr val="FFB900"/>
                  <a:srgbClr val="FFF1C1"/>
                </a:duotone>
              </a:blip>
              <a:srcRect/>
              <a:stretch>
                <a:fillRect/>
              </a:stretch>
            </p:blipFill>
          </mc:Fallback>
        </mc:AlternateContent>
        <p:spPr bwMode="auto">
          <a:xfrm>
            <a:off x="6378870" y="-685800"/>
            <a:ext cx="3831930" cy="7934325"/>
          </a:xfrm>
          <a:prstGeom prst="rect">
            <a:avLst/>
          </a:prstGeom>
          <a:noFill/>
          <a:ln w="9525">
            <a:noFill/>
            <a:miter lim="800000"/>
            <a:headEnd/>
            <a:tailEnd/>
          </a:ln>
          <a:effectLst/>
        </p:spPr>
      </p:pic>
      <p:pic>
        <p:nvPicPr>
          <p:cNvPr id="11" name="Picture 2"/>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5"/>
              <a:srcRect/>
              <a:stretch>
                <a:fillRect/>
              </a:stretch>
            </p:blipFill>
          </mc:Choice>
          <mc:Fallback>
            <p:blipFill>
              <a:blip r:embed="rId6"/>
              <a:srcRect/>
              <a:stretch>
                <a:fillRect/>
              </a:stretch>
            </p:blipFill>
          </mc:Fallback>
        </mc:AlternateContent>
        <p:spPr bwMode="auto">
          <a:xfrm>
            <a:off x="228600" y="6329970"/>
            <a:ext cx="2133600" cy="369325"/>
          </a:xfrm>
          <a:prstGeom prst="rect">
            <a:avLst/>
          </a:prstGeom>
          <a:noFill/>
          <a:ln w="9525">
            <a:noFill/>
            <a:miter lim="800000"/>
            <a:headEnd/>
            <a:tailEnd/>
          </a:ln>
          <a:effectLst/>
        </p:spPr>
      </p:pic>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duotone>
              <a:srgbClr val="FFB900"/>
              <a:srgbClr val="FFF1C1"/>
            </a:duotone>
          </a:blip>
          <a:srcRect/>
          <a:stretch>
            <a:fillRect/>
          </a:stretch>
        </p:blipFill>
        <p:spPr bwMode="auto">
          <a:xfrm>
            <a:off x="6378870" y="-685800"/>
            <a:ext cx="3831930" cy="7934325"/>
          </a:xfrm>
          <a:prstGeom prst="rect">
            <a:avLst/>
          </a:prstGeom>
          <a:noFill/>
          <a:ln w="9525">
            <a:noFill/>
            <a:miter lim="800000"/>
            <a:headEnd/>
            <a:tailEnd/>
          </a:ln>
          <a:effectLst/>
        </p:spPr>
      </p:pic>
      <p:sp>
        <p:nvSpPr>
          <p:cNvPr id="2" name="Title 1"/>
          <p:cNvSpPr>
            <a:spLocks noGrp="1"/>
          </p:cNvSpPr>
          <p:nvPr>
            <p:ph type="title" hasCustomPrompt="1"/>
          </p:nvPr>
        </p:nvSpPr>
        <p:spPr>
          <a:xfrm>
            <a:off x="685800" y="457200"/>
            <a:ext cx="8001000" cy="457200"/>
          </a:xfrm>
        </p:spPr>
        <p:txBody>
          <a:bodyPr lIns="0" tIns="0" rIns="0" bIns="0">
            <a:noAutofit/>
          </a:bodyPr>
          <a:lstStyle>
            <a:lvl1pPr algn="l">
              <a:defRPr sz="3200" b="1">
                <a:latin typeface="Trebuchet MS"/>
                <a:cs typeface="Trebuchet MS"/>
              </a:defRPr>
            </a:lvl1pPr>
          </a:lstStyle>
          <a:p>
            <a:r>
              <a:rPr lang="en-US" dirty="0"/>
              <a:t>Click to edit master title style</a:t>
            </a:r>
          </a:p>
        </p:txBody>
      </p:sp>
      <p:sp>
        <p:nvSpPr>
          <p:cNvPr id="3" name="Content Placeholder 2"/>
          <p:cNvSpPr>
            <a:spLocks noGrp="1"/>
          </p:cNvSpPr>
          <p:nvPr>
            <p:ph sz="half" idx="1"/>
          </p:nvPr>
        </p:nvSpPr>
        <p:spPr>
          <a:xfrm>
            <a:off x="685800" y="1143000"/>
            <a:ext cx="3886200" cy="4983163"/>
          </a:xfrm>
        </p:spPr>
        <p:txBody>
          <a:bodyPr/>
          <a:lstStyle>
            <a:lvl1pPr>
              <a:defRPr sz="2800">
                <a:latin typeface="Trebuchet MS"/>
                <a:cs typeface="Trebuchet MS"/>
              </a:defRPr>
            </a:lvl1pPr>
            <a:lvl2pPr>
              <a:defRPr sz="2400">
                <a:latin typeface="Trebuchet MS"/>
                <a:cs typeface="Trebuchet MS"/>
              </a:defRPr>
            </a:lvl2pPr>
            <a:lvl3pPr>
              <a:defRPr sz="2000">
                <a:latin typeface="Trebuchet MS"/>
                <a:cs typeface="Trebuchet MS"/>
              </a:defRPr>
            </a:lvl3pPr>
            <a:lvl4pPr>
              <a:defRPr sz="2000">
                <a:latin typeface="Trebuchet MS"/>
                <a:cs typeface="Trebuchet MS"/>
              </a:defRPr>
            </a:lvl4pPr>
            <a:lvl5pPr>
              <a:defRPr sz="2000">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4E9DFF8A-B80E-9C41-81C8-A838870D6502}" type="datetime1">
              <a:rPr lang="en-US" smtClean="0"/>
              <a:pPr algn="r"/>
              <a:t>8/19/2024</a:t>
            </a:fld>
            <a:endParaRPr lang="en-US" dirty="0"/>
          </a:p>
        </p:txBody>
      </p:sp>
      <p:sp>
        <p:nvSpPr>
          <p:cNvPr id="6" name="Footer Placeholder 5"/>
          <p:cNvSpPr>
            <a:spLocks noGrp="1"/>
          </p:cNvSpPr>
          <p:nvPr>
            <p:ph type="ftr" sz="quarter" idx="11"/>
          </p:nvPr>
        </p:nvSpPr>
        <p:spPr>
          <a:xfrm>
            <a:off x="2743200" y="6356350"/>
            <a:ext cx="4114800" cy="365125"/>
          </a:xfrm>
        </p:spPr>
        <p:txBody>
          <a:bodyPr/>
          <a:lstStyle/>
          <a:p>
            <a:endParaRPr lang="en-US" dirty="0"/>
          </a:p>
        </p:txBody>
      </p:sp>
      <p:sp>
        <p:nvSpPr>
          <p:cNvPr id="7" name="Slide Number Placeholder 6"/>
          <p:cNvSpPr>
            <a:spLocks noGrp="1"/>
          </p:cNvSpPr>
          <p:nvPr>
            <p:ph type="sldNum" sz="quarter" idx="12"/>
          </p:nvPr>
        </p:nvSpPr>
        <p:spPr/>
        <p:txBody>
          <a:bodyPr/>
          <a:lstStyle/>
          <a:p>
            <a:fld id="{72023CB3-D03C-F746-B1AE-6D2F2943D320}" type="slidenum">
              <a:rPr lang="en-US" smtClean="0"/>
              <a:pPr/>
              <a:t>‹#›</a:t>
            </a:fld>
            <a:endParaRPr lang="en-US" dirty="0"/>
          </a:p>
        </p:txBody>
      </p:sp>
      <p:sp>
        <p:nvSpPr>
          <p:cNvPr id="4" name="Content Placeholder 3"/>
          <p:cNvSpPr>
            <a:spLocks noGrp="1"/>
          </p:cNvSpPr>
          <p:nvPr>
            <p:ph sz="half" idx="2"/>
          </p:nvPr>
        </p:nvSpPr>
        <p:spPr>
          <a:xfrm>
            <a:off x="4648200" y="1143000"/>
            <a:ext cx="4038600" cy="4983163"/>
          </a:xfrm>
        </p:spPr>
        <p:txBody>
          <a:bodyPr/>
          <a:lstStyle>
            <a:lvl1pPr>
              <a:defRPr sz="2800">
                <a:latin typeface="Trebuchet MS"/>
                <a:cs typeface="Trebuchet MS"/>
              </a:defRPr>
            </a:lvl1pPr>
            <a:lvl2pPr>
              <a:defRPr sz="2400">
                <a:latin typeface="Trebuchet MS"/>
                <a:cs typeface="Trebuchet MS"/>
              </a:defRPr>
            </a:lvl2pPr>
            <a:lvl3pPr>
              <a:defRPr sz="2000">
                <a:latin typeface="Trebuchet MS"/>
                <a:cs typeface="Trebuchet MS"/>
              </a:defRPr>
            </a:lvl3pPr>
            <a:lvl4pPr>
              <a:defRPr sz="2000">
                <a:latin typeface="Trebuchet MS"/>
                <a:cs typeface="Trebuchet MS"/>
              </a:defRPr>
            </a:lvl4pPr>
            <a:lvl5pPr>
              <a:defRPr sz="2000">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2"/>
          <p:cNvPicPr>
            <a:picLocks noChangeAspect="1" noChangeArrowheads="1"/>
          </p:cNvPicPr>
          <p:nvPr/>
        </p:nvPicPr>
        <p:blipFill>
          <a:blip r:embed="rId3" cstate="print"/>
          <a:srcRect/>
          <a:stretch>
            <a:fillRect/>
          </a:stretch>
        </p:blipFill>
        <p:spPr bwMode="auto">
          <a:xfrm>
            <a:off x="228600" y="6329970"/>
            <a:ext cx="2133600" cy="369325"/>
          </a:xfrm>
          <a:prstGeom prst="rect">
            <a:avLst/>
          </a:prstGeom>
          <a:noFill/>
          <a:ln w="9525">
            <a:noFill/>
            <a:miter lim="800000"/>
            <a:headEnd/>
            <a:tailEnd/>
          </a:ln>
          <a:effectLst/>
        </p:spPr>
      </p:pic>
      <p:pic>
        <p:nvPicPr>
          <p:cNvPr id="10" name="Picture 4"/>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4">
                <a:duotone>
                  <a:srgbClr val="FFB900"/>
                  <a:srgbClr val="FFF1C1"/>
                </a:duotone>
              </a:blip>
              <a:srcRect/>
              <a:stretch>
                <a:fillRect/>
              </a:stretch>
            </p:blipFill>
          </mc:Choice>
          <mc:Fallback>
            <p:blipFill>
              <a:blip r:embed="rId2">
                <a:duotone>
                  <a:srgbClr val="FFB900"/>
                  <a:srgbClr val="FFF1C1"/>
                </a:duotone>
              </a:blip>
              <a:srcRect/>
              <a:stretch>
                <a:fillRect/>
              </a:stretch>
            </p:blipFill>
          </mc:Fallback>
        </mc:AlternateContent>
        <p:spPr bwMode="auto">
          <a:xfrm>
            <a:off x="6378870" y="-685800"/>
            <a:ext cx="3831930" cy="7934325"/>
          </a:xfrm>
          <a:prstGeom prst="rect">
            <a:avLst/>
          </a:prstGeom>
          <a:noFill/>
          <a:ln w="9525">
            <a:noFill/>
            <a:miter lim="800000"/>
            <a:headEnd/>
            <a:tailEnd/>
          </a:ln>
          <a:effectLst/>
        </p:spPr>
      </p:pic>
      <p:pic>
        <p:nvPicPr>
          <p:cNvPr id="12" name="Picture 2"/>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5"/>
              <a:srcRect/>
              <a:stretch>
                <a:fillRect/>
              </a:stretch>
            </p:blipFill>
          </mc:Choice>
          <mc:Fallback>
            <p:blipFill>
              <a:blip r:embed="rId6"/>
              <a:srcRect/>
              <a:stretch>
                <a:fillRect/>
              </a:stretch>
            </p:blipFill>
          </mc:Fallback>
        </mc:AlternateContent>
        <p:spPr bwMode="auto">
          <a:xfrm>
            <a:off x="228600" y="6329970"/>
            <a:ext cx="2133600" cy="369325"/>
          </a:xfrm>
          <a:prstGeom prst="rect">
            <a:avLst/>
          </a:prstGeom>
          <a:noFill/>
          <a:ln w="9525">
            <a:noFill/>
            <a:miter lim="800000"/>
            <a:headEnd/>
            <a:tailEnd/>
          </a:ln>
          <a:effectLst/>
        </p:spPr>
      </p:pic>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duotone>
              <a:srgbClr val="FFB900"/>
              <a:srgbClr val="FFF1C1"/>
            </a:duotone>
          </a:blip>
          <a:srcRect/>
          <a:stretch>
            <a:fillRect/>
          </a:stretch>
        </p:blipFill>
        <p:spPr bwMode="auto">
          <a:xfrm>
            <a:off x="6378870" y="-685800"/>
            <a:ext cx="3831930" cy="7934325"/>
          </a:xfrm>
          <a:prstGeom prst="rect">
            <a:avLst/>
          </a:prstGeom>
          <a:noFill/>
          <a:ln w="9525">
            <a:noFill/>
            <a:miter lim="800000"/>
            <a:headEnd/>
            <a:tailEnd/>
          </a:ln>
          <a:effectLst/>
        </p:spPr>
      </p:pic>
      <p:sp>
        <p:nvSpPr>
          <p:cNvPr id="2" name="Title 1"/>
          <p:cNvSpPr>
            <a:spLocks noGrp="1"/>
          </p:cNvSpPr>
          <p:nvPr>
            <p:ph type="title" hasCustomPrompt="1"/>
          </p:nvPr>
        </p:nvSpPr>
        <p:spPr>
          <a:xfrm>
            <a:off x="685800" y="457200"/>
            <a:ext cx="8001000" cy="503238"/>
          </a:xfrm>
        </p:spPr>
        <p:txBody>
          <a:bodyPr lIns="0" tIns="0" rIns="0" bIns="0">
            <a:noAutofit/>
          </a:bodyPr>
          <a:lstStyle>
            <a:lvl1pPr algn="l">
              <a:defRPr sz="3200" b="1">
                <a:latin typeface="Trebuchet MS"/>
                <a:cs typeface="Trebuchet MS"/>
              </a:defRPr>
            </a:lvl1pPr>
          </a:lstStyle>
          <a:p>
            <a:r>
              <a:rPr lang="en-US" dirty="0"/>
              <a:t>Click to edit master title style</a:t>
            </a:r>
          </a:p>
        </p:txBody>
      </p:sp>
      <p:sp>
        <p:nvSpPr>
          <p:cNvPr id="3" name="Date Placeholder 2"/>
          <p:cNvSpPr>
            <a:spLocks noGrp="1"/>
          </p:cNvSpPr>
          <p:nvPr>
            <p:ph type="dt" sz="half" idx="10"/>
          </p:nvPr>
        </p:nvSpPr>
        <p:spPr/>
        <p:txBody>
          <a:bodyPr/>
          <a:lstStyle>
            <a:lvl1pPr algn="r">
              <a:defRPr/>
            </a:lvl1pPr>
          </a:lstStyle>
          <a:p>
            <a:fld id="{A78551D7-1022-8A4C-BD0A-807B87FC283F}" type="datetime1">
              <a:rPr lang="en-US" smtClean="0"/>
              <a:pPr/>
              <a:t>8/19/2024</a:t>
            </a:fld>
            <a:endParaRPr lang="en-US" dirty="0"/>
          </a:p>
        </p:txBody>
      </p:sp>
      <p:sp>
        <p:nvSpPr>
          <p:cNvPr id="4" name="Footer Placeholder 3"/>
          <p:cNvSpPr>
            <a:spLocks noGrp="1"/>
          </p:cNvSpPr>
          <p:nvPr>
            <p:ph type="ftr" sz="quarter" idx="11"/>
          </p:nvPr>
        </p:nvSpPr>
        <p:spPr>
          <a:xfrm>
            <a:off x="2743200" y="6356350"/>
            <a:ext cx="4114800" cy="365125"/>
          </a:xfrm>
        </p:spPr>
        <p:txBody>
          <a:bodyPr/>
          <a:lstStyle/>
          <a:p>
            <a:endParaRPr lang="en-US" dirty="0"/>
          </a:p>
        </p:txBody>
      </p:sp>
      <p:sp>
        <p:nvSpPr>
          <p:cNvPr id="5" name="Slide Number Placeholder 4"/>
          <p:cNvSpPr>
            <a:spLocks noGrp="1"/>
          </p:cNvSpPr>
          <p:nvPr>
            <p:ph type="sldNum" sz="quarter" idx="12"/>
          </p:nvPr>
        </p:nvSpPr>
        <p:spPr/>
        <p:txBody>
          <a:bodyPr/>
          <a:lstStyle/>
          <a:p>
            <a:fld id="{72023CB3-D03C-F746-B1AE-6D2F2943D320}" type="slidenum">
              <a:rPr lang="en-US" smtClean="0"/>
              <a:pPr/>
              <a:t>‹#›</a:t>
            </a:fld>
            <a:endParaRPr lang="en-US" dirty="0"/>
          </a:p>
        </p:txBody>
      </p:sp>
      <p:pic>
        <p:nvPicPr>
          <p:cNvPr id="9" name="Picture 2"/>
          <p:cNvPicPr>
            <a:picLocks noChangeAspect="1" noChangeArrowheads="1"/>
          </p:cNvPicPr>
          <p:nvPr/>
        </p:nvPicPr>
        <p:blipFill>
          <a:blip r:embed="rId3" cstate="print"/>
          <a:srcRect/>
          <a:stretch>
            <a:fillRect/>
          </a:stretch>
        </p:blipFill>
        <p:spPr bwMode="auto">
          <a:xfrm>
            <a:off x="228600" y="6329970"/>
            <a:ext cx="2133600" cy="369325"/>
          </a:xfrm>
          <a:prstGeom prst="rect">
            <a:avLst/>
          </a:prstGeom>
          <a:noFill/>
          <a:ln w="9525">
            <a:noFill/>
            <a:miter lim="800000"/>
            <a:headEnd/>
            <a:tailEnd/>
          </a:ln>
          <a:effectLst/>
        </p:spPr>
      </p:pic>
      <p:pic>
        <p:nvPicPr>
          <p:cNvPr id="8" name="Picture 4"/>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4">
                <a:duotone>
                  <a:srgbClr val="FFB900"/>
                  <a:srgbClr val="FFF1C1"/>
                </a:duotone>
              </a:blip>
              <a:srcRect/>
              <a:stretch>
                <a:fillRect/>
              </a:stretch>
            </p:blipFill>
          </mc:Choice>
          <mc:Fallback>
            <p:blipFill>
              <a:blip r:embed="rId2">
                <a:duotone>
                  <a:srgbClr val="FFB900"/>
                  <a:srgbClr val="FFF1C1"/>
                </a:duotone>
              </a:blip>
              <a:srcRect/>
              <a:stretch>
                <a:fillRect/>
              </a:stretch>
            </p:blipFill>
          </mc:Fallback>
        </mc:AlternateContent>
        <p:spPr bwMode="auto">
          <a:xfrm>
            <a:off x="6378870" y="-685800"/>
            <a:ext cx="3831930" cy="7934325"/>
          </a:xfrm>
          <a:prstGeom prst="rect">
            <a:avLst/>
          </a:prstGeom>
          <a:noFill/>
          <a:ln w="9525">
            <a:noFill/>
            <a:miter lim="800000"/>
            <a:headEnd/>
            <a:tailEnd/>
          </a:ln>
          <a:effectLst/>
        </p:spPr>
      </p:pic>
      <p:pic>
        <p:nvPicPr>
          <p:cNvPr id="10" name="Picture 2"/>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5"/>
              <a:srcRect/>
              <a:stretch>
                <a:fillRect/>
              </a:stretch>
            </p:blipFill>
          </mc:Choice>
          <mc:Fallback>
            <p:blipFill>
              <a:blip r:embed="rId6"/>
              <a:srcRect/>
              <a:stretch>
                <a:fillRect/>
              </a:stretch>
            </p:blipFill>
          </mc:Fallback>
        </mc:AlternateContent>
        <p:spPr bwMode="auto">
          <a:xfrm>
            <a:off x="228600" y="6329970"/>
            <a:ext cx="2133600" cy="369325"/>
          </a:xfrm>
          <a:prstGeom prst="rect">
            <a:avLst/>
          </a:prstGeom>
          <a:noFill/>
          <a:ln w="9525">
            <a:noFill/>
            <a:miter lim="800000"/>
            <a:headEnd/>
            <a:tailEnd/>
          </a:ln>
          <a:effectLst/>
        </p:spPr>
      </p:pic>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duotone>
              <a:srgbClr val="FFB900"/>
              <a:srgbClr val="FFF1C1"/>
            </a:duotone>
          </a:blip>
          <a:srcRect/>
          <a:stretch>
            <a:fillRect/>
          </a:stretch>
        </p:blipFill>
        <p:spPr bwMode="auto">
          <a:xfrm>
            <a:off x="6378870" y="-685800"/>
            <a:ext cx="3831930" cy="7934325"/>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lvl1pPr algn="r">
              <a:defRPr/>
            </a:lvl1pPr>
          </a:lstStyle>
          <a:p>
            <a:fld id="{B6075A35-8606-4549-9405-FF363D456778}" type="datetime1">
              <a:rPr lang="en-US" smtClean="0"/>
              <a:pPr/>
              <a:t>8/19/2024</a:t>
            </a:fld>
            <a:endParaRPr lang="en-US" dirty="0"/>
          </a:p>
        </p:txBody>
      </p:sp>
      <p:sp>
        <p:nvSpPr>
          <p:cNvPr id="3" name="Footer Placeholder 2"/>
          <p:cNvSpPr>
            <a:spLocks noGrp="1"/>
          </p:cNvSpPr>
          <p:nvPr>
            <p:ph type="ftr" sz="quarter" idx="11"/>
          </p:nvPr>
        </p:nvSpPr>
        <p:spPr>
          <a:xfrm>
            <a:off x="2743200" y="6356350"/>
            <a:ext cx="4114800" cy="365125"/>
          </a:xfrm>
        </p:spPr>
        <p:txBody>
          <a:bodyPr/>
          <a:lstStyle/>
          <a:p>
            <a:endParaRPr lang="en-US" dirty="0"/>
          </a:p>
        </p:txBody>
      </p:sp>
      <p:sp>
        <p:nvSpPr>
          <p:cNvPr id="4" name="Slide Number Placeholder 3"/>
          <p:cNvSpPr>
            <a:spLocks noGrp="1"/>
          </p:cNvSpPr>
          <p:nvPr>
            <p:ph type="sldNum" sz="quarter" idx="12"/>
          </p:nvPr>
        </p:nvSpPr>
        <p:spPr/>
        <p:txBody>
          <a:bodyPr/>
          <a:lstStyle/>
          <a:p>
            <a:fld id="{72023CB3-D03C-F746-B1AE-6D2F2943D320}" type="slidenum">
              <a:rPr lang="en-US" smtClean="0"/>
              <a:pPr/>
              <a:t>‹#›</a:t>
            </a:fld>
            <a:endParaRPr lang="en-US" dirty="0"/>
          </a:p>
        </p:txBody>
      </p:sp>
      <p:pic>
        <p:nvPicPr>
          <p:cNvPr id="8" name="Picture 2"/>
          <p:cNvPicPr>
            <a:picLocks noChangeAspect="1" noChangeArrowheads="1"/>
          </p:cNvPicPr>
          <p:nvPr/>
        </p:nvPicPr>
        <p:blipFill>
          <a:blip r:embed="rId3" cstate="print"/>
          <a:srcRect/>
          <a:stretch>
            <a:fillRect/>
          </a:stretch>
        </p:blipFill>
        <p:spPr bwMode="auto">
          <a:xfrm>
            <a:off x="228600" y="6329970"/>
            <a:ext cx="2133600" cy="369325"/>
          </a:xfrm>
          <a:prstGeom prst="rect">
            <a:avLst/>
          </a:prstGeom>
          <a:noFill/>
          <a:ln w="9525">
            <a:noFill/>
            <a:miter lim="800000"/>
            <a:headEnd/>
            <a:tailEnd/>
          </a:ln>
          <a:effectLst/>
        </p:spPr>
      </p:pic>
      <p:pic>
        <p:nvPicPr>
          <p:cNvPr id="7" name="Picture 6"/>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4">
                <a:duotone>
                  <a:srgbClr val="FFB900"/>
                  <a:srgbClr val="FFF1C1"/>
                </a:duotone>
              </a:blip>
              <a:srcRect/>
              <a:stretch>
                <a:fillRect/>
              </a:stretch>
            </p:blipFill>
          </mc:Choice>
          <mc:Fallback>
            <p:blipFill>
              <a:blip r:embed="rId2">
                <a:duotone>
                  <a:srgbClr val="FFB900"/>
                  <a:srgbClr val="FFF1C1"/>
                </a:duotone>
              </a:blip>
              <a:srcRect/>
              <a:stretch>
                <a:fillRect/>
              </a:stretch>
            </p:blipFill>
          </mc:Fallback>
        </mc:AlternateContent>
        <p:spPr bwMode="auto">
          <a:xfrm>
            <a:off x="6378870" y="-685800"/>
            <a:ext cx="3831930" cy="7934325"/>
          </a:xfrm>
          <a:prstGeom prst="rect">
            <a:avLst/>
          </a:prstGeom>
          <a:noFill/>
          <a:ln w="9525">
            <a:noFill/>
            <a:miter lim="800000"/>
            <a:headEnd/>
            <a:tailEnd/>
          </a:ln>
          <a:effectLst/>
        </p:spPr>
      </p:pic>
      <p:pic>
        <p:nvPicPr>
          <p:cNvPr id="9" name="Picture 2"/>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5"/>
              <a:srcRect/>
              <a:stretch>
                <a:fillRect/>
              </a:stretch>
            </p:blipFill>
          </mc:Choice>
          <mc:Fallback>
            <p:blipFill>
              <a:blip r:embed="rId6"/>
              <a:srcRect/>
              <a:stretch>
                <a:fillRect/>
              </a:stretch>
            </p:blipFill>
          </mc:Fallback>
        </mc:AlternateContent>
        <p:spPr bwMode="auto">
          <a:xfrm>
            <a:off x="228600" y="6329970"/>
            <a:ext cx="2133600" cy="369325"/>
          </a:xfrm>
          <a:prstGeom prst="rect">
            <a:avLst/>
          </a:prstGeom>
          <a:noFill/>
          <a:ln w="9525">
            <a:noFill/>
            <a:miter lim="800000"/>
            <a:headEnd/>
            <a:tailEnd/>
          </a:ln>
          <a:effectLst/>
        </p:spPr>
      </p:pic>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print">
            <a:duotone>
              <a:srgbClr val="FFB900"/>
              <a:srgbClr val="FFF1C1"/>
            </a:duotone>
          </a:blip>
          <a:srcRect/>
          <a:stretch>
            <a:fillRect/>
          </a:stretch>
        </p:blipFill>
        <p:spPr bwMode="auto">
          <a:xfrm>
            <a:off x="6378870" y="-685800"/>
            <a:ext cx="3831930" cy="7934325"/>
          </a:xfrm>
          <a:prstGeom prst="rect">
            <a:avLst/>
          </a:prstGeom>
          <a:noFill/>
          <a:ln w="9525">
            <a:noFill/>
            <a:miter lim="800000"/>
            <a:headEnd/>
            <a:tailEnd/>
          </a:ln>
          <a:effectLst/>
        </p:spPr>
      </p:pic>
      <p:sp>
        <p:nvSpPr>
          <p:cNvPr id="2" name="Title 1"/>
          <p:cNvSpPr>
            <a:spLocks noGrp="1"/>
          </p:cNvSpPr>
          <p:nvPr>
            <p:ph type="title"/>
          </p:nvPr>
        </p:nvSpPr>
        <p:spPr>
          <a:xfrm>
            <a:off x="685800" y="5224462"/>
            <a:ext cx="8001000" cy="338138"/>
          </a:xfrm>
        </p:spPr>
        <p:txBody>
          <a:bodyPr lIns="0" tIns="0" rIns="0" bIns="0" anchor="b">
            <a:noAutofit/>
          </a:bodyPr>
          <a:lstStyle>
            <a:lvl1pPr algn="l">
              <a:defRPr sz="1800" b="1">
                <a:latin typeface="Trebuchet MS"/>
                <a:cs typeface="Trebuchet MS"/>
              </a:defRPr>
            </a:lvl1pPr>
          </a:lstStyle>
          <a:p>
            <a:r>
              <a:rPr lang="en-US"/>
              <a:t>Click to edit Master title style</a:t>
            </a:r>
            <a:endParaRPr lang="en-US" dirty="0"/>
          </a:p>
        </p:txBody>
      </p:sp>
      <p:sp>
        <p:nvSpPr>
          <p:cNvPr id="3" name="Picture Placeholder 2"/>
          <p:cNvSpPr>
            <a:spLocks noGrp="1"/>
          </p:cNvSpPr>
          <p:nvPr>
            <p:ph type="pic" idx="1"/>
          </p:nvPr>
        </p:nvSpPr>
        <p:spPr>
          <a:xfrm>
            <a:off x="685800" y="533400"/>
            <a:ext cx="7772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638800"/>
            <a:ext cx="8001000" cy="533400"/>
          </a:xfrm>
        </p:spPr>
        <p:txBody>
          <a:bodyPr/>
          <a:lstStyle>
            <a:lvl1pPr marL="0" indent="0">
              <a:buNone/>
              <a:defRPr sz="140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48A26D55-8203-EC45-BCF6-F33ACE95F331}" type="datetime1">
              <a:rPr lang="en-US" smtClean="0"/>
              <a:pPr algn="r"/>
              <a:t>8/19/2024</a:t>
            </a:fld>
            <a:endParaRPr lang="en-US" dirty="0"/>
          </a:p>
        </p:txBody>
      </p:sp>
      <p:sp>
        <p:nvSpPr>
          <p:cNvPr id="6" name="Footer Placeholder 5"/>
          <p:cNvSpPr>
            <a:spLocks noGrp="1"/>
          </p:cNvSpPr>
          <p:nvPr>
            <p:ph type="ftr" sz="quarter" idx="11"/>
          </p:nvPr>
        </p:nvSpPr>
        <p:spPr>
          <a:xfrm>
            <a:off x="2743200" y="6356350"/>
            <a:ext cx="4114800" cy="365125"/>
          </a:xfrm>
        </p:spPr>
        <p:txBody>
          <a:bodyPr/>
          <a:lstStyle/>
          <a:p>
            <a:endParaRPr lang="en-US" dirty="0"/>
          </a:p>
        </p:txBody>
      </p:sp>
      <p:sp>
        <p:nvSpPr>
          <p:cNvPr id="7" name="Slide Number Placeholder 6"/>
          <p:cNvSpPr>
            <a:spLocks noGrp="1"/>
          </p:cNvSpPr>
          <p:nvPr>
            <p:ph type="sldNum" sz="quarter" idx="12"/>
          </p:nvPr>
        </p:nvSpPr>
        <p:spPr/>
        <p:txBody>
          <a:bodyPr/>
          <a:lstStyle/>
          <a:p>
            <a:fld id="{72023CB3-D03C-F746-B1AE-6D2F2943D320}" type="slidenum">
              <a:rPr lang="en-US" smtClean="0"/>
              <a:pPr/>
              <a:t>‹#›</a:t>
            </a:fld>
            <a:endParaRPr lang="en-US" dirty="0"/>
          </a:p>
        </p:txBody>
      </p:sp>
      <p:pic>
        <p:nvPicPr>
          <p:cNvPr id="11" name="Picture 2"/>
          <p:cNvPicPr>
            <a:picLocks noChangeAspect="1" noChangeArrowheads="1"/>
          </p:cNvPicPr>
          <p:nvPr/>
        </p:nvPicPr>
        <p:blipFill>
          <a:blip r:embed="rId3" cstate="print"/>
          <a:srcRect/>
          <a:stretch>
            <a:fillRect/>
          </a:stretch>
        </p:blipFill>
        <p:spPr bwMode="auto">
          <a:xfrm>
            <a:off x="228600" y="6329970"/>
            <a:ext cx="2133600" cy="369325"/>
          </a:xfrm>
          <a:prstGeom prst="rect">
            <a:avLst/>
          </a:prstGeom>
          <a:noFill/>
          <a:ln w="9525">
            <a:noFill/>
            <a:miter lim="800000"/>
            <a:headEnd/>
            <a:tailEnd/>
          </a:ln>
          <a:effectLst/>
        </p:spPr>
      </p:pic>
      <p:pic>
        <p:nvPicPr>
          <p:cNvPr id="10" name="Picture 9"/>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4">
                <a:duotone>
                  <a:srgbClr val="FFB900"/>
                  <a:srgbClr val="FFF1C1"/>
                </a:duotone>
              </a:blip>
              <a:srcRect/>
              <a:stretch>
                <a:fillRect/>
              </a:stretch>
            </p:blipFill>
          </mc:Choice>
          <mc:Fallback>
            <p:blipFill>
              <a:blip r:embed="rId2">
                <a:duotone>
                  <a:srgbClr val="FFB900"/>
                  <a:srgbClr val="FFF1C1"/>
                </a:duotone>
              </a:blip>
              <a:srcRect/>
              <a:stretch>
                <a:fillRect/>
              </a:stretch>
            </p:blipFill>
          </mc:Fallback>
        </mc:AlternateContent>
        <p:spPr bwMode="auto">
          <a:xfrm>
            <a:off x="6378870" y="-685800"/>
            <a:ext cx="3831930" cy="7934325"/>
          </a:xfrm>
          <a:prstGeom prst="rect">
            <a:avLst/>
          </a:prstGeom>
          <a:noFill/>
          <a:ln w="9525">
            <a:noFill/>
            <a:miter lim="800000"/>
            <a:headEnd/>
            <a:tailEnd/>
          </a:ln>
          <a:effectLst/>
        </p:spPr>
      </p:pic>
      <p:pic>
        <p:nvPicPr>
          <p:cNvPr id="12" name="Picture 2"/>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5"/>
              <a:srcRect/>
              <a:stretch>
                <a:fillRect/>
              </a:stretch>
            </p:blipFill>
          </mc:Choice>
          <mc:Fallback>
            <p:blipFill>
              <a:blip r:embed="rId6"/>
              <a:srcRect/>
              <a:stretch>
                <a:fillRect/>
              </a:stretch>
            </p:blipFill>
          </mc:Fallback>
        </mc:AlternateContent>
        <p:spPr bwMode="auto">
          <a:xfrm>
            <a:off x="228600" y="6329970"/>
            <a:ext cx="2133600" cy="369325"/>
          </a:xfrm>
          <a:prstGeom prst="rect">
            <a:avLst/>
          </a:prstGeom>
          <a:noFill/>
          <a:ln w="9525">
            <a:noFill/>
            <a:miter lim="800000"/>
            <a:headEnd/>
            <a:tailEnd/>
          </a:ln>
          <a:effectLst/>
        </p:spPr>
      </p:pic>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4"/>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2">
                <a:duotone>
                  <a:srgbClr val="FFB900"/>
                  <a:srgbClr val="FFF1C1"/>
                </a:duotone>
              </a:blip>
              <a:srcRect/>
              <a:stretch>
                <a:fillRect/>
              </a:stretch>
            </p:blipFill>
          </mc:Choice>
          <mc:Fallback>
            <p:blipFill>
              <a:blip r:embed="rId3">
                <a:duotone>
                  <a:srgbClr val="FFB900"/>
                  <a:srgbClr val="FFF1C1"/>
                </a:duotone>
              </a:blip>
              <a:srcRect/>
              <a:stretch>
                <a:fillRect/>
              </a:stretch>
            </p:blipFill>
          </mc:Fallback>
        </mc:AlternateContent>
        <p:spPr bwMode="auto">
          <a:xfrm>
            <a:off x="6378870" y="-685800"/>
            <a:ext cx="3831930" cy="7934325"/>
          </a:xfrm>
          <a:prstGeom prst="rect">
            <a:avLst/>
          </a:prstGeom>
          <a:noFill/>
          <a:ln w="9525">
            <a:noFill/>
            <a:miter lim="800000"/>
            <a:headEnd/>
            <a:tailEnd/>
          </a:ln>
          <a:effectLst/>
        </p:spPr>
      </p:pic>
      <p:pic>
        <p:nvPicPr>
          <p:cNvPr id="10" name="Picture 2"/>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4"/>
              <a:srcRect/>
              <a:stretch>
                <a:fillRect/>
              </a:stretch>
            </p:blipFill>
          </mc:Choice>
          <mc:Fallback>
            <p:blipFill>
              <a:blip r:embed="rId5"/>
              <a:srcRect/>
              <a:stretch>
                <a:fillRect/>
              </a:stretch>
            </p:blipFill>
          </mc:Fallback>
        </mc:AlternateContent>
        <p:spPr bwMode="auto">
          <a:xfrm>
            <a:off x="228600" y="6329970"/>
            <a:ext cx="2133600" cy="369325"/>
          </a:xfrm>
          <a:prstGeom prst="rect">
            <a:avLst/>
          </a:prstGeom>
          <a:noFill/>
          <a:ln w="9525">
            <a:noFill/>
            <a:miter lim="800000"/>
            <a:headEnd/>
            <a:tailEnd/>
          </a:ln>
          <a:effectLst/>
        </p:spPr>
      </p:pic>
      <p:sp>
        <p:nvSpPr>
          <p:cNvPr id="3" name="Content Placeholder 2"/>
          <p:cNvSpPr>
            <a:spLocks noGrp="1"/>
          </p:cNvSpPr>
          <p:nvPr>
            <p:ph idx="1"/>
          </p:nvPr>
        </p:nvSpPr>
        <p:spPr>
          <a:xfrm>
            <a:off x="685800" y="533400"/>
            <a:ext cx="8001000" cy="5592763"/>
          </a:xfrm>
        </p:spPr>
        <p:txBody>
          <a:bodyPr/>
          <a:lstStyle>
            <a:lvl1pPr>
              <a:defRPr sz="2800">
                <a:latin typeface="Trebuchet MS"/>
                <a:cs typeface="Trebuchet MS"/>
              </a:defRPr>
            </a:lvl1pPr>
            <a:lvl2pPr>
              <a:defRPr sz="2400">
                <a:latin typeface="Trebuchet MS"/>
                <a:cs typeface="Trebuchet MS"/>
              </a:defRPr>
            </a:lvl2pPr>
            <a:lvl3pPr>
              <a:defRPr sz="2000">
                <a:latin typeface="Trebuchet MS"/>
                <a:cs typeface="Trebuchet MS"/>
              </a:defRPr>
            </a:lvl3pPr>
            <a:lvl4pPr>
              <a:defRPr>
                <a:latin typeface="Trebuchet MS"/>
                <a:cs typeface="Trebuchet MS"/>
              </a:defRPr>
            </a:lvl4pPr>
            <a:lvl5pPr>
              <a:defRPr>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lgn="r">
              <a:defRPr/>
            </a:lvl1pPr>
          </a:lstStyle>
          <a:p>
            <a:fld id="{A4074635-D45E-8C41-B8B1-7D42DA4A52DA}" type="datetime1">
              <a:rPr lang="en-US" smtClean="0"/>
              <a:pPr/>
              <a:t>8/19/2024</a:t>
            </a:fld>
            <a:endParaRPr lang="en-US" dirty="0"/>
          </a:p>
        </p:txBody>
      </p:sp>
      <p:sp>
        <p:nvSpPr>
          <p:cNvPr id="5" name="Footer Placeholder 4"/>
          <p:cNvSpPr>
            <a:spLocks noGrp="1"/>
          </p:cNvSpPr>
          <p:nvPr>
            <p:ph type="ftr" sz="quarter" idx="11"/>
          </p:nvPr>
        </p:nvSpPr>
        <p:spPr>
          <a:xfrm>
            <a:off x="2743200" y="6356350"/>
            <a:ext cx="4114800" cy="365125"/>
          </a:xfrm>
        </p:spPr>
        <p:txBody>
          <a:bodyPr/>
          <a:lstStyle/>
          <a:p>
            <a:endParaRPr lang="en-US" dirty="0"/>
          </a:p>
        </p:txBody>
      </p:sp>
      <p:sp>
        <p:nvSpPr>
          <p:cNvPr id="6" name="Slide Number Placeholder 5"/>
          <p:cNvSpPr>
            <a:spLocks noGrp="1"/>
          </p:cNvSpPr>
          <p:nvPr>
            <p:ph type="sldNum" sz="quarter" idx="12"/>
          </p:nvPr>
        </p:nvSpPr>
        <p:spPr/>
        <p:txBody>
          <a:bodyPr/>
          <a:lstStyle/>
          <a:p>
            <a:fld id="{72023CB3-D03C-F746-B1AE-6D2F2943D320}" type="slidenum">
              <a:rPr lang="en-US" smtClean="0"/>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10400" y="6356350"/>
            <a:ext cx="1066800" cy="365125"/>
          </a:xfrm>
          <a:prstGeom prst="rect">
            <a:avLst/>
          </a:prstGeom>
        </p:spPr>
        <p:txBody>
          <a:bodyPr vert="horz" lIns="0" tIns="0" rIns="0" bIns="0" rtlCol="0" anchor="ctr"/>
          <a:lstStyle>
            <a:lvl1pPr algn="l">
              <a:defRPr sz="1200">
                <a:solidFill>
                  <a:schemeClr val="tx1">
                    <a:tint val="75000"/>
                  </a:schemeClr>
                </a:solidFill>
                <a:latin typeface="Trebuchet MS"/>
                <a:cs typeface="Trebuchet MS"/>
              </a:defRPr>
            </a:lvl1pPr>
          </a:lstStyle>
          <a:p>
            <a:fld id="{0BCB033A-3848-0040-8017-D7460BC13D45}" type="datetime1">
              <a:rPr lang="en-US" smtClean="0"/>
              <a:pPr/>
              <a:t>8/19/2024</a:t>
            </a:fld>
            <a:endParaRPr lang="en-US" dirty="0"/>
          </a:p>
        </p:txBody>
      </p:sp>
      <p:sp>
        <p:nvSpPr>
          <p:cNvPr id="5" name="Footer Placeholder 4"/>
          <p:cNvSpPr>
            <a:spLocks noGrp="1"/>
          </p:cNvSpPr>
          <p:nvPr>
            <p:ph type="ftr" sz="quarter" idx="3"/>
          </p:nvPr>
        </p:nvSpPr>
        <p:spPr>
          <a:xfrm>
            <a:off x="3810000" y="6356350"/>
            <a:ext cx="3048000" cy="365125"/>
          </a:xfrm>
          <a:prstGeom prst="rect">
            <a:avLst/>
          </a:prstGeom>
        </p:spPr>
        <p:txBody>
          <a:bodyPr vert="horz" lIns="0" tIns="0" rIns="0" bIns="0" rtlCol="0" anchor="ctr"/>
          <a:lstStyle>
            <a:lvl1pPr algn="l">
              <a:defRPr sz="1200">
                <a:solidFill>
                  <a:schemeClr val="tx1">
                    <a:tint val="75000"/>
                  </a:schemeClr>
                </a:solidFill>
                <a:latin typeface="Trebuchet MS"/>
                <a:cs typeface="Trebuchet MS"/>
              </a:defRPr>
            </a:lvl1pPr>
          </a:lstStyle>
          <a:p>
            <a:endParaRPr lang="en-US" dirty="0"/>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lIns="0" tIns="0" rIns="0" bIns="0" rtlCol="0" anchor="ctr"/>
          <a:lstStyle>
            <a:lvl1pPr algn="r">
              <a:defRPr sz="1200">
                <a:solidFill>
                  <a:schemeClr val="tx1">
                    <a:tint val="75000"/>
                  </a:schemeClr>
                </a:solidFill>
                <a:latin typeface="Trebuchet MS"/>
                <a:cs typeface="Trebuchet MS"/>
              </a:defRPr>
            </a:lvl1pPr>
          </a:lstStyle>
          <a:p>
            <a:fld id="{72023CB3-D03C-F746-B1AE-6D2F2943D3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50" r:id="rId8"/>
  </p:sldLayoutIdLst>
  <p:transition spd="med">
    <p:fade/>
  </p:transition>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s://cmsru.rowan.edu/resources/faculty/office-of-faculty-affairs/appointments-and-promotions/"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mailto:braunj@rowan.edu" TargetMode="External"/><Relationship Id="rId2" Type="http://schemas.openxmlformats.org/officeDocument/2006/relationships/hyperlink" Target="mailto:peatmana@rowan.edu"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85800" y="2362200"/>
            <a:ext cx="7772400" cy="2060575"/>
          </a:xfrm>
        </p:spPr>
        <p:txBody>
          <a:bodyPr>
            <a:normAutofit/>
          </a:bodyPr>
          <a:lstStyle/>
          <a:p>
            <a:pPr algn="ctr"/>
            <a:r>
              <a:rPr lang="en-US" sz="4400" dirty="0"/>
              <a:t>Academic Promotion </a:t>
            </a:r>
            <a:br>
              <a:rPr lang="en-US" sz="4400" dirty="0"/>
            </a:br>
            <a:endParaRPr lang="en-US" sz="4400" dirty="0"/>
          </a:p>
        </p:txBody>
      </p:sp>
      <p:sp>
        <p:nvSpPr>
          <p:cNvPr id="8" name="Subtitle 7"/>
          <p:cNvSpPr>
            <a:spLocks noGrp="1"/>
          </p:cNvSpPr>
          <p:nvPr>
            <p:ph type="subTitle" idx="1"/>
          </p:nvPr>
        </p:nvSpPr>
        <p:spPr>
          <a:xfrm>
            <a:off x="683623" y="4466318"/>
            <a:ext cx="7696200" cy="1403350"/>
          </a:xfrm>
        </p:spPr>
        <p:txBody>
          <a:bodyPr/>
          <a:lstStyle/>
          <a:p>
            <a:r>
              <a:rPr lang="en-US" sz="2000" dirty="0">
                <a:solidFill>
                  <a:schemeClr val="tx1">
                    <a:lumMod val="65000"/>
                    <a:lumOff val="35000"/>
                  </a:schemeClr>
                </a:solidFill>
              </a:rPr>
              <a:t>Annette Reboli, MD, Dean, CMSRU </a:t>
            </a:r>
          </a:p>
          <a:p>
            <a:r>
              <a:rPr lang="en-US" sz="2000" dirty="0">
                <a:solidFill>
                  <a:schemeClr val="tx1">
                    <a:lumMod val="65000"/>
                    <a:lumOff val="35000"/>
                  </a:schemeClr>
                </a:solidFill>
              </a:rPr>
              <a:t>John Baxter, MD, Chair, CMSRU A&amp;P Committee</a:t>
            </a:r>
          </a:p>
          <a:p>
            <a:r>
              <a:rPr lang="en-US" sz="2000" dirty="0"/>
              <a:t>Anne Peatman, MBA, Director, Faculty Affairs </a:t>
            </a:r>
            <a:endParaRPr lang="en-US" sz="2000" dirty="0">
              <a:solidFill>
                <a:schemeClr val="tx1">
                  <a:lumMod val="65000"/>
                  <a:lumOff val="35000"/>
                </a:schemeClr>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533400"/>
            <a:ext cx="8001000" cy="6019800"/>
          </a:xfrm>
        </p:spPr>
        <p:txBody>
          <a:bodyPr/>
          <a:lstStyle/>
          <a:p>
            <a:pPr marL="0" indent="0" algn="ctr">
              <a:buNone/>
            </a:pPr>
            <a:r>
              <a:rPr lang="en-US" b="1" dirty="0">
                <a:solidFill>
                  <a:srgbClr val="C00000"/>
                </a:solidFill>
              </a:rPr>
              <a:t>Academic Pathway </a:t>
            </a:r>
          </a:p>
          <a:p>
            <a:pPr marL="0" indent="0" algn="ctr">
              <a:buNone/>
            </a:pPr>
            <a:endParaRPr lang="en-US" sz="2400" dirty="0"/>
          </a:p>
          <a:p>
            <a:pPr marL="0" indent="0" algn="ctr">
              <a:buNone/>
            </a:pPr>
            <a:endParaRPr lang="en-US" sz="2400" dirty="0"/>
          </a:p>
          <a:p>
            <a:pPr marL="0" indent="0" algn="ctr">
              <a:buNone/>
            </a:pPr>
            <a:r>
              <a:rPr lang="en-US" sz="2000" dirty="0"/>
              <a:t> Biomedical Sciences </a:t>
            </a:r>
            <a:r>
              <a:rPr lang="en-US" sz="1600" dirty="0"/>
              <a:t>(Rowan Employed</a:t>
            </a:r>
            <a:r>
              <a:rPr lang="en-US" sz="2000" dirty="0"/>
              <a:t>)        </a:t>
            </a:r>
          </a:p>
          <a:p>
            <a:pPr marL="0" indent="0">
              <a:buNone/>
            </a:pPr>
            <a:r>
              <a:rPr lang="en-US" sz="2000" dirty="0"/>
              <a:t>                          Clinicians </a:t>
            </a:r>
            <a:r>
              <a:rPr lang="en-US" sz="1600" dirty="0"/>
              <a:t>(CUHC coterminous</a:t>
            </a:r>
            <a:r>
              <a:rPr lang="en-US" sz="2000" dirty="0"/>
              <a:t>) </a:t>
            </a:r>
          </a:p>
          <a:p>
            <a:pPr marL="0" indent="0">
              <a:buNone/>
            </a:pPr>
            <a:endParaRPr lang="en-US" sz="2000" dirty="0"/>
          </a:p>
          <a:p>
            <a:pPr marL="0" indent="0">
              <a:spcBef>
                <a:spcPts val="0"/>
              </a:spcBef>
              <a:buNone/>
            </a:pPr>
            <a:r>
              <a:rPr lang="en-US" sz="2000" b="1" dirty="0"/>
              <a:t>Tenure Status 					</a:t>
            </a:r>
            <a:r>
              <a:rPr lang="en-US" sz="1800" dirty="0"/>
              <a:t>Tenured (BMS)</a:t>
            </a:r>
          </a:p>
          <a:p>
            <a:pPr marL="0" indent="0">
              <a:spcBef>
                <a:spcPts val="0"/>
              </a:spcBef>
              <a:buNone/>
            </a:pPr>
            <a:r>
              <a:rPr lang="en-US" sz="1800" dirty="0"/>
              <a:t>								Tenure Track (BMS)</a:t>
            </a:r>
          </a:p>
          <a:p>
            <a:pPr marL="0" indent="0">
              <a:spcBef>
                <a:spcPts val="0"/>
              </a:spcBef>
              <a:buNone/>
            </a:pPr>
            <a:r>
              <a:rPr lang="en-US" sz="1800" dirty="0"/>
              <a:t>								Non-Tenure (Clinical) </a:t>
            </a:r>
          </a:p>
          <a:p>
            <a:pPr marL="0" indent="0">
              <a:buNone/>
            </a:pPr>
            <a:endParaRPr lang="en-US" sz="1800" b="1" dirty="0"/>
          </a:p>
          <a:p>
            <a:pPr marL="0" indent="0">
              <a:spcBef>
                <a:spcPts val="0"/>
              </a:spcBef>
              <a:buNone/>
            </a:pPr>
            <a:endParaRPr lang="en-US" sz="2000" b="1" dirty="0"/>
          </a:p>
          <a:p>
            <a:pPr marL="0" indent="0">
              <a:spcBef>
                <a:spcPts val="0"/>
              </a:spcBef>
              <a:buNone/>
            </a:pPr>
            <a:endParaRPr lang="en-US" sz="2000" b="1" dirty="0"/>
          </a:p>
          <a:p>
            <a:pPr marL="0" indent="0">
              <a:spcBef>
                <a:spcPts val="0"/>
              </a:spcBef>
              <a:buNone/>
            </a:pPr>
            <a:r>
              <a:rPr lang="en-US" sz="2000" b="1" dirty="0"/>
              <a:t>	    Ranks</a:t>
            </a:r>
            <a:r>
              <a:rPr lang="en-US" sz="2000" dirty="0"/>
              <a:t> </a:t>
            </a:r>
            <a:r>
              <a:rPr lang="en-US" sz="1800" dirty="0"/>
              <a:t>                              	Instructor of Department </a:t>
            </a:r>
          </a:p>
          <a:p>
            <a:pPr marL="0" indent="0">
              <a:spcBef>
                <a:spcPts val="0"/>
              </a:spcBef>
              <a:buNone/>
            </a:pPr>
            <a:r>
              <a:rPr lang="en-US" sz="1800" dirty="0"/>
              <a:t>								Assistant Professor of Department </a:t>
            </a:r>
          </a:p>
          <a:p>
            <a:pPr marL="0" indent="0">
              <a:spcBef>
                <a:spcPts val="0"/>
              </a:spcBef>
              <a:buNone/>
            </a:pPr>
            <a:r>
              <a:rPr lang="en-US" sz="1800" dirty="0"/>
              <a:t>                                               	Associate Professor of Department </a:t>
            </a:r>
            <a:br>
              <a:rPr lang="en-US" sz="1800" dirty="0"/>
            </a:br>
            <a:r>
              <a:rPr lang="en-US" sz="1800" dirty="0"/>
              <a:t>								Professor of Department </a:t>
            </a:r>
          </a:p>
          <a:p>
            <a:pPr marL="0" indent="0" algn="ctr">
              <a:buNone/>
            </a:pPr>
            <a:endParaRPr lang="en-US" sz="3600" dirty="0"/>
          </a:p>
        </p:txBody>
      </p:sp>
      <p:sp>
        <p:nvSpPr>
          <p:cNvPr id="3" name="Down Arrow 2"/>
          <p:cNvSpPr/>
          <p:nvPr/>
        </p:nvSpPr>
        <p:spPr>
          <a:xfrm>
            <a:off x="4361040" y="1143000"/>
            <a:ext cx="236483"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9" name="Straight Arrow Connector 38"/>
          <p:cNvCxnSpPr>
            <a:cxnSpLocks/>
          </p:cNvCxnSpPr>
          <p:nvPr/>
        </p:nvCxnSpPr>
        <p:spPr>
          <a:xfrm>
            <a:off x="2466060" y="3124200"/>
            <a:ext cx="151017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a:cxnSpLocks/>
          </p:cNvCxnSpPr>
          <p:nvPr/>
        </p:nvCxnSpPr>
        <p:spPr>
          <a:xfrm>
            <a:off x="2466060" y="4876800"/>
            <a:ext cx="143397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44610877-5AF8-EBBB-8955-0EB687997E85}"/>
              </a:ext>
            </a:extLst>
          </p:cNvPr>
          <p:cNvCxnSpPr>
            <a:cxnSpLocks/>
          </p:cNvCxnSpPr>
          <p:nvPr/>
        </p:nvCxnSpPr>
        <p:spPr>
          <a:xfrm>
            <a:off x="5257800" y="3886200"/>
            <a:ext cx="0" cy="533400"/>
          </a:xfrm>
          <a:prstGeom prst="straightConnector1">
            <a:avLst/>
          </a:prstGeom>
          <a:ln>
            <a:solidFill>
              <a:srgbClr val="C2203D"/>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6445793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533400"/>
            <a:ext cx="8001000" cy="5867400"/>
          </a:xfrm>
        </p:spPr>
        <p:txBody>
          <a:bodyPr/>
          <a:lstStyle/>
          <a:p>
            <a:pPr marL="0" indent="0" algn="ctr">
              <a:buNone/>
            </a:pPr>
            <a:r>
              <a:rPr lang="en-US" sz="2600" b="1" dirty="0">
                <a:solidFill>
                  <a:srgbClr val="C00000"/>
                </a:solidFill>
              </a:rPr>
              <a:t>S</a:t>
            </a:r>
            <a:r>
              <a:rPr lang="en-US" sz="2600" dirty="0">
                <a:solidFill>
                  <a:srgbClr val="C00000"/>
                </a:solidFill>
              </a:rPr>
              <a:t>cholarship of </a:t>
            </a:r>
            <a:r>
              <a:rPr lang="en-US" sz="2600" b="1" dirty="0">
                <a:solidFill>
                  <a:srgbClr val="C00000"/>
                </a:solidFill>
              </a:rPr>
              <a:t>Practice &amp; Teaching Pathway (SPT) </a:t>
            </a:r>
            <a:r>
              <a:rPr lang="en-US" b="1" dirty="0">
                <a:solidFill>
                  <a:srgbClr val="C00000"/>
                </a:solidFill>
              </a:rPr>
              <a:t> </a:t>
            </a:r>
          </a:p>
          <a:p>
            <a:pPr marL="0" indent="0" algn="ctr">
              <a:buNone/>
            </a:pPr>
            <a:endParaRPr lang="en-US" sz="1400" dirty="0"/>
          </a:p>
          <a:p>
            <a:pPr marL="0" indent="0" algn="ctr">
              <a:buNone/>
            </a:pPr>
            <a:endParaRPr lang="en-US" sz="2400" dirty="0"/>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Trebuchet MS"/>
                <a:ea typeface="+mn-ea"/>
              </a:rPr>
              <a:t>Clinicians </a:t>
            </a:r>
            <a:r>
              <a:rPr kumimoji="0" lang="en-US" sz="1600" b="0" i="0" u="none" strike="noStrike" kern="1200" cap="none" spc="0" normalizeH="0" baseline="0" noProof="0" dirty="0">
                <a:ln>
                  <a:noFill/>
                </a:ln>
                <a:solidFill>
                  <a:prstClr val="black"/>
                </a:solidFill>
                <a:effectLst/>
                <a:uLnTx/>
                <a:uFillTx/>
                <a:latin typeface="Trebuchet MS"/>
                <a:ea typeface="+mn-ea"/>
              </a:rPr>
              <a:t>(CUHC coterminous</a:t>
            </a:r>
            <a:r>
              <a:rPr kumimoji="0" lang="en-US" sz="2000" b="0" i="0" u="none" strike="noStrike" kern="1200" cap="none" spc="0" normalizeH="0" baseline="0" noProof="0" dirty="0">
                <a:ln>
                  <a:noFill/>
                </a:ln>
                <a:solidFill>
                  <a:prstClr val="black"/>
                </a:solidFill>
                <a:effectLst/>
                <a:uLnTx/>
                <a:uFillTx/>
                <a:latin typeface="Trebuchet MS"/>
                <a:ea typeface="+mn-ea"/>
              </a:rPr>
              <a:t>) </a:t>
            </a:r>
          </a:p>
          <a:p>
            <a:pPr marL="0" indent="0">
              <a:buNone/>
            </a:pPr>
            <a:endParaRPr lang="en-US" sz="2000" b="1" dirty="0"/>
          </a:p>
          <a:p>
            <a:pPr marL="0" indent="0">
              <a:buNone/>
            </a:pPr>
            <a:r>
              <a:rPr lang="en-US" sz="2000" b="1" dirty="0"/>
              <a:t>Status </a:t>
            </a:r>
            <a:r>
              <a:rPr lang="en-US" sz="2400" dirty="0"/>
              <a:t>					     </a:t>
            </a:r>
            <a:r>
              <a:rPr lang="en-US" sz="1800" b="1" dirty="0"/>
              <a:t>Non-Tenure</a:t>
            </a:r>
          </a:p>
          <a:p>
            <a:pPr marL="0" indent="0" algn="ctr">
              <a:buNone/>
            </a:pPr>
            <a:endParaRPr lang="en-US" sz="2400" dirty="0"/>
          </a:p>
          <a:p>
            <a:pPr marL="0" indent="0">
              <a:buNone/>
            </a:pPr>
            <a:endParaRPr lang="en-US" sz="1800" b="1" dirty="0"/>
          </a:p>
          <a:p>
            <a:pPr marL="0" indent="0">
              <a:buNone/>
            </a:pPr>
            <a:endParaRPr lang="en-US" sz="1800" b="1" dirty="0"/>
          </a:p>
          <a:p>
            <a:pPr marL="0" indent="0">
              <a:buNone/>
            </a:pPr>
            <a:r>
              <a:rPr lang="en-US" sz="1800" b="1" dirty="0"/>
              <a:t>Ranks</a:t>
            </a:r>
            <a:r>
              <a:rPr lang="en-US" sz="1800" dirty="0"/>
              <a:t>					     Assistant Professor of </a:t>
            </a:r>
            <a:r>
              <a:rPr lang="en-US" sz="1800" dirty="0">
                <a:solidFill>
                  <a:srgbClr val="0070C0"/>
                </a:solidFill>
              </a:rPr>
              <a:t>Clinical</a:t>
            </a:r>
            <a:r>
              <a:rPr lang="en-US" sz="1800" dirty="0"/>
              <a:t> (Department) </a:t>
            </a:r>
          </a:p>
          <a:p>
            <a:pPr marL="0" indent="0">
              <a:buNone/>
            </a:pPr>
            <a:r>
              <a:rPr lang="en-US" sz="1800" dirty="0"/>
              <a:t>						     Associate Professor of </a:t>
            </a:r>
            <a:r>
              <a:rPr lang="en-US" sz="1800" dirty="0">
                <a:solidFill>
                  <a:srgbClr val="0070C0"/>
                </a:solidFill>
              </a:rPr>
              <a:t>Clinical</a:t>
            </a:r>
            <a:r>
              <a:rPr lang="en-US" sz="1800" dirty="0"/>
              <a:t> (Department)</a:t>
            </a:r>
          </a:p>
          <a:p>
            <a:pPr marL="0" indent="0">
              <a:buNone/>
            </a:pPr>
            <a:r>
              <a:rPr lang="en-US" sz="1800" dirty="0"/>
              <a:t>				                  Professor of </a:t>
            </a:r>
            <a:r>
              <a:rPr lang="en-US" sz="1800" dirty="0">
                <a:solidFill>
                  <a:srgbClr val="0070C0"/>
                </a:solidFill>
              </a:rPr>
              <a:t>Clinical</a:t>
            </a:r>
            <a:r>
              <a:rPr lang="en-US" sz="1800" dirty="0"/>
              <a:t> (Department)</a:t>
            </a:r>
          </a:p>
          <a:p>
            <a:pPr marL="0" indent="0" algn="ctr">
              <a:buNone/>
            </a:pPr>
            <a:endParaRPr lang="en-US" sz="3600" dirty="0"/>
          </a:p>
        </p:txBody>
      </p:sp>
      <p:sp>
        <p:nvSpPr>
          <p:cNvPr id="3" name="Down Arrow 2"/>
          <p:cNvSpPr/>
          <p:nvPr/>
        </p:nvSpPr>
        <p:spPr>
          <a:xfrm>
            <a:off x="4491935" y="1116737"/>
            <a:ext cx="149772"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9" name="Straight Arrow Connector 8"/>
          <p:cNvCxnSpPr>
            <a:cxnSpLocks/>
          </p:cNvCxnSpPr>
          <p:nvPr/>
        </p:nvCxnSpPr>
        <p:spPr>
          <a:xfrm>
            <a:off x="4654283" y="3048000"/>
            <a:ext cx="0" cy="533400"/>
          </a:xfrm>
          <a:prstGeom prst="straightConnector1">
            <a:avLst/>
          </a:prstGeom>
          <a:ln>
            <a:solidFill>
              <a:srgbClr val="C2203D"/>
            </a:solidFill>
            <a:tailEnd type="triangle"/>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a:off x="1524000" y="2667000"/>
            <a:ext cx="1828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cxnSpLocks/>
          </p:cNvCxnSpPr>
          <p:nvPr/>
        </p:nvCxnSpPr>
        <p:spPr>
          <a:xfrm>
            <a:off x="1600200" y="4114800"/>
            <a:ext cx="16764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600539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1" y="990600"/>
            <a:ext cx="7885112" cy="533400"/>
          </a:xfrm>
        </p:spPr>
        <p:txBody>
          <a:bodyPr>
            <a:noAutofit/>
          </a:bodyPr>
          <a:lstStyle/>
          <a:p>
            <a:pPr algn="ctr"/>
            <a:r>
              <a:rPr lang="en-US" sz="4000" dirty="0">
                <a:solidFill>
                  <a:srgbClr val="C00000"/>
                </a:solidFill>
              </a:rPr>
              <a:t>Academic Pathway </a:t>
            </a:r>
          </a:p>
        </p:txBody>
      </p:sp>
      <p:sp>
        <p:nvSpPr>
          <p:cNvPr id="3" name="Text Placeholder 2"/>
          <p:cNvSpPr>
            <a:spLocks noGrp="1"/>
          </p:cNvSpPr>
          <p:nvPr>
            <p:ph type="body" idx="1"/>
          </p:nvPr>
        </p:nvSpPr>
        <p:spPr>
          <a:xfrm>
            <a:off x="609601" y="1524000"/>
            <a:ext cx="7808913" cy="4953001"/>
          </a:xfrm>
        </p:spPr>
        <p:txBody>
          <a:bodyPr/>
          <a:lstStyle/>
          <a:p>
            <a:pPr algn="ctr"/>
            <a:endParaRPr lang="en-US" b="1" u="sng" dirty="0"/>
          </a:p>
          <a:p>
            <a:pPr algn="ctr"/>
            <a:r>
              <a:rPr lang="en-US" b="1" u="sng" dirty="0"/>
              <a:t>Ranks </a:t>
            </a:r>
          </a:p>
          <a:p>
            <a:pPr algn="ctr"/>
            <a:r>
              <a:rPr lang="en-US" dirty="0"/>
              <a:t>Instructor</a:t>
            </a:r>
          </a:p>
          <a:p>
            <a:pPr algn="ctr"/>
            <a:r>
              <a:rPr lang="en-US" dirty="0"/>
              <a:t>Assistant Professor  </a:t>
            </a:r>
          </a:p>
          <a:p>
            <a:pPr algn="ctr"/>
            <a:r>
              <a:rPr lang="en-US" dirty="0"/>
              <a:t>Associate Professor</a:t>
            </a:r>
          </a:p>
          <a:p>
            <a:pPr algn="ctr"/>
            <a:r>
              <a:rPr lang="en-US" dirty="0"/>
              <a:t>Professor </a:t>
            </a:r>
          </a:p>
          <a:p>
            <a:endParaRPr lang="en-US" dirty="0">
              <a:solidFill>
                <a:schemeClr val="tx1"/>
              </a:solidFill>
            </a:endParaRPr>
          </a:p>
          <a:p>
            <a:pPr marL="571500" indent="-571500">
              <a:buFont typeface="+mj-lt"/>
              <a:buAutoNum type="romanLcPeriod"/>
            </a:pPr>
            <a:r>
              <a:rPr lang="en-US" dirty="0">
                <a:solidFill>
                  <a:schemeClr val="bg1"/>
                </a:solidFill>
              </a:rPr>
              <a:t>Lecturer</a:t>
            </a:r>
          </a:p>
          <a:p>
            <a:endParaRPr lang="en-US" dirty="0"/>
          </a:p>
          <a:p>
            <a:endParaRPr lang="en-US" dirty="0"/>
          </a:p>
        </p:txBody>
      </p:sp>
    </p:spTree>
    <p:extLst>
      <p:ext uri="{BB962C8B-B14F-4D97-AF65-F5344CB8AC3E}">
        <p14:creationId xmlns:p14="http://schemas.microsoft.com/office/powerpoint/2010/main" val="170748222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C00000"/>
                </a:solidFill>
              </a:rPr>
              <a:t>Domains of Faculty Development </a:t>
            </a:r>
          </a:p>
        </p:txBody>
      </p:sp>
      <p:sp>
        <p:nvSpPr>
          <p:cNvPr id="3" name="Text Placeholder 2"/>
          <p:cNvSpPr>
            <a:spLocks noGrp="1"/>
          </p:cNvSpPr>
          <p:nvPr>
            <p:ph type="body" idx="1"/>
          </p:nvPr>
        </p:nvSpPr>
        <p:spPr>
          <a:xfrm>
            <a:off x="838200" y="1600200"/>
            <a:ext cx="7808913" cy="4953001"/>
          </a:xfrm>
        </p:spPr>
        <p:txBody>
          <a:bodyPr/>
          <a:lstStyle/>
          <a:p>
            <a:pPr marL="342900" indent="-342900">
              <a:buFont typeface="Arial" panose="020B0604020202020204" pitchFamily="34" charset="0"/>
              <a:buChar char="•"/>
            </a:pPr>
            <a:r>
              <a:rPr lang="en-US" dirty="0">
                <a:solidFill>
                  <a:schemeClr val="tx1"/>
                </a:solidFill>
              </a:rPr>
              <a:t>Teaching (Education)</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Research/Scholarly Activity</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Service to CMSRU, the hospital, Rowan University, the community, professional or discipline related organizations </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Clinical Service</a:t>
            </a:r>
          </a:p>
          <a:p>
            <a:pPr marL="342900" indent="-342900">
              <a:buFont typeface="Arial" panose="020B0604020202020204" pitchFamily="34" charset="0"/>
              <a:buChar char="•"/>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13797810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rgbClr val="C00000"/>
                </a:solidFill>
              </a:rPr>
              <a:t>Teaching </a:t>
            </a:r>
          </a:p>
        </p:txBody>
      </p:sp>
      <p:sp>
        <p:nvSpPr>
          <p:cNvPr id="3" name="Text Placeholder 2"/>
          <p:cNvSpPr>
            <a:spLocks noGrp="1"/>
          </p:cNvSpPr>
          <p:nvPr>
            <p:ph type="body" idx="1"/>
          </p:nvPr>
        </p:nvSpPr>
        <p:spPr/>
        <p:txBody>
          <a:bodyPr/>
          <a:lstStyle/>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Distinguished participation in student, resident, fellow and/or peer teaching programs</a:t>
            </a:r>
          </a:p>
          <a:p>
            <a:pPr marL="342900" indent="-342900">
              <a:buFont typeface="Arial" panose="020B0604020202020204" pitchFamily="34" charset="0"/>
              <a:buChar char="•"/>
            </a:pPr>
            <a:r>
              <a:rPr lang="en-US" dirty="0">
                <a:solidFill>
                  <a:schemeClr val="tx1"/>
                </a:solidFill>
              </a:rPr>
              <a:t>Leadership in student, resident, fellow and/or peer teaching programs</a:t>
            </a:r>
          </a:p>
          <a:p>
            <a:pPr marL="342900" indent="-342900">
              <a:buFont typeface="Arial" panose="020B0604020202020204" pitchFamily="34" charset="0"/>
              <a:buChar char="•"/>
            </a:pPr>
            <a:r>
              <a:rPr lang="en-US" dirty="0">
                <a:solidFill>
                  <a:schemeClr val="tx1"/>
                </a:solidFill>
              </a:rPr>
              <a:t>Development of innovative teaching and educational materials and/or programs</a:t>
            </a:r>
          </a:p>
          <a:p>
            <a:pPr marL="342900" indent="-342900">
              <a:buFont typeface="Arial" panose="020B0604020202020204" pitchFamily="34" charset="0"/>
              <a:buChar char="•"/>
            </a:pPr>
            <a:r>
              <a:rPr lang="en-US" dirty="0">
                <a:solidFill>
                  <a:schemeClr val="tx1"/>
                </a:solidFill>
              </a:rPr>
              <a:t>Invited speaker at educational programs and Grand Rounds</a:t>
            </a:r>
          </a:p>
          <a:p>
            <a:endParaRPr lang="en-US" dirty="0"/>
          </a:p>
        </p:txBody>
      </p:sp>
    </p:spTree>
    <p:extLst>
      <p:ext uri="{BB962C8B-B14F-4D97-AF65-F5344CB8AC3E}">
        <p14:creationId xmlns:p14="http://schemas.microsoft.com/office/powerpoint/2010/main" val="26002475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Scholarly Activity </a:t>
            </a:r>
          </a:p>
        </p:txBody>
      </p:sp>
      <p:sp>
        <p:nvSpPr>
          <p:cNvPr id="3" name="Text Placeholder 2"/>
          <p:cNvSpPr>
            <a:spLocks noGrp="1"/>
          </p:cNvSpPr>
          <p:nvPr>
            <p:ph type="body" idx="1"/>
          </p:nvPr>
        </p:nvSpPr>
        <p:spPr>
          <a:xfrm>
            <a:off x="914400" y="1600200"/>
            <a:ext cx="7808913" cy="4953001"/>
          </a:xfrm>
        </p:spPr>
        <p:txBody>
          <a:bodyPr/>
          <a:lstStyle/>
          <a:p>
            <a:pPr marL="342900" indent="-342900">
              <a:buFont typeface="Arial" panose="020B0604020202020204" pitchFamily="34" charset="0"/>
              <a:buChar char="•"/>
            </a:pPr>
            <a:r>
              <a:rPr lang="en-US" dirty="0">
                <a:solidFill>
                  <a:schemeClr val="tx1"/>
                </a:solidFill>
              </a:rPr>
              <a:t>Publications in peer reviewed journals</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Authorship of books, book chapters, monographs</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Participation as a principal investigator or co-investigator in peer-reviewed, grant supported research (investigator initiated or cooperative group, clinical, translational, or basic research)</a:t>
            </a:r>
          </a:p>
          <a:p>
            <a:endParaRPr lang="en-US" dirty="0"/>
          </a:p>
        </p:txBody>
      </p:sp>
    </p:spTree>
    <p:extLst>
      <p:ext uri="{BB962C8B-B14F-4D97-AF65-F5344CB8AC3E}">
        <p14:creationId xmlns:p14="http://schemas.microsoft.com/office/powerpoint/2010/main" val="334901926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79" y="723900"/>
            <a:ext cx="7885112" cy="533400"/>
          </a:xfrm>
        </p:spPr>
        <p:txBody>
          <a:bodyPr>
            <a:normAutofit/>
          </a:bodyPr>
          <a:lstStyle/>
          <a:p>
            <a:pPr algn="ctr"/>
            <a:r>
              <a:rPr lang="en-US" dirty="0">
                <a:solidFill>
                  <a:srgbClr val="C00000"/>
                </a:solidFill>
              </a:rPr>
              <a:t>Scholarly Products Cumulative Data  </a:t>
            </a:r>
          </a:p>
        </p:txBody>
      </p:sp>
      <p:sp>
        <p:nvSpPr>
          <p:cNvPr id="3" name="Text Placeholder 2"/>
          <p:cNvSpPr>
            <a:spLocks noGrp="1"/>
          </p:cNvSpPr>
          <p:nvPr>
            <p:ph type="body" idx="1"/>
          </p:nvPr>
        </p:nvSpPr>
        <p:spPr>
          <a:xfrm>
            <a:off x="647700" y="1600200"/>
            <a:ext cx="7808913" cy="4672149"/>
          </a:xfrm>
        </p:spPr>
        <p:txBody>
          <a:bodyPr/>
          <a:lstStyle/>
          <a:p>
            <a:r>
              <a:rPr lang="en-US" dirty="0">
                <a:solidFill>
                  <a:schemeClr val="tx1"/>
                </a:solidFill>
              </a:rPr>
              <a:t>Promotion to Assistant Professor </a:t>
            </a:r>
          </a:p>
        </p:txBody>
      </p:sp>
      <p:sp>
        <p:nvSpPr>
          <p:cNvPr id="4" name="Rectangle 3"/>
          <p:cNvSpPr/>
          <p:nvPr/>
        </p:nvSpPr>
        <p:spPr>
          <a:xfrm>
            <a:off x="589756" y="1600200"/>
            <a:ext cx="8097044" cy="4616648"/>
          </a:xfrm>
          <a:prstGeom prst="rect">
            <a:avLst/>
          </a:prstGeom>
        </p:spPr>
        <p:txBody>
          <a:bodyPr wrap="square">
            <a:spAutoFit/>
          </a:bodyPr>
          <a:lstStyle/>
          <a:p>
            <a:endParaRPr lang="en-US" sz="1600" dirty="0">
              <a:latin typeface="Trebuchet MS" panose="020B0603020202020204" pitchFamily="34" charset="0"/>
            </a:endParaRPr>
          </a:p>
          <a:p>
            <a:endParaRPr lang="en-US" sz="800" dirty="0">
              <a:latin typeface="Trebuchet MS" panose="020B0603020202020204" pitchFamily="34" charset="0"/>
            </a:endParaRPr>
          </a:p>
          <a:p>
            <a:r>
              <a:rPr lang="en-US" sz="1600" dirty="0">
                <a:latin typeface="Trebuchet MS" panose="020B0603020202020204" pitchFamily="34" charset="0"/>
              </a:rPr>
              <a:t>2018-2023:  18 promotions</a:t>
            </a:r>
          </a:p>
          <a:p>
            <a:r>
              <a:rPr lang="en-US" sz="1600" dirty="0">
                <a:latin typeface="Trebuchet MS" panose="020B0603020202020204" pitchFamily="34" charset="0"/>
              </a:rPr>
              <a:t>2018-2023 Average number of scholarly products = </a:t>
            </a:r>
            <a:r>
              <a:rPr lang="en-US" sz="1600" dirty="0">
                <a:solidFill>
                  <a:srgbClr val="0070C0"/>
                </a:solidFill>
                <a:latin typeface="Trebuchet MS" panose="020B0603020202020204" pitchFamily="34" charset="0"/>
              </a:rPr>
              <a:t>6</a:t>
            </a:r>
          </a:p>
          <a:p>
            <a:endParaRPr lang="en-US" dirty="0">
              <a:latin typeface="Trebuchet MS" panose="020B0603020202020204" pitchFamily="34" charset="0"/>
            </a:endParaRPr>
          </a:p>
          <a:p>
            <a:r>
              <a:rPr lang="en-US" sz="2400" dirty="0">
                <a:latin typeface="Trebuchet MS" panose="020B0603020202020204" pitchFamily="34" charset="0"/>
              </a:rPr>
              <a:t>Promotion to Associate Professor </a:t>
            </a:r>
          </a:p>
          <a:p>
            <a:r>
              <a:rPr lang="en-US" sz="1600" dirty="0">
                <a:latin typeface="Trebuchet MS" panose="020B0603020202020204" pitchFamily="34" charset="0"/>
              </a:rPr>
              <a:t>2018-2023:  42 promotions</a:t>
            </a:r>
          </a:p>
          <a:p>
            <a:r>
              <a:rPr lang="en-US" sz="1600" dirty="0">
                <a:latin typeface="Trebuchet MS" panose="020B0603020202020204" pitchFamily="34" charset="0"/>
              </a:rPr>
              <a:t>2018-2023 Average number of scholarly products = </a:t>
            </a:r>
            <a:r>
              <a:rPr lang="en-US" sz="1600" b="1" dirty="0">
                <a:solidFill>
                  <a:srgbClr val="0070C0"/>
                </a:solidFill>
                <a:latin typeface="Trebuchet MS" panose="020B0603020202020204" pitchFamily="34" charset="0"/>
              </a:rPr>
              <a:t>25</a:t>
            </a:r>
          </a:p>
          <a:p>
            <a:pPr algn="ctr"/>
            <a:endParaRPr lang="en-US" dirty="0">
              <a:latin typeface="Trebuchet MS" panose="020B0603020202020204" pitchFamily="34" charset="0"/>
            </a:endParaRPr>
          </a:p>
          <a:p>
            <a:r>
              <a:rPr lang="en-US" sz="2400" dirty="0">
                <a:latin typeface="Trebuchet MS" panose="020B0603020202020204" pitchFamily="34" charset="0"/>
              </a:rPr>
              <a:t>Promotion to Professor </a:t>
            </a:r>
          </a:p>
          <a:p>
            <a:r>
              <a:rPr lang="en-US" sz="1600" dirty="0">
                <a:latin typeface="Trebuchet MS" panose="020B0603020202020204" pitchFamily="34" charset="0"/>
              </a:rPr>
              <a:t>2018-2023:  14 promotions </a:t>
            </a:r>
          </a:p>
          <a:p>
            <a:r>
              <a:rPr lang="en-US" sz="1600" dirty="0">
                <a:latin typeface="Trebuchet MS" panose="020B0603020202020204" pitchFamily="34" charset="0"/>
              </a:rPr>
              <a:t>2018-2023 Average number of scholarly products: </a:t>
            </a:r>
            <a:r>
              <a:rPr lang="en-US" sz="1600" b="1" dirty="0">
                <a:solidFill>
                  <a:srgbClr val="0070C0"/>
                </a:solidFill>
                <a:latin typeface="Trebuchet MS" panose="020B0603020202020204" pitchFamily="34" charset="0"/>
              </a:rPr>
              <a:t>46 </a:t>
            </a:r>
          </a:p>
          <a:p>
            <a:r>
              <a:rPr lang="en-US" dirty="0">
                <a:solidFill>
                  <a:schemeClr val="bg1"/>
                </a:solidFill>
              </a:rPr>
              <a:t>3 promotions</a:t>
            </a:r>
          </a:p>
          <a:p>
            <a:pPr algn="ctr"/>
            <a:endParaRPr lang="en-US" dirty="0"/>
          </a:p>
          <a:p>
            <a:pPr algn="ctr"/>
            <a:endParaRPr lang="en-US" dirty="0"/>
          </a:p>
          <a:p>
            <a:pPr algn="ctr"/>
            <a:r>
              <a:rPr lang="en-US" dirty="0"/>
              <a:t>*Committee will expect to see current publication activity within the past five years* </a:t>
            </a:r>
          </a:p>
          <a:p>
            <a:endParaRPr lang="en-US" dirty="0"/>
          </a:p>
        </p:txBody>
      </p:sp>
    </p:spTree>
    <p:extLst>
      <p:ext uri="{BB962C8B-B14F-4D97-AF65-F5344CB8AC3E}">
        <p14:creationId xmlns:p14="http://schemas.microsoft.com/office/powerpoint/2010/main" val="104259506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Other Scholarly Activity </a:t>
            </a:r>
          </a:p>
        </p:txBody>
      </p:sp>
      <p:sp>
        <p:nvSpPr>
          <p:cNvPr id="3" name="Text Placeholder 2"/>
          <p:cNvSpPr>
            <a:spLocks noGrp="1"/>
          </p:cNvSpPr>
          <p:nvPr>
            <p:ph type="body" idx="1"/>
          </p:nvPr>
        </p:nvSpPr>
        <p:spPr>
          <a:xfrm>
            <a:off x="667543" y="1447800"/>
            <a:ext cx="7808913" cy="4953001"/>
          </a:xfrm>
        </p:spPr>
        <p:txBody>
          <a:bodyPr/>
          <a:lstStyle/>
          <a:p>
            <a:pPr marL="342900" indent="-342900">
              <a:buFont typeface="Arial" panose="020B0604020202020204" pitchFamily="34" charset="0"/>
              <a:buChar char="•"/>
            </a:pPr>
            <a:r>
              <a:rPr lang="en-US" sz="2000" dirty="0">
                <a:solidFill>
                  <a:schemeClr val="tx1"/>
                </a:solidFill>
              </a:rPr>
              <a:t>Development of innovative teaching and educational curriculum, materials or programs with significant local, regional, or national impact</a:t>
            </a:r>
          </a:p>
          <a:p>
            <a:pPr marL="342900" indent="-342900">
              <a:buFont typeface="Arial" panose="020B0604020202020204" pitchFamily="34" charset="0"/>
              <a:buChar char="•"/>
            </a:pPr>
            <a:r>
              <a:rPr lang="en-US" sz="2000" dirty="0">
                <a:solidFill>
                  <a:schemeClr val="tx1"/>
                </a:solidFill>
              </a:rPr>
              <a:t>Mentoring students, residents, fellows, and junior faculty in scholarly activity</a:t>
            </a:r>
          </a:p>
          <a:p>
            <a:pPr marL="342900" indent="-342900">
              <a:buFont typeface="Arial" panose="020B0604020202020204" pitchFamily="34" charset="0"/>
              <a:buChar char="•"/>
            </a:pPr>
            <a:r>
              <a:rPr lang="en-US" sz="2000" dirty="0">
                <a:solidFill>
                  <a:schemeClr val="tx1"/>
                </a:solidFill>
              </a:rPr>
              <a:t>Membership on scientific review boards</a:t>
            </a:r>
          </a:p>
          <a:p>
            <a:pPr marL="342900" indent="-342900">
              <a:buFont typeface="Arial" panose="020B0604020202020204" pitchFamily="34" charset="0"/>
              <a:buChar char="•"/>
            </a:pPr>
            <a:r>
              <a:rPr lang="en-US" sz="2000" dirty="0">
                <a:solidFill>
                  <a:schemeClr val="tx1"/>
                </a:solidFill>
              </a:rPr>
              <a:t>Membership in scientific societies</a:t>
            </a:r>
          </a:p>
          <a:p>
            <a:pPr marL="342900" indent="-342900">
              <a:buFont typeface="Arial" panose="020B0604020202020204" pitchFamily="34" charset="0"/>
              <a:buChar char="•"/>
            </a:pPr>
            <a:r>
              <a:rPr lang="en-US" sz="2000" dirty="0">
                <a:solidFill>
                  <a:schemeClr val="tx1"/>
                </a:solidFill>
              </a:rPr>
              <a:t>Leadership role in regional or national meetings and societies</a:t>
            </a:r>
          </a:p>
          <a:p>
            <a:pPr marL="342900" indent="-342900">
              <a:buFont typeface="Arial" panose="020B0604020202020204" pitchFamily="34" charset="0"/>
              <a:buChar char="•"/>
            </a:pPr>
            <a:r>
              <a:rPr lang="en-US" sz="2000" dirty="0">
                <a:solidFill>
                  <a:schemeClr val="tx1"/>
                </a:solidFill>
              </a:rPr>
              <a:t>Service a as peer-reviewer/editor for clinical and scientific journals</a:t>
            </a:r>
          </a:p>
          <a:p>
            <a:pPr marL="342900" indent="-342900">
              <a:buFont typeface="Arial" panose="020B0604020202020204" pitchFamily="34" charset="0"/>
              <a:buChar char="•"/>
            </a:pPr>
            <a:r>
              <a:rPr lang="en-US" sz="2000" dirty="0">
                <a:solidFill>
                  <a:schemeClr val="tx1"/>
                </a:solidFill>
              </a:rPr>
              <a:t>Participation as a reviewer for granting agencies (including foundations and the NIH)</a:t>
            </a:r>
          </a:p>
          <a:p>
            <a:endParaRPr lang="en-US" dirty="0">
              <a:solidFill>
                <a:schemeClr val="tx1"/>
              </a:solidFill>
            </a:endParaRPr>
          </a:p>
        </p:txBody>
      </p:sp>
    </p:spTree>
    <p:extLst>
      <p:ext uri="{BB962C8B-B14F-4D97-AF65-F5344CB8AC3E}">
        <p14:creationId xmlns:p14="http://schemas.microsoft.com/office/powerpoint/2010/main" val="277291830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Service </a:t>
            </a:r>
          </a:p>
        </p:txBody>
      </p:sp>
      <p:sp>
        <p:nvSpPr>
          <p:cNvPr id="3" name="Text Placeholder 2"/>
          <p:cNvSpPr>
            <a:spLocks noGrp="1"/>
          </p:cNvSpPr>
          <p:nvPr>
            <p:ph type="body" idx="1"/>
          </p:nvPr>
        </p:nvSpPr>
        <p:spPr>
          <a:xfrm>
            <a:off x="685800" y="1219200"/>
            <a:ext cx="7808913" cy="4953001"/>
          </a:xfrm>
        </p:spPr>
        <p:txBody>
          <a:bodyPr/>
          <a:lstStyle/>
          <a:p>
            <a:pPr marL="342900" indent="-342900">
              <a:buFont typeface="Arial" panose="020B0604020202020204" pitchFamily="34" charset="0"/>
              <a:buChar char="•"/>
            </a:pPr>
            <a:endParaRPr lang="en-US" dirty="0">
              <a:solidFill>
                <a:schemeClr val="tx1"/>
              </a:solidFill>
            </a:endParaRPr>
          </a:p>
          <a:p>
            <a:r>
              <a:rPr lang="en-US" dirty="0">
                <a:solidFill>
                  <a:schemeClr val="tx1"/>
                </a:solidFill>
              </a:rPr>
              <a:t>Contributions by faculty to the medical school, university, CUHC, and wider community</a:t>
            </a:r>
          </a:p>
          <a:p>
            <a:endParaRPr lang="en-US" sz="2000" dirty="0">
              <a:solidFill>
                <a:schemeClr val="tx1"/>
              </a:solidFill>
            </a:endParaRPr>
          </a:p>
          <a:p>
            <a:r>
              <a:rPr lang="en-US" sz="2000" dirty="0">
                <a:solidFill>
                  <a:schemeClr val="tx1"/>
                </a:solidFill>
              </a:rPr>
              <a:t>Examples of service include:</a:t>
            </a:r>
          </a:p>
          <a:p>
            <a:pPr marL="342900" indent="-342900">
              <a:buFont typeface="Arial" panose="020B0604020202020204" pitchFamily="34" charset="0"/>
              <a:buChar char="•"/>
            </a:pPr>
            <a:r>
              <a:rPr lang="en-US" sz="2000" dirty="0">
                <a:solidFill>
                  <a:schemeClr val="tx1"/>
                </a:solidFill>
              </a:rPr>
              <a:t>CMSRU standing committee or subcommittee membership</a:t>
            </a:r>
          </a:p>
          <a:p>
            <a:pPr marL="342900" indent="-342900">
              <a:buFont typeface="Arial" panose="020B0604020202020204" pitchFamily="34" charset="0"/>
              <a:buChar char="•"/>
            </a:pPr>
            <a:r>
              <a:rPr lang="en-US" sz="2000" dirty="0">
                <a:solidFill>
                  <a:schemeClr val="tx1"/>
                </a:solidFill>
              </a:rPr>
              <a:t>Capstone mentor for medical student scholarly project </a:t>
            </a:r>
          </a:p>
          <a:p>
            <a:pPr marL="342900" indent="-342900">
              <a:buFont typeface="Arial" panose="020B0604020202020204" pitchFamily="34" charset="0"/>
              <a:buChar char="•"/>
            </a:pPr>
            <a:r>
              <a:rPr lang="en-US" sz="2000" dirty="0">
                <a:solidFill>
                  <a:schemeClr val="tx1"/>
                </a:solidFill>
              </a:rPr>
              <a:t>Medical student &amp; resident advising  </a:t>
            </a:r>
          </a:p>
          <a:p>
            <a:pPr marL="342900" indent="-342900">
              <a:buFont typeface="Arial" panose="020B0604020202020204" pitchFamily="34" charset="0"/>
              <a:buChar char="•"/>
            </a:pPr>
            <a:r>
              <a:rPr lang="en-US" sz="2000" dirty="0">
                <a:solidFill>
                  <a:schemeClr val="tx1"/>
                </a:solidFill>
              </a:rPr>
              <a:t>Blinded interviews</a:t>
            </a:r>
          </a:p>
          <a:p>
            <a:pPr marL="342900" indent="-342900">
              <a:buFont typeface="Arial" panose="020B0604020202020204" pitchFamily="34" charset="0"/>
              <a:buChar char="•"/>
            </a:pPr>
            <a:r>
              <a:rPr lang="en-US" sz="2000" dirty="0">
                <a:solidFill>
                  <a:schemeClr val="tx1"/>
                </a:solidFill>
              </a:rPr>
              <a:t>CUHC educational, QI, or leadership committees</a:t>
            </a:r>
          </a:p>
          <a:p>
            <a:pPr marL="342900" indent="-342900">
              <a:buFont typeface="Arial" panose="020B0604020202020204" pitchFamily="34" charset="0"/>
              <a:buChar char="•"/>
            </a:pPr>
            <a:r>
              <a:rPr lang="en-US" sz="2000" dirty="0">
                <a:solidFill>
                  <a:schemeClr val="tx1"/>
                </a:solidFill>
              </a:rPr>
              <a:t>Community volunteerism</a:t>
            </a:r>
          </a:p>
          <a:p>
            <a:pPr marL="342900" indent="-342900">
              <a:buFont typeface="Arial" panose="020B0604020202020204" pitchFamily="34" charset="0"/>
              <a:buChar char="•"/>
            </a:pPr>
            <a:r>
              <a:rPr lang="en-US" sz="2000" dirty="0">
                <a:solidFill>
                  <a:schemeClr val="tx1"/>
                </a:solidFill>
              </a:rPr>
              <a:t>Local boards or organizations, national committees </a:t>
            </a:r>
          </a:p>
          <a:p>
            <a:endParaRPr lang="en-US" dirty="0"/>
          </a:p>
          <a:p>
            <a:endParaRPr lang="en-US" dirty="0"/>
          </a:p>
        </p:txBody>
      </p:sp>
    </p:spTree>
    <p:extLst>
      <p:ext uri="{BB962C8B-B14F-4D97-AF65-F5344CB8AC3E}">
        <p14:creationId xmlns:p14="http://schemas.microsoft.com/office/powerpoint/2010/main" val="422542141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Clinical Performance </a:t>
            </a:r>
          </a:p>
        </p:txBody>
      </p:sp>
      <p:sp>
        <p:nvSpPr>
          <p:cNvPr id="3" name="Text Placeholder 2"/>
          <p:cNvSpPr>
            <a:spLocks noGrp="1"/>
          </p:cNvSpPr>
          <p:nvPr>
            <p:ph type="body" idx="1"/>
          </p:nvPr>
        </p:nvSpPr>
        <p:spPr>
          <a:xfrm>
            <a:off x="685800" y="1676400"/>
            <a:ext cx="7808913" cy="4953001"/>
          </a:xfrm>
        </p:spPr>
        <p:txBody>
          <a:bodyPr/>
          <a:lstStyle/>
          <a:p>
            <a:pPr marL="342900" indent="-342900">
              <a:buFont typeface="Arial" panose="020B0604020202020204" pitchFamily="34" charset="0"/>
              <a:buChar char="•"/>
            </a:pPr>
            <a:r>
              <a:rPr lang="en-US" sz="1800" dirty="0">
                <a:solidFill>
                  <a:schemeClr val="tx1"/>
                </a:solidFill>
              </a:rPr>
              <a:t>Record of high-quality patient care and establishment of a productive clinical practice in an academic setting</a:t>
            </a:r>
          </a:p>
          <a:p>
            <a:pPr marL="342900" indent="-342900">
              <a:buFont typeface="Arial" panose="020B0604020202020204" pitchFamily="34" charset="0"/>
              <a:buChar char="•"/>
            </a:pPr>
            <a:r>
              <a:rPr lang="en-US" sz="1800" dirty="0">
                <a:solidFill>
                  <a:schemeClr val="tx1"/>
                </a:solidFill>
              </a:rPr>
              <a:t>Record of support for clinical service, demonstration projects, and clinical research endeavors</a:t>
            </a:r>
          </a:p>
          <a:p>
            <a:pPr marL="342900" indent="-342900">
              <a:buFont typeface="Arial" panose="020B0604020202020204" pitchFamily="34" charset="0"/>
              <a:buChar char="•"/>
            </a:pPr>
            <a:r>
              <a:rPr lang="en-US" sz="1800" dirty="0">
                <a:solidFill>
                  <a:schemeClr val="tx1"/>
                </a:solidFill>
              </a:rPr>
              <a:t>Development of innovative treatments, systems of healthcare delivery, or clinical programs</a:t>
            </a:r>
          </a:p>
          <a:p>
            <a:pPr marL="342900" indent="-342900">
              <a:buFont typeface="Arial" panose="020B0604020202020204" pitchFamily="34" charset="0"/>
              <a:buChar char="•"/>
            </a:pPr>
            <a:r>
              <a:rPr lang="en-US" sz="1800" dirty="0">
                <a:solidFill>
                  <a:schemeClr val="tx1"/>
                </a:solidFill>
              </a:rPr>
              <a:t>Membership in scholarly clinical societies</a:t>
            </a:r>
          </a:p>
          <a:p>
            <a:pPr marL="342900" indent="-342900">
              <a:buFont typeface="Arial" panose="020B0604020202020204" pitchFamily="34" charset="0"/>
              <a:buChar char="•"/>
            </a:pPr>
            <a:r>
              <a:rPr lang="en-US" sz="1800" dirty="0">
                <a:solidFill>
                  <a:schemeClr val="tx1"/>
                </a:solidFill>
              </a:rPr>
              <a:t>Leadership role in regional or national meetings and clinical societies</a:t>
            </a:r>
          </a:p>
          <a:p>
            <a:pPr marL="342900" indent="-342900">
              <a:buFont typeface="Arial" panose="020B0604020202020204" pitchFamily="34" charset="0"/>
              <a:buChar char="•"/>
            </a:pPr>
            <a:r>
              <a:rPr lang="en-US" sz="1800" dirty="0">
                <a:solidFill>
                  <a:schemeClr val="tx1"/>
                </a:solidFill>
              </a:rPr>
              <a:t>Participation in regional national, or international professional meetings</a:t>
            </a:r>
          </a:p>
          <a:p>
            <a:pPr marL="342900" indent="-342900">
              <a:buFont typeface="Arial" panose="020B0604020202020204" pitchFamily="34" charset="0"/>
              <a:buChar char="•"/>
            </a:pPr>
            <a:r>
              <a:rPr lang="en-US" sz="1800" dirty="0">
                <a:solidFill>
                  <a:schemeClr val="tx1"/>
                </a:solidFill>
              </a:rPr>
              <a:t>Establishment of a referral based clinical practice</a:t>
            </a:r>
          </a:p>
          <a:p>
            <a:pPr marL="342900" indent="-342900">
              <a:buFont typeface="Arial" panose="020B0604020202020204" pitchFamily="34" charset="0"/>
              <a:buChar char="•"/>
            </a:pPr>
            <a:r>
              <a:rPr lang="en-US" sz="1800" dirty="0">
                <a:solidFill>
                  <a:schemeClr val="tx1"/>
                </a:solidFill>
              </a:rPr>
              <a:t>Participation as a Board Examiner for recognized certification programs</a:t>
            </a:r>
          </a:p>
          <a:p>
            <a:pPr marL="342900" indent="-342900">
              <a:buFont typeface="Arial" panose="020B0604020202020204" pitchFamily="34" charset="0"/>
              <a:buChar char="•"/>
            </a:pPr>
            <a:r>
              <a:rPr lang="en-US" sz="1800" dirty="0">
                <a:solidFill>
                  <a:schemeClr val="tx1"/>
                </a:solidFill>
              </a:rPr>
              <a:t>Demonstrated effectiveness as a clinical mentor</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958572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1" y="555171"/>
            <a:ext cx="7885112" cy="533400"/>
          </a:xfrm>
        </p:spPr>
        <p:txBody>
          <a:bodyPr>
            <a:noAutofit/>
          </a:bodyPr>
          <a:lstStyle/>
          <a:p>
            <a:pPr algn="ctr"/>
            <a:r>
              <a:rPr lang="en-US" sz="4000" dirty="0">
                <a:solidFill>
                  <a:srgbClr val="C00000"/>
                </a:solidFill>
              </a:rPr>
              <a:t>Rationale for Promotion </a:t>
            </a:r>
          </a:p>
        </p:txBody>
      </p:sp>
      <p:sp>
        <p:nvSpPr>
          <p:cNvPr id="7" name="Text Placeholder 6"/>
          <p:cNvSpPr>
            <a:spLocks noGrp="1"/>
          </p:cNvSpPr>
          <p:nvPr>
            <p:ph type="body" idx="1"/>
          </p:nvPr>
        </p:nvSpPr>
        <p:spPr>
          <a:xfrm>
            <a:off x="1295400" y="1600200"/>
            <a:ext cx="7808913" cy="4953001"/>
          </a:xfrm>
        </p:spPr>
        <p:txBody>
          <a:bodyPr/>
          <a:lstStyle/>
          <a:p>
            <a:pPr marL="342900" indent="-342900">
              <a:buFont typeface="Arial" panose="020B0604020202020204" pitchFamily="34" charset="0"/>
              <a:buChar char="•"/>
            </a:pPr>
            <a:endParaRPr lang="en-US" sz="2800" dirty="0">
              <a:solidFill>
                <a:schemeClr val="bg1"/>
              </a:solidFill>
            </a:endParaRPr>
          </a:p>
          <a:p>
            <a:pPr marL="342900" indent="-342900">
              <a:buFont typeface="Arial" panose="020B0604020202020204" pitchFamily="34" charset="0"/>
              <a:buChar char="•"/>
            </a:pPr>
            <a:r>
              <a:rPr lang="en-US" sz="2800" dirty="0">
                <a:solidFill>
                  <a:schemeClr val="tx1"/>
                </a:solidFill>
              </a:rPr>
              <a:t>A reward for accomplishments </a:t>
            </a:r>
          </a:p>
          <a:p>
            <a:pPr marL="342900" indent="-342900">
              <a:buFont typeface="Arial" panose="020B0604020202020204" pitchFamily="34" charset="0"/>
              <a:buChar char="•"/>
            </a:pPr>
            <a:r>
              <a:rPr lang="en-US" sz="2800" dirty="0">
                <a:solidFill>
                  <a:schemeClr val="tx1"/>
                </a:solidFill>
              </a:rPr>
              <a:t>A recognition of stature</a:t>
            </a:r>
          </a:p>
          <a:p>
            <a:pPr marL="342900" indent="-342900">
              <a:buFont typeface="Arial" panose="020B0604020202020204" pitchFamily="34" charset="0"/>
              <a:buChar char="•"/>
            </a:pPr>
            <a:r>
              <a:rPr lang="en-US" sz="2800" dirty="0">
                <a:solidFill>
                  <a:schemeClr val="tx1"/>
                </a:solidFill>
              </a:rPr>
              <a:t>Keeps the faculty member competitive</a:t>
            </a:r>
          </a:p>
          <a:p>
            <a:pPr marL="342900" indent="-342900">
              <a:buFont typeface="Arial" panose="020B0604020202020204" pitchFamily="34" charset="0"/>
              <a:buChar char="•"/>
            </a:pPr>
            <a:r>
              <a:rPr lang="en-US" sz="2800" dirty="0">
                <a:solidFill>
                  <a:schemeClr val="tx1"/>
                </a:solidFill>
              </a:rPr>
              <a:t>Advances the interests of the institution</a:t>
            </a:r>
          </a:p>
          <a:p>
            <a:endParaRPr lang="en-US" sz="3200" dirty="0">
              <a:solidFill>
                <a:schemeClr val="tx1"/>
              </a:solidFill>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904" y="800100"/>
            <a:ext cx="7885112" cy="533400"/>
          </a:xfrm>
        </p:spPr>
        <p:txBody>
          <a:bodyPr/>
          <a:lstStyle/>
          <a:p>
            <a:pPr algn="ctr"/>
            <a:r>
              <a:rPr lang="en-US" dirty="0">
                <a:solidFill>
                  <a:srgbClr val="C00000"/>
                </a:solidFill>
              </a:rPr>
              <a:t>Assistant Professor of (Department) </a:t>
            </a:r>
          </a:p>
        </p:txBody>
      </p:sp>
      <p:sp>
        <p:nvSpPr>
          <p:cNvPr id="3" name="Text Placeholder 2"/>
          <p:cNvSpPr>
            <a:spLocks noGrp="1"/>
          </p:cNvSpPr>
          <p:nvPr>
            <p:ph type="body" idx="1"/>
          </p:nvPr>
        </p:nvSpPr>
        <p:spPr>
          <a:xfrm>
            <a:off x="714103" y="1752600"/>
            <a:ext cx="7808913" cy="4953001"/>
          </a:xfrm>
        </p:spPr>
        <p:txBody>
          <a:bodyPr/>
          <a:lstStyle/>
          <a:p>
            <a:pPr marL="342900" indent="-342900">
              <a:buFont typeface="Arial" panose="020B0604020202020204" pitchFamily="34" charset="0"/>
              <a:buChar char="•"/>
            </a:pPr>
            <a:r>
              <a:rPr lang="en-US" dirty="0">
                <a:solidFill>
                  <a:schemeClr val="tx1"/>
                </a:solidFill>
              </a:rPr>
              <a:t>Board certification </a:t>
            </a:r>
          </a:p>
          <a:p>
            <a:pPr marL="342900" indent="-342900">
              <a:buFont typeface="Arial" panose="020B0604020202020204" pitchFamily="34" charset="0"/>
              <a:buChar char="•"/>
            </a:pPr>
            <a:r>
              <a:rPr lang="en-US" dirty="0">
                <a:solidFill>
                  <a:schemeClr val="tx1"/>
                </a:solidFill>
              </a:rPr>
              <a:t>Excellence in training, teaching, and advising of undergraduate, medical and graduate students, residents</a:t>
            </a:r>
          </a:p>
          <a:p>
            <a:pPr marL="342900" indent="-342900">
              <a:buFont typeface="Arial" panose="020B0604020202020204" pitchFamily="34" charset="0"/>
              <a:buChar char="•"/>
            </a:pPr>
            <a:r>
              <a:rPr lang="en-US" dirty="0">
                <a:solidFill>
                  <a:schemeClr val="tx1"/>
                </a:solidFill>
              </a:rPr>
              <a:t>Evidence of scholarly activity (abstracts acceptable) </a:t>
            </a:r>
          </a:p>
          <a:p>
            <a:pPr marL="342900" indent="-342900">
              <a:buFont typeface="Arial" panose="020B0604020202020204" pitchFamily="34" charset="0"/>
              <a:buChar char="•"/>
            </a:pPr>
            <a:r>
              <a:rPr lang="en-US" dirty="0">
                <a:solidFill>
                  <a:schemeClr val="tx1"/>
                </a:solidFill>
              </a:rPr>
              <a:t>Consistent contributions to the education of students </a:t>
            </a:r>
          </a:p>
          <a:p>
            <a:pPr marL="342900" indent="-342900">
              <a:buFont typeface="Arial" panose="020B0604020202020204" pitchFamily="34" charset="0"/>
              <a:buChar char="•"/>
            </a:pPr>
            <a:r>
              <a:rPr lang="en-US" dirty="0">
                <a:solidFill>
                  <a:schemeClr val="tx1"/>
                </a:solidFill>
              </a:rPr>
              <a:t>Evidence of professional development activities </a:t>
            </a:r>
          </a:p>
          <a:p>
            <a:endParaRPr lang="en-US" dirty="0"/>
          </a:p>
        </p:txBody>
      </p:sp>
    </p:spTree>
    <p:extLst>
      <p:ext uri="{BB962C8B-B14F-4D97-AF65-F5344CB8AC3E}">
        <p14:creationId xmlns:p14="http://schemas.microsoft.com/office/powerpoint/2010/main" val="22248686"/>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092" y="685800"/>
            <a:ext cx="7885112" cy="533400"/>
          </a:xfrm>
        </p:spPr>
        <p:txBody>
          <a:bodyPr/>
          <a:lstStyle/>
          <a:p>
            <a:pPr algn="ctr"/>
            <a:r>
              <a:rPr lang="en-US" dirty="0">
                <a:solidFill>
                  <a:srgbClr val="C00000"/>
                </a:solidFill>
              </a:rPr>
              <a:t>Associate Professor of (Department) </a:t>
            </a:r>
          </a:p>
        </p:txBody>
      </p:sp>
      <p:sp>
        <p:nvSpPr>
          <p:cNvPr id="3" name="Text Placeholder 2"/>
          <p:cNvSpPr>
            <a:spLocks noGrp="1"/>
          </p:cNvSpPr>
          <p:nvPr>
            <p:ph type="body" idx="1"/>
          </p:nvPr>
        </p:nvSpPr>
        <p:spPr>
          <a:xfrm>
            <a:off x="762000" y="1371600"/>
            <a:ext cx="7808913" cy="4953001"/>
          </a:xfrm>
        </p:spPr>
        <p:txBody>
          <a:bodyPr/>
          <a:lstStyle/>
          <a:p>
            <a:pPr marL="342900" indent="-342900">
              <a:buFont typeface="Arial" panose="020B0604020202020204" pitchFamily="34" charset="0"/>
              <a:buChar char="•"/>
            </a:pPr>
            <a:r>
              <a:rPr lang="en-US" sz="2000" b="1" dirty="0">
                <a:solidFill>
                  <a:srgbClr val="0070C0"/>
                </a:solidFill>
              </a:rPr>
              <a:t>Excellence in 2 </a:t>
            </a:r>
            <a:r>
              <a:rPr lang="en-US" sz="2000" dirty="0">
                <a:solidFill>
                  <a:schemeClr val="tx1"/>
                </a:solidFill>
              </a:rPr>
              <a:t>of the domains and </a:t>
            </a:r>
            <a:r>
              <a:rPr lang="en-US" sz="2000" b="1" dirty="0">
                <a:solidFill>
                  <a:srgbClr val="0070C0"/>
                </a:solidFill>
              </a:rPr>
              <a:t>satisfactory</a:t>
            </a:r>
            <a:r>
              <a:rPr lang="en-US" sz="2000" dirty="0">
                <a:solidFill>
                  <a:srgbClr val="0070C0"/>
                </a:solidFill>
              </a:rPr>
              <a:t> </a:t>
            </a:r>
            <a:r>
              <a:rPr lang="en-US" sz="2000" dirty="0">
                <a:solidFill>
                  <a:schemeClr val="tx1"/>
                </a:solidFill>
              </a:rPr>
              <a:t>in the others</a:t>
            </a:r>
          </a:p>
          <a:p>
            <a:endParaRPr lang="en-US" sz="2000" dirty="0">
              <a:solidFill>
                <a:srgbClr val="0070C0"/>
              </a:solidFill>
            </a:endParaRPr>
          </a:p>
          <a:p>
            <a:pPr marL="800100" lvl="1" indent="-342900">
              <a:buFont typeface="Arial" panose="020B0604020202020204" pitchFamily="34" charset="0"/>
              <a:buChar char="•"/>
            </a:pPr>
            <a:r>
              <a:rPr lang="en-US" dirty="0">
                <a:solidFill>
                  <a:schemeClr val="tx1"/>
                </a:solidFill>
                <a:latin typeface="Trebuchet MS" panose="020B0603020202020204" pitchFamily="34" charset="0"/>
              </a:rPr>
              <a:t>Documented excellence in education, including directorship or development of major courses and electives; sustained excellence in educating medical students, residents and colleagues and mentoring; </a:t>
            </a:r>
          </a:p>
          <a:p>
            <a:pPr marL="800100" lvl="1" indent="-342900">
              <a:buFont typeface="Arial" panose="020B0604020202020204" pitchFamily="34" charset="0"/>
              <a:buChar char="•"/>
            </a:pPr>
            <a:r>
              <a:rPr lang="en-US" dirty="0">
                <a:solidFill>
                  <a:schemeClr val="tx1"/>
                </a:solidFill>
                <a:latin typeface="Trebuchet MS" panose="020B0603020202020204" pitchFamily="34" charset="0"/>
              </a:rPr>
              <a:t>Scholarship, including publication, preferably as first or last or corresponding author, of original substantive work in peer-reviewed journals; </a:t>
            </a:r>
          </a:p>
          <a:p>
            <a:pPr marL="800100" lvl="1" indent="-342900">
              <a:buFont typeface="Arial" panose="020B0604020202020204" pitchFamily="34" charset="0"/>
              <a:buChar char="•"/>
            </a:pPr>
            <a:r>
              <a:rPr lang="en-US" dirty="0">
                <a:solidFill>
                  <a:schemeClr val="tx1"/>
                </a:solidFill>
                <a:latin typeface="Trebuchet MS" panose="020B0603020202020204" pitchFamily="34" charset="0"/>
              </a:rPr>
              <a:t>Reputation, including leadership in local or regional scientific affairs; </a:t>
            </a:r>
          </a:p>
          <a:p>
            <a:pPr marL="800100" lvl="1" indent="-342900">
              <a:buFont typeface="Arial" panose="020B0604020202020204" pitchFamily="34" charset="0"/>
              <a:buChar char="•"/>
            </a:pPr>
            <a:r>
              <a:rPr lang="en-US" dirty="0">
                <a:solidFill>
                  <a:schemeClr val="tx1"/>
                </a:solidFill>
                <a:latin typeface="Trebuchet MS" panose="020B0603020202020204" pitchFamily="34" charset="0"/>
              </a:rPr>
              <a:t>Emerging regional/national/international reputation for scholarly activity and/or research accomplishments supported by letters from external referees.</a:t>
            </a:r>
          </a:p>
          <a:p>
            <a:pPr marL="800100" lvl="1" indent="-342900">
              <a:buFont typeface="Arial" panose="020B0604020202020204" pitchFamily="34" charset="0"/>
              <a:buChar char="•"/>
            </a:pPr>
            <a:r>
              <a:rPr lang="en-US" dirty="0">
                <a:solidFill>
                  <a:schemeClr val="tx1"/>
                </a:solidFill>
                <a:latin typeface="Trebuchet MS" panose="020B0603020202020204" pitchFamily="34" charset="0"/>
              </a:rPr>
              <a:t>Service to the medical school, hospital, community and professional organizations</a:t>
            </a:r>
          </a:p>
          <a:p>
            <a:pPr marL="342900" indent="-342900">
              <a:buFont typeface="Arial" panose="020B0604020202020204" pitchFamily="34" charset="0"/>
              <a:buChar char="•"/>
            </a:pPr>
            <a:endParaRPr lang="en-US" sz="1800" dirty="0">
              <a:solidFill>
                <a:schemeClr val="tx1"/>
              </a:solidFill>
            </a:endParaRPr>
          </a:p>
          <a:p>
            <a:endParaRPr lang="en-US" sz="2000" dirty="0"/>
          </a:p>
        </p:txBody>
      </p:sp>
    </p:spTree>
    <p:extLst>
      <p:ext uri="{BB962C8B-B14F-4D97-AF65-F5344CB8AC3E}">
        <p14:creationId xmlns:p14="http://schemas.microsoft.com/office/powerpoint/2010/main" val="196153848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Professor of (Department) </a:t>
            </a:r>
          </a:p>
        </p:txBody>
      </p:sp>
      <p:sp>
        <p:nvSpPr>
          <p:cNvPr id="3" name="Text Placeholder 2"/>
          <p:cNvSpPr>
            <a:spLocks noGrp="1"/>
          </p:cNvSpPr>
          <p:nvPr>
            <p:ph type="body" idx="1"/>
          </p:nvPr>
        </p:nvSpPr>
        <p:spPr>
          <a:xfrm>
            <a:off x="838200" y="1371600"/>
            <a:ext cx="7808913" cy="4953001"/>
          </a:xfrm>
        </p:spPr>
        <p:txBody>
          <a:bodyPr/>
          <a:lstStyle/>
          <a:p>
            <a:pPr marL="285750" indent="-285750">
              <a:buFont typeface="Arial" panose="020B0604020202020204" pitchFamily="34" charset="0"/>
              <a:buChar char="•"/>
            </a:pPr>
            <a:r>
              <a:rPr lang="en-US" sz="2000" b="1" dirty="0">
                <a:solidFill>
                  <a:srgbClr val="0070C0"/>
                </a:solidFill>
              </a:rPr>
              <a:t>Excellence in 2 </a:t>
            </a:r>
            <a:r>
              <a:rPr lang="en-US" sz="2000" dirty="0">
                <a:solidFill>
                  <a:schemeClr val="tx1"/>
                </a:solidFill>
              </a:rPr>
              <a:t>of the domains and </a:t>
            </a:r>
            <a:r>
              <a:rPr lang="en-US" sz="2000" b="1" dirty="0">
                <a:solidFill>
                  <a:srgbClr val="0070C0"/>
                </a:solidFill>
              </a:rPr>
              <a:t>above average </a:t>
            </a:r>
            <a:r>
              <a:rPr lang="en-US" sz="2000" dirty="0">
                <a:solidFill>
                  <a:schemeClr val="tx1"/>
                </a:solidFill>
              </a:rPr>
              <a:t>in the others</a:t>
            </a:r>
          </a:p>
          <a:p>
            <a:endParaRPr lang="en-US" sz="2000" b="1" dirty="0">
              <a:solidFill>
                <a:schemeClr val="tx1"/>
              </a:solidFill>
            </a:endParaRPr>
          </a:p>
          <a:p>
            <a:pPr marL="800100" lvl="1" indent="-342900">
              <a:buFont typeface="Arial" panose="020B0604020202020204" pitchFamily="34" charset="0"/>
              <a:buChar char="•"/>
            </a:pPr>
            <a:r>
              <a:rPr lang="en-US" dirty="0">
                <a:solidFill>
                  <a:schemeClr val="tx1"/>
                </a:solidFill>
                <a:latin typeface="Trebuchet MS" panose="020B0603020202020204" pitchFamily="34" charset="0"/>
              </a:rPr>
              <a:t>Excellence in education, including directorship or development of major courses and electives; sustained excellence in training medical students, residents, ..and colleagues; mentorship, ..formal awards, peer review, local, regional, national, and international invited lectures. Mentoring. </a:t>
            </a:r>
          </a:p>
          <a:p>
            <a:pPr marL="800100" lvl="1" indent="-342900">
              <a:buFont typeface="Arial" panose="020B0604020202020204" pitchFamily="34" charset="0"/>
              <a:buChar char="•"/>
            </a:pPr>
            <a:r>
              <a:rPr lang="en-US" dirty="0">
                <a:solidFill>
                  <a:schemeClr val="tx1"/>
                </a:solidFill>
                <a:latin typeface="Trebuchet MS" panose="020B0603020202020204" pitchFamily="34" charset="0"/>
              </a:rPr>
              <a:t>Excellence in research, including independent and original investigation recognized by peers and by external funding; </a:t>
            </a:r>
          </a:p>
          <a:p>
            <a:pPr marL="800100" lvl="1" indent="-342900">
              <a:buFont typeface="Arial" panose="020B0604020202020204" pitchFamily="34" charset="0"/>
              <a:buChar char="•"/>
            </a:pPr>
            <a:r>
              <a:rPr lang="en-US" dirty="0">
                <a:solidFill>
                  <a:schemeClr val="tx1"/>
                </a:solidFill>
                <a:latin typeface="Trebuchet MS" panose="020B0603020202020204" pitchFamily="34" charset="0"/>
              </a:rPr>
              <a:t>Scholarship, including publication as first or last author, of original substantive work in peer-reviewed journals (should include recent scholarly activity within the last 5 years); </a:t>
            </a:r>
          </a:p>
          <a:p>
            <a:pPr marL="800100" lvl="1" indent="-342900">
              <a:buFont typeface="Arial" panose="020B0604020202020204" pitchFamily="34" charset="0"/>
              <a:buChar char="•"/>
            </a:pPr>
            <a:r>
              <a:rPr lang="en-US" dirty="0">
                <a:solidFill>
                  <a:schemeClr val="tx1"/>
                </a:solidFill>
                <a:latin typeface="Trebuchet MS" panose="020B0603020202020204" pitchFamily="34" charset="0"/>
              </a:rPr>
              <a:t>Reputation, including national and international recognition for research contributions, service on study sections, editorial boards, named lectureships, leadership in professional societies and governing boards. </a:t>
            </a:r>
          </a:p>
          <a:p>
            <a:endParaRPr lang="en-US" sz="2000" dirty="0"/>
          </a:p>
        </p:txBody>
      </p:sp>
    </p:spTree>
    <p:extLst>
      <p:ext uri="{BB962C8B-B14F-4D97-AF65-F5344CB8AC3E}">
        <p14:creationId xmlns:p14="http://schemas.microsoft.com/office/powerpoint/2010/main" val="1910909594"/>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Professor of (Department) </a:t>
            </a:r>
          </a:p>
        </p:txBody>
      </p:sp>
      <p:sp>
        <p:nvSpPr>
          <p:cNvPr id="3" name="Text Placeholder 2"/>
          <p:cNvSpPr>
            <a:spLocks noGrp="1"/>
          </p:cNvSpPr>
          <p:nvPr>
            <p:ph type="body" idx="1"/>
          </p:nvPr>
        </p:nvSpPr>
        <p:spPr>
          <a:xfrm>
            <a:off x="685800" y="1219200"/>
            <a:ext cx="7808913" cy="4953001"/>
          </a:xfrm>
        </p:spPr>
        <p:txBody>
          <a:bodyPr/>
          <a:lstStyle/>
          <a:p>
            <a:r>
              <a:rPr lang="en-US" sz="2000" dirty="0">
                <a:solidFill>
                  <a:schemeClr val="tx1"/>
                </a:solidFill>
              </a:rPr>
              <a:t>Clinical faculty applying for promotion to the rank of Professor in the traditional pathway </a:t>
            </a:r>
            <a:r>
              <a:rPr lang="en-US" sz="2000" b="1" dirty="0">
                <a:solidFill>
                  <a:srgbClr val="0070C0"/>
                </a:solidFill>
              </a:rPr>
              <a:t>early in their eligibility period </a:t>
            </a:r>
            <a:r>
              <a:rPr lang="en-US" sz="2000" dirty="0">
                <a:solidFill>
                  <a:schemeClr val="tx1"/>
                </a:solidFill>
              </a:rPr>
              <a:t>(less than customary time in rank </a:t>
            </a:r>
            <a:r>
              <a:rPr lang="en-US" sz="2000" dirty="0">
                <a:solidFill>
                  <a:srgbClr val="0070C0"/>
                </a:solidFill>
              </a:rPr>
              <a:t>[&gt;5 and &lt; 7 years] </a:t>
            </a:r>
            <a:r>
              <a:rPr lang="en-US" sz="2000" dirty="0">
                <a:solidFill>
                  <a:schemeClr val="tx1"/>
                </a:solidFill>
              </a:rPr>
              <a:t>) as an Associate Professor at time of application should have demonstrated exceptional achievements as evidenced by meeting at least one of the below listed criteria.  </a:t>
            </a:r>
          </a:p>
          <a:p>
            <a:endParaRPr lang="en-US" sz="2000" dirty="0">
              <a:solidFill>
                <a:schemeClr val="tx1"/>
              </a:solidFill>
            </a:endParaRPr>
          </a:p>
          <a:p>
            <a:r>
              <a:rPr lang="en-US" sz="2000" dirty="0">
                <a:solidFill>
                  <a:schemeClr val="tx1"/>
                </a:solidFill>
              </a:rPr>
              <a:t>The </a:t>
            </a:r>
            <a:r>
              <a:rPr lang="en-US" sz="2000" b="1" dirty="0">
                <a:solidFill>
                  <a:srgbClr val="0070C0"/>
                </a:solidFill>
              </a:rPr>
              <a:t>candidate must document </a:t>
            </a:r>
            <a:r>
              <a:rPr lang="en-US" sz="2000" dirty="0">
                <a:solidFill>
                  <a:schemeClr val="tx1"/>
                </a:solidFill>
              </a:rPr>
              <a:t>the </a:t>
            </a:r>
            <a:r>
              <a:rPr lang="en-US" sz="2000" b="1" dirty="0">
                <a:solidFill>
                  <a:srgbClr val="0070C0"/>
                </a:solidFill>
              </a:rPr>
              <a:t>significance of </a:t>
            </a:r>
            <a:r>
              <a:rPr lang="en-US" sz="2000" dirty="0">
                <a:solidFill>
                  <a:schemeClr val="tx1"/>
                </a:solidFill>
              </a:rPr>
              <a:t>these</a:t>
            </a:r>
            <a:r>
              <a:rPr lang="en-US" sz="2000" b="1" dirty="0">
                <a:solidFill>
                  <a:schemeClr val="tx1"/>
                </a:solidFill>
              </a:rPr>
              <a:t> </a:t>
            </a:r>
            <a:r>
              <a:rPr lang="en-US" sz="2000" b="1" dirty="0">
                <a:solidFill>
                  <a:srgbClr val="0070C0"/>
                </a:solidFill>
              </a:rPr>
              <a:t>accomplishments </a:t>
            </a:r>
            <a:r>
              <a:rPr lang="en-US" sz="2000" dirty="0">
                <a:solidFill>
                  <a:schemeClr val="tx1"/>
                </a:solidFill>
              </a:rPr>
              <a:t>in their </a:t>
            </a:r>
            <a:r>
              <a:rPr lang="en-US" sz="2000" b="1" dirty="0">
                <a:solidFill>
                  <a:srgbClr val="0070C0"/>
                </a:solidFill>
              </a:rPr>
              <a:t>Summary of Accomplishments </a:t>
            </a:r>
            <a:r>
              <a:rPr lang="en-US" sz="2000" dirty="0">
                <a:solidFill>
                  <a:schemeClr val="tx1"/>
                </a:solidFill>
              </a:rPr>
              <a:t>and their </a:t>
            </a:r>
            <a:r>
              <a:rPr lang="en-US" sz="2000" b="1" dirty="0">
                <a:solidFill>
                  <a:srgbClr val="0070C0"/>
                </a:solidFill>
              </a:rPr>
              <a:t>Department Chair </a:t>
            </a:r>
            <a:r>
              <a:rPr lang="en-US" sz="2000" dirty="0">
                <a:solidFill>
                  <a:schemeClr val="tx1"/>
                </a:solidFill>
              </a:rPr>
              <a:t>must provide </a:t>
            </a:r>
            <a:r>
              <a:rPr lang="en-US" sz="2000" b="1" dirty="0">
                <a:solidFill>
                  <a:srgbClr val="0070C0"/>
                </a:solidFill>
              </a:rPr>
              <a:t>justification for promotion </a:t>
            </a:r>
            <a:r>
              <a:rPr lang="en-US" sz="2000" dirty="0">
                <a:solidFill>
                  <a:srgbClr val="0070C0"/>
                </a:solidFill>
              </a:rPr>
              <a:t>early </a:t>
            </a:r>
            <a:r>
              <a:rPr lang="en-US" sz="2000" dirty="0">
                <a:solidFill>
                  <a:schemeClr val="tx1"/>
                </a:solidFill>
              </a:rPr>
              <a:t>in their eligibility period in the nomination letter. </a:t>
            </a:r>
          </a:p>
          <a:p>
            <a:endParaRPr lang="en-US" sz="2000" dirty="0">
              <a:solidFill>
                <a:schemeClr val="tx1"/>
              </a:solidFill>
            </a:endParaRPr>
          </a:p>
          <a:p>
            <a:pPr marL="342900" indent="-342900">
              <a:buFont typeface="Arial" panose="020B0604020202020204" pitchFamily="34" charset="0"/>
              <a:buChar char="•"/>
            </a:pPr>
            <a:r>
              <a:rPr lang="en-US" sz="1800" dirty="0">
                <a:solidFill>
                  <a:schemeClr val="tx1"/>
                </a:solidFill>
              </a:rPr>
              <a:t>A number of high impact factor journal publications, as first or last author, and total publications that exceed the historical average number of faculty scholarly products for promotion to Professor at CMSRU. </a:t>
            </a:r>
          </a:p>
        </p:txBody>
      </p:sp>
    </p:spTree>
    <p:extLst>
      <p:ext uri="{BB962C8B-B14F-4D97-AF65-F5344CB8AC3E}">
        <p14:creationId xmlns:p14="http://schemas.microsoft.com/office/powerpoint/2010/main" val="3744561919"/>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7885112" cy="990600"/>
          </a:xfrm>
        </p:spPr>
        <p:txBody>
          <a:bodyPr>
            <a:normAutofit/>
          </a:bodyPr>
          <a:lstStyle/>
          <a:p>
            <a:pPr algn="ctr"/>
            <a:r>
              <a:rPr lang="en-US" dirty="0">
                <a:solidFill>
                  <a:srgbClr val="C00000"/>
                </a:solidFill>
              </a:rPr>
              <a:t>Professor of (Department) </a:t>
            </a:r>
            <a:br>
              <a:rPr lang="en-US" dirty="0">
                <a:solidFill>
                  <a:srgbClr val="C00000"/>
                </a:solidFill>
              </a:rPr>
            </a:br>
            <a:r>
              <a:rPr lang="en-US" sz="2000" dirty="0">
                <a:solidFill>
                  <a:srgbClr val="0070C0"/>
                </a:solidFill>
              </a:rPr>
              <a:t>Early in Eligibility Period Cont. </a:t>
            </a:r>
          </a:p>
        </p:txBody>
      </p:sp>
      <p:sp>
        <p:nvSpPr>
          <p:cNvPr id="3" name="Text Placeholder 2"/>
          <p:cNvSpPr>
            <a:spLocks noGrp="1"/>
          </p:cNvSpPr>
          <p:nvPr>
            <p:ph type="body" idx="1"/>
          </p:nvPr>
        </p:nvSpPr>
        <p:spPr>
          <a:xfrm>
            <a:off x="685800" y="1219200"/>
            <a:ext cx="7808913" cy="4953001"/>
          </a:xfrm>
        </p:spPr>
        <p:txBody>
          <a:bodyPr/>
          <a:lstStyle/>
          <a:p>
            <a:endParaRPr lang="en-US" sz="2000" dirty="0">
              <a:solidFill>
                <a:schemeClr val="tx1"/>
              </a:solidFill>
            </a:endParaRPr>
          </a:p>
          <a:p>
            <a:pPr marL="342900" indent="-342900">
              <a:buFont typeface="Arial" panose="020B0604020202020204" pitchFamily="34" charset="0"/>
              <a:buChar char="•"/>
            </a:pPr>
            <a:r>
              <a:rPr lang="en-US" sz="1800" dirty="0">
                <a:solidFill>
                  <a:schemeClr val="tx1"/>
                </a:solidFill>
              </a:rPr>
              <a:t>A significant number and/or amount of extramural funding grants as principal investigator.  </a:t>
            </a:r>
          </a:p>
          <a:p>
            <a:pPr marL="342900" indent="-342900">
              <a:buFont typeface="Arial" panose="020B0604020202020204" pitchFamily="34" charset="0"/>
              <a:buChar char="•"/>
            </a:pPr>
            <a:r>
              <a:rPr lang="en-US" sz="1800" dirty="0">
                <a:solidFill>
                  <a:schemeClr val="tx1"/>
                </a:solidFill>
              </a:rPr>
              <a:t>Major research accomplishments beyond that which has been historically normative in a promotion packet for Professor at CMSRU.  </a:t>
            </a:r>
          </a:p>
          <a:p>
            <a:pPr marL="342900" indent="-342900">
              <a:buFont typeface="Arial" panose="020B0604020202020204" pitchFamily="34" charset="0"/>
              <a:buChar char="•"/>
            </a:pPr>
            <a:r>
              <a:rPr lang="en-US" sz="1800" dirty="0">
                <a:solidFill>
                  <a:schemeClr val="tx1"/>
                </a:solidFill>
              </a:rPr>
              <a:t>Major contributions within the field of specialty leading to change in the practice of medicine. </a:t>
            </a:r>
          </a:p>
          <a:p>
            <a:pPr marL="342900" indent="-342900">
              <a:buFont typeface="Arial" panose="020B0604020202020204" pitchFamily="34" charset="0"/>
              <a:buChar char="•"/>
            </a:pPr>
            <a:r>
              <a:rPr lang="en-US" sz="1800" dirty="0">
                <a:solidFill>
                  <a:schemeClr val="tx1"/>
                </a:solidFill>
              </a:rPr>
              <a:t>National/international reputation in their field as demonstrated by leadership positions in national/international organizations, visiting professorships, editorial positions for major journals in their field (including appointment to the editorial board of the journal), membership on national/international grant review panels, and similar activities at the national/international level.  </a:t>
            </a:r>
          </a:p>
          <a:p>
            <a:pPr marL="342900" indent="-342900">
              <a:buFont typeface="Arial" panose="020B0604020202020204" pitchFamily="34" charset="0"/>
              <a:buChar char="•"/>
            </a:pPr>
            <a:r>
              <a:rPr lang="en-US" sz="1800" dirty="0">
                <a:solidFill>
                  <a:schemeClr val="tx1"/>
                </a:solidFill>
              </a:rPr>
              <a:t>Extraordinary contributions to the field of medical education, as evidenced by educational leadership activities within CMSRU/CUHC and at the national/international level. </a:t>
            </a:r>
          </a:p>
        </p:txBody>
      </p:sp>
    </p:spTree>
    <p:extLst>
      <p:ext uri="{BB962C8B-B14F-4D97-AF65-F5344CB8AC3E}">
        <p14:creationId xmlns:p14="http://schemas.microsoft.com/office/powerpoint/2010/main" val="115100126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7885112" cy="990600"/>
          </a:xfrm>
        </p:spPr>
        <p:txBody>
          <a:bodyPr>
            <a:normAutofit/>
          </a:bodyPr>
          <a:lstStyle/>
          <a:p>
            <a:pPr algn="ctr"/>
            <a:r>
              <a:rPr lang="en-US" dirty="0">
                <a:solidFill>
                  <a:srgbClr val="C00000"/>
                </a:solidFill>
              </a:rPr>
              <a:t>Accelerated Promotion </a:t>
            </a:r>
            <a:endParaRPr lang="en-US" sz="2000" dirty="0">
              <a:solidFill>
                <a:srgbClr val="0070C0"/>
              </a:solidFill>
            </a:endParaRPr>
          </a:p>
        </p:txBody>
      </p:sp>
      <p:sp>
        <p:nvSpPr>
          <p:cNvPr id="3" name="Text Placeholder 2"/>
          <p:cNvSpPr>
            <a:spLocks noGrp="1"/>
          </p:cNvSpPr>
          <p:nvPr>
            <p:ph type="body" idx="1"/>
          </p:nvPr>
        </p:nvSpPr>
        <p:spPr>
          <a:xfrm>
            <a:off x="685800" y="1219201"/>
            <a:ext cx="7808913" cy="4038600"/>
          </a:xfrm>
        </p:spPr>
        <p:txBody>
          <a:bodyPr/>
          <a:lstStyle/>
          <a:p>
            <a:endParaRPr lang="en-US" sz="2000" dirty="0">
              <a:solidFill>
                <a:schemeClr val="tx1"/>
              </a:solidFill>
            </a:endParaRPr>
          </a:p>
          <a:p>
            <a:r>
              <a:rPr lang="en-US" sz="2000" dirty="0">
                <a:solidFill>
                  <a:schemeClr val="tx1"/>
                </a:solidFill>
              </a:rPr>
              <a:t>Clinical faculty applying for accelerated promotion to the rank of Associate Professor or Professor in the traditional pathway, </a:t>
            </a:r>
            <a:r>
              <a:rPr lang="en-US" sz="2000" b="1" dirty="0">
                <a:solidFill>
                  <a:srgbClr val="0070C0"/>
                </a:solidFill>
              </a:rPr>
              <a:t>prior to completion of five years </a:t>
            </a:r>
            <a:r>
              <a:rPr lang="en-US" sz="2000" dirty="0">
                <a:solidFill>
                  <a:schemeClr val="tx1"/>
                </a:solidFill>
              </a:rPr>
              <a:t>at current rank at time of application should have demonstrated exceptional achievements as evidenced by meeting </a:t>
            </a:r>
            <a:r>
              <a:rPr lang="en-US" sz="2000" b="1" dirty="0">
                <a:solidFill>
                  <a:srgbClr val="0070C0"/>
                </a:solidFill>
              </a:rPr>
              <a:t>at least two </a:t>
            </a:r>
            <a:r>
              <a:rPr lang="en-US" sz="2000" dirty="0">
                <a:solidFill>
                  <a:schemeClr val="tx1"/>
                </a:solidFill>
              </a:rPr>
              <a:t>of the previously listed criteria.</a:t>
            </a:r>
          </a:p>
          <a:p>
            <a:endParaRPr lang="en-US" sz="2000" dirty="0">
              <a:solidFill>
                <a:schemeClr val="tx1"/>
              </a:solidFill>
            </a:endParaRPr>
          </a:p>
          <a:p>
            <a:r>
              <a:rPr lang="en-US" sz="2000" b="1" dirty="0">
                <a:solidFill>
                  <a:srgbClr val="0070C0"/>
                </a:solidFill>
              </a:rPr>
              <a:t>Accelerated</a:t>
            </a:r>
            <a:r>
              <a:rPr lang="en-US" sz="2000" dirty="0">
                <a:solidFill>
                  <a:schemeClr val="tx1"/>
                </a:solidFill>
              </a:rPr>
              <a:t> promotion is </a:t>
            </a:r>
            <a:r>
              <a:rPr lang="en-US" sz="2000" b="1" dirty="0">
                <a:solidFill>
                  <a:srgbClr val="0070C0"/>
                </a:solidFill>
              </a:rPr>
              <a:t>not available </a:t>
            </a:r>
            <a:r>
              <a:rPr lang="en-US" sz="2000" dirty="0">
                <a:solidFill>
                  <a:schemeClr val="tx1"/>
                </a:solidFill>
              </a:rPr>
              <a:t>for candidates on the </a:t>
            </a:r>
            <a:r>
              <a:rPr lang="en-US" sz="2000" b="1" dirty="0">
                <a:solidFill>
                  <a:srgbClr val="0070C0"/>
                </a:solidFill>
              </a:rPr>
              <a:t>S</a:t>
            </a:r>
            <a:r>
              <a:rPr lang="en-US" sz="2000" dirty="0">
                <a:solidFill>
                  <a:srgbClr val="0070C0"/>
                </a:solidFill>
              </a:rPr>
              <a:t>cholarship of </a:t>
            </a:r>
            <a:r>
              <a:rPr lang="en-US" sz="2000" b="1" dirty="0">
                <a:solidFill>
                  <a:srgbClr val="0070C0"/>
                </a:solidFill>
              </a:rPr>
              <a:t>Practice and Teaching (SPT) Pathway</a:t>
            </a:r>
            <a:r>
              <a:rPr lang="en-US" sz="2000" dirty="0">
                <a:solidFill>
                  <a:schemeClr val="tx1"/>
                </a:solidFill>
              </a:rPr>
              <a:t>. </a:t>
            </a:r>
          </a:p>
        </p:txBody>
      </p:sp>
    </p:spTree>
    <p:extLst>
      <p:ext uri="{BB962C8B-B14F-4D97-AF65-F5344CB8AC3E}">
        <p14:creationId xmlns:p14="http://schemas.microsoft.com/office/powerpoint/2010/main" val="2618788029"/>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799" cy="1066800"/>
          </a:xfrm>
        </p:spPr>
        <p:txBody>
          <a:bodyPr>
            <a:normAutofit fontScale="90000"/>
          </a:bodyPr>
          <a:lstStyle/>
          <a:p>
            <a:pPr algn="ctr"/>
            <a:r>
              <a:rPr lang="en-US" sz="3600" dirty="0">
                <a:solidFill>
                  <a:srgbClr val="C00000"/>
                </a:solidFill>
              </a:rPr>
              <a:t>Scholarship of Practice and Teaching (SPT)  Pathway </a:t>
            </a:r>
            <a:br>
              <a:rPr lang="en-US" u="sng" dirty="0"/>
            </a:br>
            <a:endParaRPr lang="en-US" dirty="0"/>
          </a:p>
        </p:txBody>
      </p:sp>
      <p:sp>
        <p:nvSpPr>
          <p:cNvPr id="3" name="Text Placeholder 2"/>
          <p:cNvSpPr>
            <a:spLocks noGrp="1"/>
          </p:cNvSpPr>
          <p:nvPr>
            <p:ph type="body" idx="1"/>
          </p:nvPr>
        </p:nvSpPr>
        <p:spPr>
          <a:xfrm>
            <a:off x="685800" y="2514600"/>
            <a:ext cx="7808913" cy="4953001"/>
          </a:xfrm>
        </p:spPr>
        <p:txBody>
          <a:bodyPr/>
          <a:lstStyle/>
          <a:p>
            <a:pPr algn="ctr"/>
            <a:r>
              <a:rPr lang="en-US" b="1" u="sng" dirty="0">
                <a:solidFill>
                  <a:srgbClr val="0070C0"/>
                </a:solidFill>
              </a:rPr>
              <a:t>Ranks</a:t>
            </a:r>
          </a:p>
          <a:p>
            <a:pPr algn="ctr"/>
            <a:endParaRPr lang="en-US" b="1" u="sng" dirty="0"/>
          </a:p>
        </p:txBody>
      </p:sp>
      <p:sp>
        <p:nvSpPr>
          <p:cNvPr id="4" name="Rectangle 3"/>
          <p:cNvSpPr/>
          <p:nvPr/>
        </p:nvSpPr>
        <p:spPr>
          <a:xfrm>
            <a:off x="1219200" y="3124200"/>
            <a:ext cx="7162800" cy="1200329"/>
          </a:xfrm>
          <a:prstGeom prst="rect">
            <a:avLst/>
          </a:prstGeom>
        </p:spPr>
        <p:txBody>
          <a:bodyPr wrap="square">
            <a:spAutoFit/>
          </a:bodyPr>
          <a:lstStyle/>
          <a:p>
            <a:pPr algn="ctr"/>
            <a:r>
              <a:rPr lang="en-US" sz="2400" dirty="0"/>
              <a:t>Assistant Professor of Clinical (Department)  </a:t>
            </a:r>
          </a:p>
          <a:p>
            <a:pPr algn="ctr"/>
            <a:r>
              <a:rPr lang="en-US" sz="2400" dirty="0"/>
              <a:t>Associate Professor of Clinical (Department)  </a:t>
            </a:r>
          </a:p>
          <a:p>
            <a:pPr algn="ctr"/>
            <a:r>
              <a:rPr lang="en-US" sz="2400" dirty="0"/>
              <a:t>Professor of Clinical (Department) </a:t>
            </a:r>
          </a:p>
        </p:txBody>
      </p:sp>
    </p:spTree>
    <p:extLst>
      <p:ext uri="{BB962C8B-B14F-4D97-AF65-F5344CB8AC3E}">
        <p14:creationId xmlns:p14="http://schemas.microsoft.com/office/powerpoint/2010/main" val="3809838049"/>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7885112" cy="990600"/>
          </a:xfrm>
        </p:spPr>
        <p:txBody>
          <a:bodyPr>
            <a:normAutofit/>
          </a:bodyPr>
          <a:lstStyle/>
          <a:p>
            <a:pPr algn="ctr"/>
            <a:r>
              <a:rPr lang="en-US" sz="2800" dirty="0">
                <a:solidFill>
                  <a:srgbClr val="C00000"/>
                </a:solidFill>
              </a:rPr>
              <a:t>Scholarship of Practice and Teaching Pathway for Clinical Faculty </a:t>
            </a:r>
          </a:p>
        </p:txBody>
      </p:sp>
      <p:sp>
        <p:nvSpPr>
          <p:cNvPr id="3" name="Text Placeholder 2"/>
          <p:cNvSpPr>
            <a:spLocks noGrp="1"/>
          </p:cNvSpPr>
          <p:nvPr>
            <p:ph type="body" idx="1"/>
          </p:nvPr>
        </p:nvSpPr>
        <p:spPr>
          <a:xfrm>
            <a:off x="914400" y="1676401"/>
            <a:ext cx="7808913" cy="4495800"/>
          </a:xfrm>
        </p:spPr>
        <p:txBody>
          <a:bodyPr/>
          <a:lstStyle/>
          <a:p>
            <a:r>
              <a:rPr lang="en-US" sz="2000" b="1" dirty="0">
                <a:solidFill>
                  <a:srgbClr val="0070C0"/>
                </a:solidFill>
                <a:latin typeface="Trebuchet MS" panose="020B0603020202020204" pitchFamily="34" charset="0"/>
              </a:rPr>
              <a:t>Rationale</a:t>
            </a:r>
          </a:p>
          <a:p>
            <a:pPr lvl="1"/>
            <a:r>
              <a:rPr lang="en-US" dirty="0">
                <a:solidFill>
                  <a:schemeClr val="tx1"/>
                </a:solidFill>
                <a:latin typeface="Trebuchet MS" panose="020B0603020202020204" pitchFamily="34" charset="0"/>
              </a:rPr>
              <a:t>For faculty whose primary activity is clinical medicine and teaching</a:t>
            </a:r>
          </a:p>
          <a:p>
            <a:pPr lvl="1"/>
            <a:r>
              <a:rPr lang="en-US" dirty="0">
                <a:solidFill>
                  <a:schemeClr val="tx1"/>
                </a:solidFill>
                <a:latin typeface="Trebuchet MS" panose="020B0603020202020204" pitchFamily="34" charset="0"/>
              </a:rPr>
              <a:t>Demonstrated excellence and impact in clinical area</a:t>
            </a:r>
          </a:p>
          <a:p>
            <a:pPr lvl="1"/>
            <a:r>
              <a:rPr lang="en-US" dirty="0">
                <a:solidFill>
                  <a:schemeClr val="tx1"/>
                </a:solidFill>
                <a:latin typeface="Trebuchet MS" panose="020B0603020202020204" pitchFamily="34" charset="0"/>
              </a:rPr>
              <a:t>Publications are not required but scholarship is encouraged</a:t>
            </a:r>
          </a:p>
          <a:p>
            <a:endParaRPr lang="en-US" sz="2000" b="1" dirty="0">
              <a:solidFill>
                <a:srgbClr val="0070C0"/>
              </a:solidFill>
              <a:latin typeface="Trebuchet MS" panose="020B0603020202020204" pitchFamily="34" charset="0"/>
            </a:endParaRPr>
          </a:p>
          <a:p>
            <a:r>
              <a:rPr lang="en-US" sz="2000" b="1" dirty="0">
                <a:solidFill>
                  <a:srgbClr val="0070C0"/>
                </a:solidFill>
                <a:latin typeface="Trebuchet MS" panose="020B0603020202020204" pitchFamily="34" charset="0"/>
              </a:rPr>
              <a:t>Title</a:t>
            </a:r>
          </a:p>
          <a:p>
            <a:pPr lvl="1"/>
            <a:r>
              <a:rPr lang="en-US" dirty="0">
                <a:solidFill>
                  <a:schemeClr val="tx1"/>
                </a:solidFill>
                <a:latin typeface="Trebuchet MS" panose="020B0603020202020204" pitchFamily="34" charset="0"/>
              </a:rPr>
              <a:t>“Clinical” prefix before discipline </a:t>
            </a:r>
          </a:p>
          <a:p>
            <a:pPr lvl="1"/>
            <a:r>
              <a:rPr lang="en-US" dirty="0">
                <a:solidFill>
                  <a:schemeClr val="tx1"/>
                </a:solidFill>
                <a:latin typeface="Trebuchet MS" panose="020B0603020202020204" pitchFamily="34" charset="0"/>
              </a:rPr>
              <a:t>Example:  “Assistant Professor of Clinical Medicine”</a:t>
            </a:r>
          </a:p>
          <a:p>
            <a:endParaRPr lang="en-US" sz="2000" b="1" dirty="0">
              <a:solidFill>
                <a:srgbClr val="0070C0"/>
              </a:solidFill>
              <a:latin typeface="Trebuchet MS" panose="020B0603020202020204" pitchFamily="34" charset="0"/>
            </a:endParaRPr>
          </a:p>
          <a:p>
            <a:r>
              <a:rPr lang="en-US" sz="2000" b="1" dirty="0">
                <a:solidFill>
                  <a:srgbClr val="0070C0"/>
                </a:solidFill>
                <a:latin typeface="Trebuchet MS" panose="020B0603020202020204" pitchFamily="34" charset="0"/>
              </a:rPr>
              <a:t>Criteria</a:t>
            </a:r>
          </a:p>
          <a:p>
            <a:pPr lvl="1"/>
            <a:r>
              <a:rPr lang="en-US" dirty="0">
                <a:solidFill>
                  <a:schemeClr val="tx1"/>
                </a:solidFill>
                <a:latin typeface="Trebuchet MS" panose="020B0603020202020204" pitchFamily="34" charset="0"/>
              </a:rPr>
              <a:t>Expertise and leadership in clinical field</a:t>
            </a:r>
          </a:p>
          <a:p>
            <a:pPr lvl="1"/>
            <a:r>
              <a:rPr lang="en-US" dirty="0">
                <a:solidFill>
                  <a:schemeClr val="tx1"/>
                </a:solidFill>
                <a:latin typeface="Trebuchet MS" panose="020B0603020202020204" pitchFamily="34" charset="0"/>
              </a:rPr>
              <a:t>Local, regional, national reputation</a:t>
            </a:r>
          </a:p>
          <a:p>
            <a:pPr lvl="1"/>
            <a:r>
              <a:rPr lang="en-US" dirty="0">
                <a:solidFill>
                  <a:schemeClr val="tx1"/>
                </a:solidFill>
                <a:latin typeface="Trebuchet MS" panose="020B0603020202020204" pitchFamily="34" charset="0"/>
              </a:rPr>
              <a:t>Local, regional, national impact</a:t>
            </a:r>
          </a:p>
          <a:p>
            <a:endParaRPr lang="en-US" sz="2000" dirty="0">
              <a:solidFill>
                <a:schemeClr val="tx1"/>
              </a:solidFill>
            </a:endParaRPr>
          </a:p>
          <a:p>
            <a:endParaRPr lang="en-US" dirty="0"/>
          </a:p>
        </p:txBody>
      </p:sp>
    </p:spTree>
    <p:extLst>
      <p:ext uri="{BB962C8B-B14F-4D97-AF65-F5344CB8AC3E}">
        <p14:creationId xmlns:p14="http://schemas.microsoft.com/office/powerpoint/2010/main" val="348727697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7885112" cy="914400"/>
          </a:xfrm>
        </p:spPr>
        <p:txBody>
          <a:bodyPr>
            <a:normAutofit/>
          </a:bodyPr>
          <a:lstStyle/>
          <a:p>
            <a:pPr algn="ctr"/>
            <a:r>
              <a:rPr lang="en-US" sz="2800" dirty="0">
                <a:solidFill>
                  <a:srgbClr val="C00000"/>
                </a:solidFill>
              </a:rPr>
              <a:t>Scholarship of Practice &amp; Teaching Pathway </a:t>
            </a:r>
            <a:br>
              <a:rPr lang="en-US" sz="2800" dirty="0">
                <a:solidFill>
                  <a:srgbClr val="C00000"/>
                </a:solidFill>
              </a:rPr>
            </a:br>
            <a:r>
              <a:rPr lang="en-US" sz="2800" dirty="0">
                <a:solidFill>
                  <a:srgbClr val="C00000"/>
                </a:solidFill>
              </a:rPr>
              <a:t>(SPT)  </a:t>
            </a:r>
          </a:p>
        </p:txBody>
      </p:sp>
      <p:sp>
        <p:nvSpPr>
          <p:cNvPr id="3" name="Text Placeholder 2"/>
          <p:cNvSpPr>
            <a:spLocks noGrp="1"/>
          </p:cNvSpPr>
          <p:nvPr>
            <p:ph type="body" idx="1"/>
          </p:nvPr>
        </p:nvSpPr>
        <p:spPr>
          <a:xfrm>
            <a:off x="762000" y="2057400"/>
            <a:ext cx="7808913" cy="4953001"/>
          </a:xfrm>
        </p:spPr>
        <p:txBody>
          <a:bodyPr/>
          <a:lstStyle/>
          <a:p>
            <a:endParaRPr lang="en-US" sz="2000" dirty="0">
              <a:solidFill>
                <a:schemeClr val="tx1"/>
              </a:solidFill>
            </a:endParaRPr>
          </a:p>
          <a:p>
            <a:endParaRPr lang="en-US" dirty="0"/>
          </a:p>
        </p:txBody>
      </p:sp>
      <p:sp>
        <p:nvSpPr>
          <p:cNvPr id="5" name="TextBox 4">
            <a:extLst>
              <a:ext uri="{FF2B5EF4-FFF2-40B4-BE49-F238E27FC236}">
                <a16:creationId xmlns:a16="http://schemas.microsoft.com/office/drawing/2014/main" id="{2DE9B8AD-9425-7F18-F1A6-07842C255CFD}"/>
              </a:ext>
            </a:extLst>
          </p:cNvPr>
          <p:cNvSpPr txBox="1"/>
          <p:nvPr/>
        </p:nvSpPr>
        <p:spPr>
          <a:xfrm>
            <a:off x="1009555" y="1608451"/>
            <a:ext cx="7391400" cy="39703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Trebuchet MS" panose="020B0603020202020204" pitchFamily="34" charset="0"/>
              </a:rPr>
              <a:t>Note that this pathway is not an easier route to promotion.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black"/>
              </a:solidFill>
              <a:effectLst/>
              <a:uLnTx/>
              <a:uFillTx/>
              <a:latin typeface="Trebuchet MS" panose="020B06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rPr>
              <a:t>Promotion will require presentation of evidence by the clinical faculty of excellence and impact in their respective clinical area.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Trebuchet MS" panose="020B06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rPr>
              <a:t>Applicants in this pathway should have an area of </a:t>
            </a:r>
            <a:r>
              <a:rPr kumimoji="0" lang="en-US" b="0" i="0" u="none" strike="noStrike" kern="1200" cap="none" spc="0" normalizeH="0" baseline="0" noProof="0" dirty="0">
                <a:ln>
                  <a:noFill/>
                </a:ln>
                <a:solidFill>
                  <a:srgbClr val="0070C0"/>
                </a:solidFill>
                <a:effectLst/>
                <a:uLnTx/>
                <a:uFillTx/>
                <a:latin typeface="Trebuchet MS" panose="020B0603020202020204" pitchFamily="34" charset="0"/>
              </a:rPr>
              <a:t>“special expertise” </a:t>
            </a:r>
            <a:r>
              <a:rPr kumimoji="0" lang="en-US" b="0" i="0" u="none" strike="noStrike" kern="1200" cap="none" spc="0" normalizeH="0" baseline="0" noProof="0" dirty="0">
                <a:ln>
                  <a:noFill/>
                </a:ln>
                <a:solidFill>
                  <a:prstClr val="black"/>
                </a:solidFill>
                <a:effectLst/>
                <a:uLnTx/>
                <a:uFillTx/>
                <a:latin typeface="Trebuchet MS" panose="020B0603020202020204" pitchFamily="34" charset="0"/>
              </a:rPr>
              <a:t>in their clinical practice, clinical teaching, or in clinical community service.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Trebuchet MS" panose="020B06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rebuchet MS" panose="020B0603020202020204" pitchFamily="34" charset="0"/>
              </a:rPr>
              <a:t>The faculty candidate should provide a robust description of their area of expertise (intervention, outcome, and impact, if feasible) in their application.</a:t>
            </a:r>
            <a:endParaRPr kumimoji="0" lang="en-US" b="0" i="0" u="none" strike="noStrike" kern="1200" cap="none" spc="0" normalizeH="0" baseline="0" noProof="0" dirty="0">
              <a:ln>
                <a:noFill/>
              </a:ln>
              <a:solidFill>
                <a:prstClr val="black"/>
              </a:solidFill>
              <a:effectLst/>
              <a:uLnTx/>
              <a:uFillTx/>
              <a:latin typeface="Trebuchet MS" panose="020B06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Trebuchet MS" panose="020B06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947080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3CD4-09C6-419F-AE8A-91FC84EDD7DA}"/>
              </a:ext>
            </a:extLst>
          </p:cNvPr>
          <p:cNvSpPr>
            <a:spLocks noGrp="1"/>
          </p:cNvSpPr>
          <p:nvPr>
            <p:ph type="title"/>
          </p:nvPr>
        </p:nvSpPr>
        <p:spPr>
          <a:xfrm>
            <a:off x="609601" y="533400"/>
            <a:ext cx="7885112" cy="1371600"/>
          </a:xfrm>
        </p:spPr>
        <p:txBody>
          <a:bodyPr>
            <a:normAutofit fontScale="90000"/>
          </a:bodyPr>
          <a:lstStyle/>
          <a:p>
            <a:pPr algn="ctr"/>
            <a:r>
              <a:rPr lang="en-US" sz="3100" dirty="0">
                <a:solidFill>
                  <a:srgbClr val="C00000"/>
                </a:solidFill>
              </a:rPr>
              <a:t>S</a:t>
            </a:r>
            <a:r>
              <a:rPr lang="en-US" sz="2700" dirty="0">
                <a:solidFill>
                  <a:srgbClr val="C00000"/>
                </a:solidFill>
              </a:rPr>
              <a:t>cholarship of </a:t>
            </a:r>
            <a:r>
              <a:rPr lang="en-US" sz="3100" dirty="0">
                <a:solidFill>
                  <a:srgbClr val="C00000"/>
                </a:solidFill>
              </a:rPr>
              <a:t>Practice &amp; Teaching Pathway (SPT) </a:t>
            </a:r>
            <a:br>
              <a:rPr lang="en-US" sz="2400" dirty="0">
                <a:solidFill>
                  <a:srgbClr val="C00000"/>
                </a:solidFill>
              </a:rPr>
            </a:br>
            <a:br>
              <a:rPr lang="en-US" sz="2400" dirty="0">
                <a:solidFill>
                  <a:srgbClr val="C00000"/>
                </a:solidFill>
              </a:rPr>
            </a:br>
            <a:r>
              <a:rPr lang="en-US" sz="2700" dirty="0">
                <a:solidFill>
                  <a:srgbClr val="0070C0"/>
                </a:solidFill>
              </a:rPr>
              <a:t>Identified Area of Expertise </a:t>
            </a:r>
          </a:p>
        </p:txBody>
      </p:sp>
      <p:sp>
        <p:nvSpPr>
          <p:cNvPr id="3" name="Text Placeholder 2">
            <a:extLst>
              <a:ext uri="{FF2B5EF4-FFF2-40B4-BE49-F238E27FC236}">
                <a16:creationId xmlns:a16="http://schemas.microsoft.com/office/drawing/2014/main" id="{1AA6E798-8910-464C-8055-8BC1E0917B78}"/>
              </a:ext>
            </a:extLst>
          </p:cNvPr>
          <p:cNvSpPr>
            <a:spLocks noGrp="1"/>
          </p:cNvSpPr>
          <p:nvPr>
            <p:ph type="body" idx="1"/>
          </p:nvPr>
        </p:nvSpPr>
        <p:spPr>
          <a:xfrm>
            <a:off x="685800" y="1981200"/>
            <a:ext cx="7808913" cy="4419600"/>
          </a:xfrm>
        </p:spPr>
        <p:txBody>
          <a:bodyPr/>
          <a:lstStyle/>
          <a:p>
            <a:r>
              <a:rPr lang="en-US" sz="1600"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E</a:t>
            </a:r>
            <a:r>
              <a:rPr lang="en-US" sz="16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vidence by the clinical faculty of an </a:t>
            </a:r>
            <a:r>
              <a:rPr lang="en-US" sz="16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area of “special expertise”</a:t>
            </a:r>
            <a:r>
              <a:rPr lang="en-US" sz="16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in  clinical practice, education and teaching, and/or service to the wider medical education or professional community.</a:t>
            </a:r>
          </a:p>
          <a:p>
            <a:endParaRPr lang="en-US" sz="16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tx1"/>
                </a:solidFill>
                <a:latin typeface="Trebuchet MS" panose="020B0603020202020204" pitchFamily="34" charset="0"/>
                <a:ea typeface="Calibri" panose="020F0502020204030204" pitchFamily="34" charset="0"/>
              </a:rPr>
              <a:t>C</a:t>
            </a:r>
            <a:r>
              <a:rPr lang="en-US" sz="1600" dirty="0">
                <a:solidFill>
                  <a:schemeClr val="tx1"/>
                </a:solidFill>
                <a:effectLst/>
                <a:latin typeface="Trebuchet MS" panose="020B0603020202020204" pitchFamily="34" charset="0"/>
                <a:ea typeface="Calibri" panose="020F0502020204030204" pitchFamily="34" charset="0"/>
              </a:rPr>
              <a:t>linical program development</a:t>
            </a:r>
          </a:p>
          <a:p>
            <a:pPr marL="285750" indent="-285750">
              <a:buFont typeface="Arial" panose="020B0604020202020204" pitchFamily="34" charset="0"/>
              <a:buChar char="•"/>
            </a:pPr>
            <a:r>
              <a:rPr lang="en-US" sz="1600" dirty="0">
                <a:solidFill>
                  <a:schemeClr val="tx1"/>
                </a:solidFill>
                <a:effectLst/>
                <a:latin typeface="Trebuchet MS" panose="020B0603020202020204" pitchFamily="34" charset="0"/>
                <a:ea typeface="Calibri" panose="020F0502020204030204" pitchFamily="34" charset="0"/>
              </a:rPr>
              <a:t>Innovative medical treatments/procedures</a:t>
            </a:r>
          </a:p>
          <a:p>
            <a:pPr marL="285750" indent="-285750">
              <a:buFont typeface="Arial" panose="020B0604020202020204" pitchFamily="34" charset="0"/>
              <a:buChar char="•"/>
            </a:pPr>
            <a:r>
              <a:rPr lang="en-US" sz="1600" dirty="0">
                <a:solidFill>
                  <a:schemeClr val="tx1"/>
                </a:solidFill>
                <a:effectLst/>
                <a:latin typeface="Trebuchet MS" panose="020B0603020202020204" pitchFamily="34" charset="0"/>
                <a:ea typeface="Calibri" panose="020F0502020204030204" pitchFamily="34" charset="0"/>
              </a:rPr>
              <a:t>Leadership in medical education/teaching programs at CMSRU/CUHC</a:t>
            </a:r>
          </a:p>
          <a:p>
            <a:pPr marL="285750" indent="-285750">
              <a:buFont typeface="Arial" panose="020B0604020202020204" pitchFamily="34" charset="0"/>
              <a:buChar char="•"/>
            </a:pPr>
            <a:r>
              <a:rPr lang="en-US" sz="1600" dirty="0">
                <a:solidFill>
                  <a:schemeClr val="tx1"/>
                </a:solidFill>
                <a:effectLst/>
                <a:latin typeface="Trebuchet MS" panose="020B0603020202020204" pitchFamily="34" charset="0"/>
                <a:ea typeface="Calibri" panose="020F0502020204030204" pitchFamily="34" charset="0"/>
              </a:rPr>
              <a:t>High impact community service and leadership within their field and/or medical education</a:t>
            </a:r>
          </a:p>
          <a:p>
            <a:pPr marL="285750" indent="-285750">
              <a:buFont typeface="Arial" panose="020B0604020202020204" pitchFamily="34" charset="0"/>
              <a:buChar char="•"/>
            </a:pPr>
            <a:r>
              <a:rPr lang="en-US" sz="1600" dirty="0">
                <a:solidFill>
                  <a:schemeClr val="tx1"/>
                </a:solidFill>
                <a:effectLst/>
                <a:latin typeface="Trebuchet MS" panose="020B0603020202020204" pitchFamily="34" charset="0"/>
                <a:ea typeface="Calibri" panose="020F0502020204030204" pitchFamily="34" charset="0"/>
              </a:rPr>
              <a:t>Leading or substantive participation in local, regional, national committees related to education</a:t>
            </a:r>
          </a:p>
          <a:p>
            <a:pPr marL="285750" indent="-285750">
              <a:buFont typeface="Arial" panose="020B0604020202020204" pitchFamily="34" charset="0"/>
              <a:buChar char="•"/>
            </a:pPr>
            <a:r>
              <a:rPr lang="en-US" sz="1600" dirty="0">
                <a:solidFill>
                  <a:schemeClr val="tx1"/>
                </a:solidFill>
                <a:effectLst/>
                <a:latin typeface="Trebuchet MS" panose="020B0603020202020204" pitchFamily="34" charset="0"/>
                <a:ea typeface="Calibri" panose="020F0502020204030204" pitchFamily="34" charset="0"/>
              </a:rPr>
              <a:t>Diversity, Equity and Inclusion (DEI)</a:t>
            </a:r>
          </a:p>
          <a:p>
            <a:pPr marL="285750" indent="-285750">
              <a:buFont typeface="Arial" panose="020B0604020202020204" pitchFamily="34" charset="0"/>
              <a:buChar char="•"/>
            </a:pPr>
            <a:r>
              <a:rPr lang="en-US" sz="1600" dirty="0">
                <a:solidFill>
                  <a:schemeClr val="tx1"/>
                </a:solidFill>
                <a:latin typeface="Trebuchet MS" panose="020B0603020202020204" pitchFamily="34" charset="0"/>
                <a:ea typeface="Calibri" panose="020F0502020204030204" pitchFamily="34" charset="0"/>
              </a:rPr>
              <a:t>Q</a:t>
            </a:r>
            <a:r>
              <a:rPr lang="en-US" sz="1600" dirty="0">
                <a:solidFill>
                  <a:schemeClr val="tx1"/>
                </a:solidFill>
                <a:effectLst/>
                <a:latin typeface="Trebuchet MS" panose="020B0603020202020204" pitchFamily="34" charset="0"/>
                <a:ea typeface="Calibri" panose="020F0502020204030204" pitchFamily="34" charset="0"/>
              </a:rPr>
              <a:t>uality and Safety</a:t>
            </a:r>
          </a:p>
          <a:p>
            <a:pPr marL="285750" indent="-285750">
              <a:buFont typeface="Arial" panose="020B0604020202020204" pitchFamily="34" charset="0"/>
              <a:buChar char="•"/>
            </a:pPr>
            <a:r>
              <a:rPr lang="en-US" sz="1600" dirty="0">
                <a:solidFill>
                  <a:schemeClr val="tx1"/>
                </a:solidFill>
                <a:effectLst/>
                <a:latin typeface="Trebuchet MS" panose="020B0603020202020204" pitchFamily="34" charset="0"/>
                <a:ea typeface="Calibri" panose="020F0502020204030204" pitchFamily="34" charset="0"/>
              </a:rPr>
              <a:t>Health Policy</a:t>
            </a:r>
            <a:r>
              <a:rPr lang="en-US" sz="1600" dirty="0">
                <a:solidFill>
                  <a:schemeClr val="tx1"/>
                </a:solidFill>
                <a:latin typeface="Trebuchet MS" panose="020B0603020202020204" pitchFamily="34" charset="0"/>
                <a:ea typeface="Calibri" panose="020F0502020204030204" pitchFamily="34" charset="0"/>
              </a:rPr>
              <a:t> </a:t>
            </a:r>
            <a:endParaRPr lang="en-US" sz="1600" dirty="0">
              <a:solidFill>
                <a:schemeClr val="tx1"/>
              </a:solidFill>
              <a:effectLst/>
              <a:latin typeface="Trebuchet MS" panose="020B0603020202020204" pitchFamily="34" charset="0"/>
              <a:ea typeface="Calibri" panose="020F0502020204030204" pitchFamily="34" charset="0"/>
            </a:endParaRPr>
          </a:p>
          <a:p>
            <a:endParaRPr lang="en-US" sz="1200" dirty="0"/>
          </a:p>
        </p:txBody>
      </p:sp>
    </p:spTree>
    <p:extLst>
      <p:ext uri="{BB962C8B-B14F-4D97-AF65-F5344CB8AC3E}">
        <p14:creationId xmlns:p14="http://schemas.microsoft.com/office/powerpoint/2010/main" val="429315337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endParaRPr lang="en-US" dirty="0">
              <a:solidFill>
                <a:schemeClr val="tx1"/>
              </a:solidFill>
            </a:endParaRPr>
          </a:p>
          <a:p>
            <a:pPr algn="ctr"/>
            <a:r>
              <a:rPr lang="en-US" dirty="0">
                <a:solidFill>
                  <a:schemeClr val="tx1"/>
                </a:solidFill>
              </a:rPr>
              <a:t>A fully engaged member of the medical school community recognized for promotion is one who demonstrates teaching effectiveness, engages in scholarly activity, performs clinical service (if applicable), and actively participates in service to the medical school, hospital, the university community </a:t>
            </a:r>
          </a:p>
          <a:p>
            <a:pPr algn="ctr"/>
            <a:r>
              <a:rPr lang="en-US" dirty="0">
                <a:solidFill>
                  <a:schemeClr val="tx1"/>
                </a:solidFill>
              </a:rPr>
              <a:t>and to the wider and professional community.</a:t>
            </a:r>
          </a:p>
        </p:txBody>
      </p:sp>
    </p:spTree>
    <p:extLst>
      <p:ext uri="{BB962C8B-B14F-4D97-AF65-F5344CB8AC3E}">
        <p14:creationId xmlns:p14="http://schemas.microsoft.com/office/powerpoint/2010/main" val="252206801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3CD4-09C6-419F-AE8A-91FC84EDD7DA}"/>
              </a:ext>
            </a:extLst>
          </p:cNvPr>
          <p:cNvSpPr>
            <a:spLocks noGrp="1"/>
          </p:cNvSpPr>
          <p:nvPr>
            <p:ph type="title"/>
          </p:nvPr>
        </p:nvSpPr>
        <p:spPr/>
        <p:txBody>
          <a:bodyPr>
            <a:normAutofit/>
          </a:bodyPr>
          <a:lstStyle/>
          <a:p>
            <a:pPr algn="ctr"/>
            <a:r>
              <a:rPr lang="en-US" sz="2800" dirty="0">
                <a:solidFill>
                  <a:srgbClr val="C00000"/>
                </a:solidFill>
              </a:rPr>
              <a:t>S</a:t>
            </a:r>
            <a:r>
              <a:rPr lang="en-US" sz="2400" dirty="0">
                <a:solidFill>
                  <a:srgbClr val="C00000"/>
                </a:solidFill>
              </a:rPr>
              <a:t>cholarship of </a:t>
            </a:r>
            <a:r>
              <a:rPr lang="en-US" sz="2800" dirty="0">
                <a:solidFill>
                  <a:srgbClr val="C00000"/>
                </a:solidFill>
              </a:rPr>
              <a:t>Practice &amp; Teaching Pathway </a:t>
            </a:r>
          </a:p>
        </p:txBody>
      </p:sp>
      <p:sp>
        <p:nvSpPr>
          <p:cNvPr id="3" name="Text Placeholder 2">
            <a:extLst>
              <a:ext uri="{FF2B5EF4-FFF2-40B4-BE49-F238E27FC236}">
                <a16:creationId xmlns:a16="http://schemas.microsoft.com/office/drawing/2014/main" id="{1AA6E798-8910-464C-8055-8BC1E0917B78}"/>
              </a:ext>
            </a:extLst>
          </p:cNvPr>
          <p:cNvSpPr>
            <a:spLocks noGrp="1"/>
          </p:cNvSpPr>
          <p:nvPr>
            <p:ph type="body" idx="1"/>
          </p:nvPr>
        </p:nvSpPr>
        <p:spPr/>
        <p:txBody>
          <a:bodyPr/>
          <a:lstStyle/>
          <a:p>
            <a:r>
              <a:rPr lang="en-US" sz="1600" u="sng" dirty="0">
                <a:solidFill>
                  <a:srgbClr val="0070C0"/>
                </a:solidFill>
                <a:effectLst/>
                <a:latin typeface="Trebuchet MS" panose="020B0603020202020204" pitchFamily="34" charset="0"/>
                <a:ea typeface="Times New Roman" panose="02020603050405020304" pitchFamily="18" charset="0"/>
                <a:cs typeface="Times New Roman" panose="02020603050405020304" pitchFamily="18" charset="0"/>
              </a:rPr>
              <a:t>Examples of Demonstrated Clinical Excellence/Impact/Reputation:</a:t>
            </a:r>
          </a:p>
          <a:p>
            <a:endParaRPr lang="en-US" sz="1600" dirty="0">
              <a:solidFill>
                <a:srgbClr val="0070C0"/>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Calibri" panose="020F0502020204030204" pitchFamily="34" charset="0"/>
              </a:rPr>
              <a:t>Develop a better or unique method or technique for a clinical procedure that becomes a new standard in the clinical discipline or a new program for clinical practice.</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Calibri" panose="020F0502020204030204" pitchFamily="34" charset="0"/>
              </a:rPr>
              <a:t>Development of new medical services, technologies, or algorithms in area of clinical expertise.</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Calibri" panose="020F0502020204030204" pitchFamily="34" charset="0"/>
              </a:rPr>
              <a:t>Develop a new clinical program or clinical care model in field of expertise that becomes a new standard in the clinical discipline and/or a new ongoing program for clinical practice at CUHC in which clinical colleagues or trainees are educated.  Such programs could be designated as a Center of Excellence and/or receive service grant funding from state, federal, or other sources. </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Calibri" panose="020F0502020204030204" pitchFamily="34" charset="0"/>
              </a:rPr>
              <a:t>Establish or exhibit notable leadership or outstanding administration of a clinical program/service, division, or department. </a:t>
            </a:r>
            <a:endParaRPr lang="en-US" sz="1600" dirty="0">
              <a:solidFill>
                <a:srgbClr val="00B0F0"/>
              </a:solidFill>
              <a:effectLst/>
              <a:latin typeface="Trebuchet MS" panose="020B06030202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Calibri" panose="020F0502020204030204" pitchFamily="34" charset="0"/>
              </a:rPr>
              <a:t>Outcomes research resulting in significant impact locally or in field of expertise </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Calibri" panose="020F0502020204030204" pitchFamily="34" charset="0"/>
              </a:rPr>
              <a:t>Recognition of excellence by receipt of a prestigious award for clinical practice or patient care. </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Calibri" panose="020F0502020204030204" pitchFamily="34" charset="0"/>
              </a:rPr>
              <a:t>Develop and implement a novel clinical quality improvement plan that addresses disparities in health equity and significantly impacts clinical care or health outcomes.</a:t>
            </a:r>
          </a:p>
          <a:p>
            <a:endParaRPr lang="en-US" sz="1400" dirty="0">
              <a:latin typeface="Trebuchet MS" panose="020B0603020202020204" pitchFamily="34" charset="0"/>
            </a:endParaRPr>
          </a:p>
        </p:txBody>
      </p:sp>
    </p:spTree>
    <p:extLst>
      <p:ext uri="{BB962C8B-B14F-4D97-AF65-F5344CB8AC3E}">
        <p14:creationId xmlns:p14="http://schemas.microsoft.com/office/powerpoint/2010/main" val="107071912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3CD4-09C6-419F-AE8A-91FC84EDD7DA}"/>
              </a:ext>
            </a:extLst>
          </p:cNvPr>
          <p:cNvSpPr>
            <a:spLocks noGrp="1"/>
          </p:cNvSpPr>
          <p:nvPr>
            <p:ph type="title"/>
          </p:nvPr>
        </p:nvSpPr>
        <p:spPr>
          <a:xfrm>
            <a:off x="609601" y="304800"/>
            <a:ext cx="7885112" cy="533400"/>
          </a:xfrm>
        </p:spPr>
        <p:txBody>
          <a:bodyPr>
            <a:normAutofit/>
          </a:bodyPr>
          <a:lstStyle/>
          <a:p>
            <a:pPr algn="ctr"/>
            <a:r>
              <a:rPr lang="en-US" sz="2800" dirty="0">
                <a:solidFill>
                  <a:srgbClr val="C00000"/>
                </a:solidFill>
              </a:rPr>
              <a:t>S</a:t>
            </a:r>
            <a:r>
              <a:rPr lang="en-US" sz="2400" dirty="0">
                <a:solidFill>
                  <a:srgbClr val="C00000"/>
                </a:solidFill>
              </a:rPr>
              <a:t>cholarship of </a:t>
            </a:r>
            <a:r>
              <a:rPr lang="en-US" sz="2800" dirty="0">
                <a:solidFill>
                  <a:srgbClr val="C00000"/>
                </a:solidFill>
              </a:rPr>
              <a:t>Practice &amp; Teaching Pathway </a:t>
            </a:r>
          </a:p>
        </p:txBody>
      </p:sp>
      <p:sp>
        <p:nvSpPr>
          <p:cNvPr id="3" name="Text Placeholder 2">
            <a:extLst>
              <a:ext uri="{FF2B5EF4-FFF2-40B4-BE49-F238E27FC236}">
                <a16:creationId xmlns:a16="http://schemas.microsoft.com/office/drawing/2014/main" id="{1AA6E798-8910-464C-8055-8BC1E0917B78}"/>
              </a:ext>
            </a:extLst>
          </p:cNvPr>
          <p:cNvSpPr>
            <a:spLocks noGrp="1"/>
          </p:cNvSpPr>
          <p:nvPr>
            <p:ph type="body" idx="1"/>
          </p:nvPr>
        </p:nvSpPr>
        <p:spPr>
          <a:xfrm>
            <a:off x="304800" y="1143000"/>
            <a:ext cx="8534400" cy="5550763"/>
          </a:xfrm>
        </p:spPr>
        <p:txBody>
          <a:bodyPr/>
          <a:lstStyle/>
          <a:p>
            <a:r>
              <a:rPr lang="en-US" sz="1600" u="sng" dirty="0">
                <a:solidFill>
                  <a:srgbClr val="0070C0"/>
                </a:solidFill>
                <a:effectLst/>
                <a:latin typeface="Trebuchet MS" panose="020B0603020202020204" pitchFamily="34" charset="0"/>
                <a:ea typeface="Times New Roman" panose="02020603050405020304" pitchFamily="18" charset="0"/>
                <a:cs typeface="Times New Roman" panose="02020603050405020304" pitchFamily="18" charset="0"/>
              </a:rPr>
              <a:t>Examples of Demonstrated Educational Excellence/Impact/Reputation:</a:t>
            </a:r>
          </a:p>
          <a:p>
            <a:endParaRPr lang="en-US"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Calibri" panose="020F0502020204030204" pitchFamily="34" charset="0"/>
              </a:rPr>
              <a:t>Institutional leadership roles in teaching and educational programs such as medical student course director or residency program director.</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Calibri" panose="020F0502020204030204" pitchFamily="34" charset="0"/>
              </a:rPr>
              <a:t>Develop a new clinical course/curriculum at CMSRU on an emerging area of medicine with demonstrated positive impact on learners. </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Calibri" panose="020F0502020204030204" pitchFamily="34" charset="0"/>
              </a:rPr>
              <a:t>Implementation of novel teaching methodologies or innovative application of existing teaching methods (e.g. simulation or use of artificial intelligence). </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Calibri" panose="020F0502020204030204" pitchFamily="34" charset="0"/>
              </a:rPr>
              <a:t>Development of new curricula, course syllabi, web-based and clinical teaching materials, new instructional techniques impacting education or training.</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Calibri" panose="020F0502020204030204" pitchFamily="34" charset="0"/>
              </a:rPr>
              <a:t>Development of a new educational program, such as initiation of a new graduate medical education program.  </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Calibri" panose="020F0502020204030204" pitchFamily="34" charset="0"/>
              </a:rPr>
              <a:t>Teaching recognition and/or awards. </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Calibri" panose="020F0502020204030204" pitchFamily="34" charset="0"/>
              </a:rPr>
              <a:t>Mentoring of  learners, trainees, or colleagues with evidence of impact.   </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Calibri" panose="020F0502020204030204" pitchFamily="34" charset="0"/>
              </a:rPr>
              <a:t>Active role in medical education at regional/national level (question writer, oral board examiner).  </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Calibri" panose="020F0502020204030204" pitchFamily="34" charset="0"/>
              </a:rPr>
              <a:t>Development of new curricula, course syllabi, web-based clinical teaching materials or new instructional techniques that focuses to reduce systemic racism in medicine or improve health equity.</a:t>
            </a:r>
          </a:p>
          <a:p>
            <a:pPr marL="342900" marR="0" lvl="0" indent="-342900">
              <a:spcBef>
                <a:spcPts val="0"/>
              </a:spcBef>
              <a:spcAft>
                <a:spcPts val="0"/>
              </a:spcAft>
              <a:buFont typeface="Symbol" panose="05050102010706020507" pitchFamily="18" charset="2"/>
              <a:buChar char=""/>
            </a:pPr>
            <a:endParaRPr lang="en-US" sz="1400" dirty="0">
              <a:solidFill>
                <a:schemeClr val="tx1"/>
              </a:solidFill>
              <a:effectLst/>
              <a:latin typeface="Trebuchet MS" panose="020B0603020202020204" pitchFamily="34" charset="0"/>
              <a:ea typeface="Calibri" panose="020F0502020204030204" pitchFamily="34" charset="0"/>
            </a:endParaRPr>
          </a:p>
          <a:p>
            <a:endParaRPr lang="en-US" sz="1400" dirty="0">
              <a:latin typeface="Trebuchet MS" panose="020B0603020202020204" pitchFamily="34" charset="0"/>
            </a:endParaRPr>
          </a:p>
        </p:txBody>
      </p:sp>
    </p:spTree>
    <p:extLst>
      <p:ext uri="{BB962C8B-B14F-4D97-AF65-F5344CB8AC3E}">
        <p14:creationId xmlns:p14="http://schemas.microsoft.com/office/powerpoint/2010/main" val="2346566196"/>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3CD4-09C6-419F-AE8A-91FC84EDD7DA}"/>
              </a:ext>
            </a:extLst>
          </p:cNvPr>
          <p:cNvSpPr>
            <a:spLocks noGrp="1"/>
          </p:cNvSpPr>
          <p:nvPr>
            <p:ph type="title"/>
          </p:nvPr>
        </p:nvSpPr>
        <p:spPr/>
        <p:txBody>
          <a:bodyPr>
            <a:normAutofit/>
          </a:bodyPr>
          <a:lstStyle/>
          <a:p>
            <a:pPr algn="ctr"/>
            <a:r>
              <a:rPr lang="en-US" sz="2800" dirty="0">
                <a:solidFill>
                  <a:srgbClr val="C00000"/>
                </a:solidFill>
              </a:rPr>
              <a:t>S</a:t>
            </a:r>
            <a:r>
              <a:rPr lang="en-US" sz="2400" dirty="0">
                <a:solidFill>
                  <a:srgbClr val="C00000"/>
                </a:solidFill>
              </a:rPr>
              <a:t>cholarship of </a:t>
            </a:r>
            <a:r>
              <a:rPr lang="en-US" sz="2800" dirty="0">
                <a:solidFill>
                  <a:srgbClr val="C00000"/>
                </a:solidFill>
              </a:rPr>
              <a:t>Practice &amp; Teaching Pathway </a:t>
            </a:r>
          </a:p>
        </p:txBody>
      </p:sp>
      <p:sp>
        <p:nvSpPr>
          <p:cNvPr id="3" name="Text Placeholder 2">
            <a:extLst>
              <a:ext uri="{FF2B5EF4-FFF2-40B4-BE49-F238E27FC236}">
                <a16:creationId xmlns:a16="http://schemas.microsoft.com/office/drawing/2014/main" id="{1AA6E798-8910-464C-8055-8BC1E0917B78}"/>
              </a:ext>
            </a:extLst>
          </p:cNvPr>
          <p:cNvSpPr>
            <a:spLocks noGrp="1"/>
          </p:cNvSpPr>
          <p:nvPr>
            <p:ph type="body" idx="1"/>
          </p:nvPr>
        </p:nvSpPr>
        <p:spPr>
          <a:xfrm>
            <a:off x="609601" y="1087821"/>
            <a:ext cx="7885112" cy="4953001"/>
          </a:xfrm>
        </p:spPr>
        <p:txBody>
          <a:bodyPr/>
          <a:lstStyle/>
          <a:p>
            <a:r>
              <a:rPr lang="en-US" sz="1400" u="sng" dirty="0">
                <a:solidFill>
                  <a:srgbClr val="0070C0"/>
                </a:solidFill>
                <a:effectLst/>
                <a:latin typeface="Trebuchet MS" panose="020B0603020202020204" pitchFamily="34" charset="0"/>
                <a:ea typeface="Times New Roman" panose="02020603050405020304" pitchFamily="18" charset="0"/>
                <a:cs typeface="Times New Roman" panose="02020603050405020304" pitchFamily="18" charset="0"/>
              </a:rPr>
              <a:t>Examples of Demonstrated Service Excellence/Impact/Reputation:</a:t>
            </a:r>
          </a:p>
          <a:p>
            <a:endParaRPr lang="en-US" sz="1400" dirty="0">
              <a:solidFill>
                <a:srgbClr val="0070C0"/>
              </a:solidFill>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B02052D-5120-5EDC-D37A-7E292649903C}"/>
              </a:ext>
            </a:extLst>
          </p:cNvPr>
          <p:cNvSpPr txBox="1"/>
          <p:nvPr/>
        </p:nvSpPr>
        <p:spPr>
          <a:xfrm>
            <a:off x="609601" y="1371600"/>
            <a:ext cx="8077200" cy="5016758"/>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600" dirty="0">
                <a:effectLst/>
                <a:latin typeface="Trebuchet MS" panose="020B0603020202020204" pitchFamily="34" charset="0"/>
                <a:ea typeface="Calibri" panose="020F0502020204030204" pitchFamily="34" charset="0"/>
              </a:rPr>
              <a:t>Leadership or significant involvement in local mentoring programs, particularly outreach programs in the institution or community related to inclusion, diversity, and health equity. </a:t>
            </a:r>
          </a:p>
          <a:p>
            <a:pPr marL="342900" marR="0" lvl="0" indent="-342900">
              <a:spcBef>
                <a:spcPts val="0"/>
              </a:spcBef>
              <a:spcAft>
                <a:spcPts val="0"/>
              </a:spcAft>
              <a:buFont typeface="Symbol" panose="05050102010706020507" pitchFamily="18" charset="2"/>
              <a:buChar char=""/>
            </a:pPr>
            <a:r>
              <a:rPr lang="en-US" sz="1600" dirty="0">
                <a:effectLst/>
                <a:latin typeface="Trebuchet MS" panose="020B0603020202020204" pitchFamily="34" charset="0"/>
                <a:ea typeface="Calibri" panose="020F0502020204030204" pitchFamily="34" charset="0"/>
              </a:rPr>
              <a:t>CMSRU/CUHC or Rowan committee leadership (e.g. committee chair, vice chair) or membership.  </a:t>
            </a:r>
          </a:p>
          <a:p>
            <a:pPr marL="342900" marR="0" lvl="0" indent="-342900">
              <a:spcBef>
                <a:spcPts val="0"/>
              </a:spcBef>
              <a:spcAft>
                <a:spcPts val="0"/>
              </a:spcAft>
              <a:buFont typeface="Symbol" panose="05050102010706020507" pitchFamily="18" charset="2"/>
              <a:buChar char=""/>
            </a:pPr>
            <a:r>
              <a:rPr lang="en-US" sz="1600" dirty="0">
                <a:effectLst/>
                <a:latin typeface="Trebuchet MS" panose="020B0603020202020204" pitchFamily="34" charset="0"/>
                <a:ea typeface="Calibri" panose="020F0502020204030204" pitchFamily="34" charset="0"/>
              </a:rPr>
              <a:t>Major participation in regional or national program accreditations and outcomes (e.g. accreditation site visit lead). Leadership in a medical professional organization, specialty society, healthcare advocacy group, and community health organization.  </a:t>
            </a:r>
          </a:p>
          <a:p>
            <a:pPr marL="342900" marR="0" lvl="0" indent="-342900">
              <a:spcBef>
                <a:spcPts val="0"/>
              </a:spcBef>
              <a:spcAft>
                <a:spcPts val="0"/>
              </a:spcAft>
              <a:buFont typeface="Symbol" panose="05050102010706020507" pitchFamily="18" charset="2"/>
              <a:buChar char=""/>
            </a:pPr>
            <a:r>
              <a:rPr lang="en-US" sz="1600" dirty="0">
                <a:effectLst/>
                <a:latin typeface="Trebuchet MS" panose="020B0603020202020204" pitchFamily="34" charset="0"/>
                <a:ea typeface="Calibri" panose="020F0502020204030204" pitchFamily="34" charset="0"/>
              </a:rPr>
              <a:t>Participation or leadership in global health initiatives that may involve volunteer efforts or missionary work in underserved areas. </a:t>
            </a:r>
          </a:p>
          <a:p>
            <a:pPr marL="342900" marR="0" lvl="0" indent="-342900">
              <a:spcBef>
                <a:spcPts val="0"/>
              </a:spcBef>
              <a:spcAft>
                <a:spcPts val="0"/>
              </a:spcAft>
              <a:buFont typeface="Symbol" panose="05050102010706020507" pitchFamily="18" charset="2"/>
              <a:buChar char=""/>
            </a:pPr>
            <a:r>
              <a:rPr lang="en-US" sz="1600" dirty="0">
                <a:effectLst/>
                <a:latin typeface="Trebuchet MS" panose="020B0603020202020204" pitchFamily="34" charset="0"/>
                <a:ea typeface="Calibri" panose="020F0502020204030204" pitchFamily="34" charset="0"/>
              </a:rPr>
              <a:t>Serve as a trusted resource or medical advisor to organizations delivering volunteer medical service over a long period within the local community.  </a:t>
            </a:r>
          </a:p>
          <a:p>
            <a:pPr marL="342900" marR="0" lvl="0" indent="-342900">
              <a:spcBef>
                <a:spcPts val="0"/>
              </a:spcBef>
              <a:spcAft>
                <a:spcPts val="0"/>
              </a:spcAft>
              <a:buFont typeface="Symbol" panose="05050102010706020507" pitchFamily="18" charset="2"/>
              <a:buChar char=""/>
            </a:pPr>
            <a:r>
              <a:rPr lang="en-US" sz="1600" dirty="0">
                <a:effectLst/>
                <a:latin typeface="Trebuchet MS" panose="020B0603020202020204" pitchFamily="34" charset="0"/>
                <a:ea typeface="Calibri" panose="020F0502020204030204" pitchFamily="34" charset="0"/>
              </a:rPr>
              <a:t>Creation of initiatives to expand or implement community healthcare </a:t>
            </a:r>
            <a:r>
              <a:rPr lang="en-US" sz="1600" dirty="0">
                <a:latin typeface="Trebuchet MS" panose="020B0603020202020204" pitchFamily="34" charset="0"/>
                <a:ea typeface="Calibri" panose="020F0502020204030204" pitchFamily="34" charset="0"/>
              </a:rPr>
              <a:t>programs</a:t>
            </a:r>
            <a:r>
              <a:rPr lang="en-US" sz="1600" dirty="0">
                <a:effectLst/>
                <a:latin typeface="Trebuchet MS" panose="020B060302020202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600" dirty="0">
                <a:effectLst/>
                <a:latin typeface="Trebuchet MS" panose="020B0603020202020204" pitchFamily="34" charset="0"/>
                <a:ea typeface="Calibri" panose="020F0502020204030204" pitchFamily="34" charset="0"/>
              </a:rPr>
              <a:t>Judge or mentor in science fairs, judge or mentor in student presentations.</a:t>
            </a:r>
          </a:p>
          <a:p>
            <a:pPr marL="342900" marR="0" lvl="0" indent="-342900">
              <a:spcBef>
                <a:spcPts val="0"/>
              </a:spcBef>
              <a:spcAft>
                <a:spcPts val="0"/>
              </a:spcAft>
              <a:buFont typeface="Symbol" panose="05050102010706020507" pitchFamily="18" charset="2"/>
              <a:buChar char=""/>
            </a:pPr>
            <a:r>
              <a:rPr lang="en-US" sz="1600" dirty="0">
                <a:effectLst/>
                <a:latin typeface="Trebuchet MS" panose="020B0603020202020204" pitchFamily="34" charset="0"/>
                <a:ea typeface="Calibri" panose="020F0502020204030204" pitchFamily="34" charset="0"/>
              </a:rPr>
              <a:t>Mentorship of undergraduate students considering a career in medicine. </a:t>
            </a:r>
          </a:p>
          <a:p>
            <a:pPr marL="342900" marR="0" lvl="0" indent="-342900">
              <a:spcBef>
                <a:spcPts val="0"/>
              </a:spcBef>
              <a:spcAft>
                <a:spcPts val="0"/>
              </a:spcAft>
              <a:buFont typeface="Symbol" panose="05050102010706020507" pitchFamily="18" charset="2"/>
              <a:buChar char=""/>
            </a:pPr>
            <a:r>
              <a:rPr lang="en-US" sz="1600" dirty="0">
                <a:effectLst/>
                <a:latin typeface="Trebuchet MS" panose="020B0603020202020204" pitchFamily="34" charset="0"/>
                <a:ea typeface="Calibri" panose="020F0502020204030204" pitchFamily="34" charset="0"/>
              </a:rPr>
              <a:t>Participation or leadership as faculty liaison for student-initiated organizations related to community or specialty initiatives (e.g. student run clinics for underserved populations, student interest groups, etc.)  </a:t>
            </a:r>
          </a:p>
          <a:p>
            <a:pPr marL="1600200" marR="0">
              <a:spcBef>
                <a:spcPts val="0"/>
              </a:spcBef>
              <a:spcAft>
                <a:spcPts val="0"/>
              </a:spcAft>
            </a:pPr>
            <a:r>
              <a:rPr lang="en-US" sz="1600" dirty="0">
                <a:effectLst/>
                <a:latin typeface="Trebuchet MS" panose="020B0603020202020204" pitchFamily="34" charset="0"/>
                <a:ea typeface="Calibri" panose="020F0502020204030204" pitchFamily="34" charset="0"/>
              </a:rPr>
              <a:t> </a:t>
            </a:r>
          </a:p>
        </p:txBody>
      </p:sp>
    </p:spTree>
    <p:extLst>
      <p:ext uri="{BB962C8B-B14F-4D97-AF65-F5344CB8AC3E}">
        <p14:creationId xmlns:p14="http://schemas.microsoft.com/office/powerpoint/2010/main" val="3832884675"/>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3CD4-09C6-419F-AE8A-91FC84EDD7DA}"/>
              </a:ext>
            </a:extLst>
          </p:cNvPr>
          <p:cNvSpPr>
            <a:spLocks noGrp="1"/>
          </p:cNvSpPr>
          <p:nvPr>
            <p:ph type="title"/>
          </p:nvPr>
        </p:nvSpPr>
        <p:spPr>
          <a:xfrm>
            <a:off x="609601" y="533400"/>
            <a:ext cx="7885112" cy="1371600"/>
          </a:xfrm>
        </p:spPr>
        <p:txBody>
          <a:bodyPr>
            <a:normAutofit/>
          </a:bodyPr>
          <a:lstStyle/>
          <a:p>
            <a:pPr algn="ctr"/>
            <a:r>
              <a:rPr lang="en-US" sz="2800" dirty="0">
                <a:solidFill>
                  <a:srgbClr val="C00000"/>
                </a:solidFill>
              </a:rPr>
              <a:t>S</a:t>
            </a:r>
            <a:r>
              <a:rPr lang="en-US" sz="2400" dirty="0">
                <a:solidFill>
                  <a:srgbClr val="C00000"/>
                </a:solidFill>
              </a:rPr>
              <a:t>cholarship of </a:t>
            </a:r>
            <a:r>
              <a:rPr lang="en-US" sz="2800" dirty="0">
                <a:solidFill>
                  <a:srgbClr val="C00000"/>
                </a:solidFill>
              </a:rPr>
              <a:t>Practice &amp; Teaching Pathway (SPT)</a:t>
            </a:r>
            <a:r>
              <a:rPr lang="en-US" sz="2400" dirty="0">
                <a:solidFill>
                  <a:srgbClr val="C00000"/>
                </a:solidFill>
              </a:rPr>
              <a:t> </a:t>
            </a:r>
            <a:br>
              <a:rPr lang="en-US" sz="2400" dirty="0">
                <a:solidFill>
                  <a:srgbClr val="C00000"/>
                </a:solidFill>
              </a:rPr>
            </a:br>
            <a:br>
              <a:rPr lang="en-US" sz="2400" dirty="0">
                <a:solidFill>
                  <a:srgbClr val="C00000"/>
                </a:solidFill>
              </a:rPr>
            </a:br>
            <a:r>
              <a:rPr lang="en-US" sz="2000" dirty="0">
                <a:solidFill>
                  <a:srgbClr val="0070C0"/>
                </a:solidFill>
              </a:rPr>
              <a:t>Promotion to Professor of (Clinical) Department </a:t>
            </a:r>
          </a:p>
        </p:txBody>
      </p:sp>
      <p:sp>
        <p:nvSpPr>
          <p:cNvPr id="3" name="Text Placeholder 2">
            <a:extLst>
              <a:ext uri="{FF2B5EF4-FFF2-40B4-BE49-F238E27FC236}">
                <a16:creationId xmlns:a16="http://schemas.microsoft.com/office/drawing/2014/main" id="{1AA6E798-8910-464C-8055-8BC1E0917B78}"/>
              </a:ext>
            </a:extLst>
          </p:cNvPr>
          <p:cNvSpPr>
            <a:spLocks noGrp="1"/>
          </p:cNvSpPr>
          <p:nvPr>
            <p:ph type="body" idx="1"/>
          </p:nvPr>
        </p:nvSpPr>
        <p:spPr>
          <a:xfrm>
            <a:off x="609600" y="1905000"/>
            <a:ext cx="7808913" cy="4419600"/>
          </a:xfrm>
        </p:spPr>
        <p:txBody>
          <a:bodyPr/>
          <a:lstStyle/>
          <a:p>
            <a:r>
              <a:rPr lang="en-US" sz="16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To achieve promotion from Associate Professor to Professor, medical school faculty must demonstrate </a:t>
            </a:r>
            <a:r>
              <a:rPr lang="en-US" sz="1600" dirty="0">
                <a:solidFill>
                  <a:srgbClr val="0070C0"/>
                </a:solidFill>
                <a:effectLst/>
                <a:latin typeface="Trebuchet MS" panose="020B0603020202020204" pitchFamily="34" charset="0"/>
                <a:ea typeface="Times New Roman" panose="02020603050405020304" pitchFamily="18" charset="0"/>
                <a:cs typeface="Times New Roman" panose="02020603050405020304" pitchFamily="18" charset="0"/>
              </a:rPr>
              <a:t>excellence in </a:t>
            </a:r>
            <a:r>
              <a:rPr lang="en-US" sz="1600" b="1" dirty="0">
                <a:solidFill>
                  <a:srgbClr val="0070C0"/>
                </a:solidFill>
                <a:effectLst/>
                <a:latin typeface="Trebuchet MS" panose="020B0603020202020204" pitchFamily="34" charset="0"/>
                <a:ea typeface="Times New Roman" panose="02020603050405020304" pitchFamily="18" charset="0"/>
                <a:cs typeface="Times New Roman" panose="02020603050405020304" pitchFamily="18" charset="0"/>
              </a:rPr>
              <a:t>all domains </a:t>
            </a:r>
            <a:r>
              <a:rPr lang="en-US" sz="16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of medical faculty development.  The four domains of faculty development are:</a:t>
            </a:r>
          </a:p>
          <a:p>
            <a:endParaRPr lang="en-US" sz="1600"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endParaRPr>
          </a:p>
          <a:p>
            <a:endParaRPr lang="en-US" sz="16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Clinical Service;</a:t>
            </a:r>
          </a:p>
          <a:p>
            <a:pPr marL="342900" marR="0" lvl="0" indent="-342900">
              <a:lnSpc>
                <a:spcPct val="115000"/>
              </a:lnSpc>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Education – formal, small-group leadership and/or clinical teaching; </a:t>
            </a:r>
          </a:p>
          <a:p>
            <a:pPr marL="342900" marR="0" lvl="0" indent="-342900">
              <a:lnSpc>
                <a:spcPct val="115000"/>
              </a:lnSpc>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Scholarly Activity – identified area of special expertise</a:t>
            </a:r>
            <a:r>
              <a:rPr lang="en-US" sz="1600"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a:t>
            </a:r>
            <a:r>
              <a:rPr lang="en-US" sz="16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1600"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and </a:t>
            </a:r>
            <a:endParaRPr lang="en-US" sz="16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latin typeface="Trebuchet MS" panose="020B0603020202020204" pitchFamily="34" charset="0"/>
                <a:ea typeface="Times New Roman" panose="02020603050405020304" pitchFamily="18" charset="0"/>
              </a:rPr>
              <a:t>Service to the medical school, the hospital (if applicable), the university, the community and professional or discipline related organizations, and reputation.</a:t>
            </a:r>
            <a:r>
              <a:rPr lang="en-US" sz="1600" b="1" dirty="0">
                <a:solidFill>
                  <a:schemeClr val="tx1"/>
                </a:solidFill>
                <a:effectLst/>
                <a:latin typeface="Trebuchet MS" panose="020B0603020202020204" pitchFamily="34"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  </a:t>
            </a:r>
            <a:endParaRPr lang="en-US" sz="1800" dirty="0">
              <a:solidFill>
                <a:schemeClr val="tx1"/>
              </a:solidFill>
              <a:effectLst/>
              <a:latin typeface="Times New Roman" panose="02020603050405020304" pitchFamily="18" charset="0"/>
              <a:ea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2826704945"/>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7885112" cy="762000"/>
          </a:xfrm>
        </p:spPr>
        <p:txBody>
          <a:bodyPr>
            <a:normAutofit fontScale="90000"/>
          </a:bodyPr>
          <a:lstStyle/>
          <a:p>
            <a:pPr algn="ctr"/>
            <a:r>
              <a:rPr lang="en-US" dirty="0">
                <a:solidFill>
                  <a:srgbClr val="C2203D"/>
                </a:solidFill>
              </a:rPr>
              <a:t>Promotion Calendar </a:t>
            </a:r>
            <a:br>
              <a:rPr lang="en-US" dirty="0">
                <a:solidFill>
                  <a:srgbClr val="C2203D"/>
                </a:solidFill>
              </a:rPr>
            </a:br>
            <a:r>
              <a:rPr lang="en-US" dirty="0">
                <a:solidFill>
                  <a:srgbClr val="C2203D"/>
                </a:solidFill>
              </a:rPr>
              <a:t>Clinical Faculty </a:t>
            </a:r>
            <a:endParaRPr lang="en-US" dirty="0">
              <a:solidFill>
                <a:srgbClr val="C00000"/>
              </a:solidFill>
            </a:endParaRPr>
          </a:p>
        </p:txBody>
      </p:sp>
      <p:sp>
        <p:nvSpPr>
          <p:cNvPr id="3" name="Text Placeholder 2"/>
          <p:cNvSpPr>
            <a:spLocks noGrp="1"/>
          </p:cNvSpPr>
          <p:nvPr>
            <p:ph type="body" idx="1"/>
          </p:nvPr>
        </p:nvSpPr>
        <p:spPr>
          <a:xfrm>
            <a:off x="702076" y="1627572"/>
            <a:ext cx="7808913" cy="4953001"/>
          </a:xfrm>
        </p:spPr>
        <p:txBody>
          <a:bodyPr/>
          <a:lstStyle/>
          <a:p>
            <a:r>
              <a:rPr lang="en-US" sz="1600" b="1" dirty="0">
                <a:solidFill>
                  <a:srgbClr val="0070C0"/>
                </a:solidFill>
              </a:rPr>
              <a:t>August 1:  </a:t>
            </a:r>
            <a:r>
              <a:rPr lang="en-US" sz="1600" dirty="0">
                <a:solidFill>
                  <a:schemeClr val="tx1"/>
                </a:solidFill>
              </a:rPr>
              <a:t>Faculty with the intent to apply for promotion indicate their intent in writing to the Departmental Chair and the CMSRU Dean. </a:t>
            </a:r>
          </a:p>
          <a:p>
            <a:endParaRPr lang="en-US" sz="1600" dirty="0">
              <a:solidFill>
                <a:schemeClr val="tx1"/>
              </a:solidFill>
            </a:endParaRPr>
          </a:p>
          <a:p>
            <a:r>
              <a:rPr lang="en-US" sz="1600" b="1" dirty="0">
                <a:solidFill>
                  <a:srgbClr val="0070C0"/>
                </a:solidFill>
              </a:rPr>
              <a:t>September 15: </a:t>
            </a:r>
            <a:r>
              <a:rPr lang="en-US" sz="1600" b="1" dirty="0">
                <a:solidFill>
                  <a:schemeClr val="tx1"/>
                </a:solidFill>
              </a:rPr>
              <a:t>Faculty submit 3 names of letter writers (at appropriate rank) to departmental A&amp;P Coordinator. </a:t>
            </a:r>
            <a:r>
              <a:rPr lang="en-US" sz="1600" dirty="0">
                <a:solidFill>
                  <a:schemeClr val="tx1"/>
                </a:solidFill>
              </a:rPr>
              <a:t>All letters of recommendation requested by the Departmental Chair/Head. </a:t>
            </a:r>
          </a:p>
          <a:p>
            <a:endParaRPr lang="en-US" sz="1600" b="1" dirty="0">
              <a:solidFill>
                <a:schemeClr val="tx1"/>
              </a:solidFill>
            </a:endParaRPr>
          </a:p>
          <a:p>
            <a:r>
              <a:rPr lang="en-US" sz="1600" b="1" dirty="0">
                <a:solidFill>
                  <a:srgbClr val="0070C0"/>
                </a:solidFill>
              </a:rPr>
              <a:t>October 1-15: </a:t>
            </a:r>
            <a:r>
              <a:rPr lang="en-US" sz="1600" dirty="0">
                <a:solidFill>
                  <a:schemeClr val="tx1"/>
                </a:solidFill>
              </a:rPr>
              <a:t>Faculty submit required forms, teaching dossier and portfolio binder to departmental A&amp;P Coordinator</a:t>
            </a:r>
            <a:r>
              <a:rPr lang="en-US" sz="1600" b="1" dirty="0">
                <a:solidFill>
                  <a:schemeClr val="tx1"/>
                </a:solidFill>
              </a:rPr>
              <a:t>. </a:t>
            </a:r>
          </a:p>
          <a:p>
            <a:endParaRPr lang="en-US" sz="1600" dirty="0">
              <a:solidFill>
                <a:schemeClr val="tx1"/>
              </a:solidFill>
            </a:endParaRPr>
          </a:p>
          <a:p>
            <a:r>
              <a:rPr lang="en-US" sz="1600" b="1" dirty="0">
                <a:solidFill>
                  <a:srgbClr val="0070C0"/>
                </a:solidFill>
              </a:rPr>
              <a:t>November:  </a:t>
            </a:r>
            <a:r>
              <a:rPr lang="en-US" sz="1600" dirty="0">
                <a:solidFill>
                  <a:schemeClr val="tx1"/>
                </a:solidFill>
              </a:rPr>
              <a:t>Departmental A&amp;P Committees review all faculty submissions and vote.   </a:t>
            </a:r>
          </a:p>
          <a:p>
            <a:endParaRPr lang="en-US" sz="1600" dirty="0">
              <a:solidFill>
                <a:schemeClr val="tx1"/>
              </a:solidFill>
            </a:endParaRPr>
          </a:p>
          <a:p>
            <a:r>
              <a:rPr lang="en-US" sz="1600" b="1" dirty="0">
                <a:solidFill>
                  <a:srgbClr val="0070C0"/>
                </a:solidFill>
              </a:rPr>
              <a:t>November 15-November 30:  </a:t>
            </a:r>
            <a:r>
              <a:rPr lang="en-US" sz="1600" dirty="0">
                <a:solidFill>
                  <a:schemeClr val="tx1"/>
                </a:solidFill>
              </a:rPr>
              <a:t>Electronic vote by all department Associate Professors &amp; Professors </a:t>
            </a:r>
          </a:p>
          <a:p>
            <a:r>
              <a:rPr lang="en-US" dirty="0">
                <a:solidFill>
                  <a:schemeClr val="tx1"/>
                </a:solidFill>
              </a:rPr>
              <a:t>	</a:t>
            </a:r>
          </a:p>
        </p:txBody>
      </p:sp>
    </p:spTree>
    <p:extLst>
      <p:ext uri="{BB962C8B-B14F-4D97-AF65-F5344CB8AC3E}">
        <p14:creationId xmlns:p14="http://schemas.microsoft.com/office/powerpoint/2010/main" val="3151313463"/>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2203D"/>
                </a:solidFill>
              </a:rPr>
              <a:t>Clinical Calendar Continued </a:t>
            </a:r>
            <a:endParaRPr lang="en-US" dirty="0"/>
          </a:p>
        </p:txBody>
      </p:sp>
      <p:sp>
        <p:nvSpPr>
          <p:cNvPr id="3" name="Text Placeholder 2"/>
          <p:cNvSpPr>
            <a:spLocks noGrp="1"/>
          </p:cNvSpPr>
          <p:nvPr>
            <p:ph type="body" idx="1"/>
          </p:nvPr>
        </p:nvSpPr>
        <p:spPr>
          <a:xfrm>
            <a:off x="716132" y="1359022"/>
            <a:ext cx="7808913" cy="4953001"/>
          </a:xfrm>
        </p:spPr>
        <p:txBody>
          <a:bodyPr/>
          <a:lstStyle/>
          <a:p>
            <a:endParaRPr lang="en-US" sz="2000" b="1" dirty="0">
              <a:solidFill>
                <a:schemeClr val="tx1"/>
              </a:solidFill>
            </a:endParaRPr>
          </a:p>
          <a:p>
            <a:r>
              <a:rPr lang="en-US" sz="1600" b="1" dirty="0">
                <a:solidFill>
                  <a:srgbClr val="0070C0"/>
                </a:solidFill>
              </a:rPr>
              <a:t>December 1:  </a:t>
            </a:r>
            <a:r>
              <a:rPr lang="en-US" sz="1600" dirty="0">
                <a:solidFill>
                  <a:schemeClr val="tx1"/>
                </a:solidFill>
              </a:rPr>
              <a:t>Departmental committee concludes work.  Documents are submitted to the CMSRU Advisory Committee on Appointments and Promotions. </a:t>
            </a:r>
          </a:p>
          <a:p>
            <a:endParaRPr lang="en-US" sz="1600" dirty="0">
              <a:solidFill>
                <a:schemeClr val="tx1"/>
              </a:solidFill>
            </a:endParaRPr>
          </a:p>
          <a:p>
            <a:r>
              <a:rPr lang="en-US" sz="1600" b="1" dirty="0">
                <a:solidFill>
                  <a:srgbClr val="0070C0"/>
                </a:solidFill>
              </a:rPr>
              <a:t>April 1: </a:t>
            </a:r>
            <a:r>
              <a:rPr lang="en-US" sz="1600" dirty="0">
                <a:solidFill>
                  <a:schemeClr val="tx1"/>
                </a:solidFill>
              </a:rPr>
              <a:t>The CMSRU Advisory Committee on Appointments and Promotions concludes work and transmits recommendations to the CMSRU Dean, who then forwards affirmative action to the President of Rowan University. </a:t>
            </a:r>
          </a:p>
          <a:p>
            <a:endParaRPr lang="en-US" sz="1600" dirty="0">
              <a:solidFill>
                <a:schemeClr val="tx1"/>
              </a:solidFill>
            </a:endParaRPr>
          </a:p>
          <a:p>
            <a:r>
              <a:rPr lang="en-US" sz="1600" b="1" dirty="0">
                <a:solidFill>
                  <a:srgbClr val="0070C0"/>
                </a:solidFill>
              </a:rPr>
              <a:t>June: </a:t>
            </a:r>
            <a:r>
              <a:rPr lang="en-US" sz="1600" dirty="0">
                <a:solidFill>
                  <a:schemeClr val="tx1"/>
                </a:solidFill>
              </a:rPr>
              <a:t>The Board of Trustees of Rowan University acts on promotion recommendations at regularly scheduled meeting. </a:t>
            </a:r>
          </a:p>
          <a:p>
            <a:endParaRPr lang="en-US" sz="1600" dirty="0">
              <a:solidFill>
                <a:schemeClr val="tx1"/>
              </a:solidFill>
            </a:endParaRPr>
          </a:p>
          <a:p>
            <a:endParaRPr lang="en-US" sz="2000" dirty="0">
              <a:solidFill>
                <a:schemeClr val="tx1"/>
              </a:solidFill>
            </a:endParaRPr>
          </a:p>
          <a:p>
            <a:pPr algn="ctr"/>
            <a:r>
              <a:rPr lang="en-US" sz="2000" b="1" dirty="0">
                <a:solidFill>
                  <a:srgbClr val="0070C0"/>
                </a:solidFill>
              </a:rPr>
              <a:t>All promotions are effective September 1</a:t>
            </a:r>
            <a:r>
              <a:rPr lang="en-US" sz="2000" b="1" baseline="30000" dirty="0">
                <a:solidFill>
                  <a:srgbClr val="0070C0"/>
                </a:solidFill>
              </a:rPr>
              <a:t>st</a:t>
            </a:r>
            <a:r>
              <a:rPr lang="en-US" sz="2000" b="1" dirty="0">
                <a:solidFill>
                  <a:srgbClr val="0070C0"/>
                </a:solidFill>
              </a:rPr>
              <a:t> </a:t>
            </a:r>
          </a:p>
          <a:p>
            <a:endParaRPr lang="en-US" dirty="0"/>
          </a:p>
        </p:txBody>
      </p:sp>
    </p:spTree>
    <p:extLst>
      <p:ext uri="{BB962C8B-B14F-4D97-AF65-F5344CB8AC3E}">
        <p14:creationId xmlns:p14="http://schemas.microsoft.com/office/powerpoint/2010/main" val="132138968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762000"/>
          </a:xfrm>
        </p:spPr>
        <p:txBody>
          <a:bodyPr/>
          <a:lstStyle/>
          <a:p>
            <a:pPr algn="ctr"/>
            <a:r>
              <a:rPr lang="en-US" dirty="0">
                <a:solidFill>
                  <a:srgbClr val="C00000"/>
                </a:solidFill>
              </a:rPr>
              <a:t>Departmental A&amp;P Committees</a:t>
            </a:r>
          </a:p>
        </p:txBody>
      </p:sp>
      <p:sp>
        <p:nvSpPr>
          <p:cNvPr id="4" name="Content Placeholder 3"/>
          <p:cNvSpPr>
            <a:spLocks noGrp="1"/>
          </p:cNvSpPr>
          <p:nvPr>
            <p:ph sz="half" idx="1"/>
          </p:nvPr>
        </p:nvSpPr>
        <p:spPr>
          <a:xfrm>
            <a:off x="1143000" y="1552300"/>
            <a:ext cx="3886200" cy="4983163"/>
          </a:xfrm>
        </p:spPr>
        <p:txBody>
          <a:bodyPr/>
          <a:lstStyle/>
          <a:p>
            <a:r>
              <a:rPr lang="en-US" sz="2000" dirty="0"/>
              <a:t>Anesthesiology</a:t>
            </a:r>
          </a:p>
          <a:p>
            <a:r>
              <a:rPr lang="en-US" sz="2000" dirty="0"/>
              <a:t>Biomedical Sciences</a:t>
            </a:r>
          </a:p>
          <a:p>
            <a:r>
              <a:rPr lang="en-US" sz="2000" dirty="0"/>
              <a:t>Emergency Medicine</a:t>
            </a:r>
          </a:p>
          <a:p>
            <a:r>
              <a:rPr lang="en-US" sz="2000" dirty="0"/>
              <a:t>Medicine</a:t>
            </a:r>
          </a:p>
          <a:p>
            <a:r>
              <a:rPr lang="en-US" sz="2000" dirty="0"/>
              <a:t>OB/GYN</a:t>
            </a:r>
          </a:p>
          <a:p>
            <a:r>
              <a:rPr lang="en-US" sz="2000" dirty="0"/>
              <a:t>Pediatrics</a:t>
            </a:r>
          </a:p>
          <a:p>
            <a:r>
              <a:rPr lang="en-US" sz="2000" dirty="0"/>
              <a:t>Surgery</a:t>
            </a:r>
          </a:p>
          <a:p>
            <a:endParaRPr lang="en-US" dirty="0"/>
          </a:p>
        </p:txBody>
      </p:sp>
      <p:sp>
        <p:nvSpPr>
          <p:cNvPr id="5" name="Content Placeholder 4"/>
          <p:cNvSpPr>
            <a:spLocks noGrp="1"/>
          </p:cNvSpPr>
          <p:nvPr>
            <p:ph sz="half" idx="2"/>
          </p:nvPr>
        </p:nvSpPr>
        <p:spPr>
          <a:xfrm>
            <a:off x="4495800" y="1552301"/>
            <a:ext cx="4038600" cy="4983163"/>
          </a:xfrm>
        </p:spPr>
        <p:txBody>
          <a:bodyPr/>
          <a:lstStyle/>
          <a:p>
            <a:r>
              <a:rPr lang="en-US" sz="2000" dirty="0"/>
              <a:t>Pathology</a:t>
            </a:r>
          </a:p>
          <a:p>
            <a:r>
              <a:rPr lang="en-US" sz="2000" dirty="0"/>
              <a:t>Family Medicine &amp; Psychiatry</a:t>
            </a:r>
          </a:p>
          <a:p>
            <a:r>
              <a:rPr lang="en-US" sz="2000" dirty="0"/>
              <a:t>Orthopedics &amp; Radiation Oncology</a:t>
            </a:r>
          </a:p>
          <a:p>
            <a:r>
              <a:rPr lang="en-US" sz="2000" dirty="0"/>
              <a:t>Radiology </a:t>
            </a:r>
          </a:p>
          <a:p>
            <a:r>
              <a:rPr lang="en-US" sz="2000" dirty="0"/>
              <a:t>Neurology, Neurosurgery &amp; PM&amp;R </a:t>
            </a:r>
          </a:p>
          <a:p>
            <a:endParaRPr lang="en-US" dirty="0"/>
          </a:p>
          <a:p>
            <a:endParaRPr lang="en-US" dirty="0"/>
          </a:p>
        </p:txBody>
      </p:sp>
    </p:spTree>
    <p:extLst>
      <p:ext uri="{BB962C8B-B14F-4D97-AF65-F5344CB8AC3E}">
        <p14:creationId xmlns:p14="http://schemas.microsoft.com/office/powerpoint/2010/main" val="2816737471"/>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solidFill>
                  <a:srgbClr val="C00000"/>
                </a:solidFill>
              </a:rPr>
              <a:t>Departmental Contacts </a:t>
            </a:r>
          </a:p>
        </p:txBody>
      </p:sp>
      <p:sp>
        <p:nvSpPr>
          <p:cNvPr id="6" name="Text Placeholder 5"/>
          <p:cNvSpPr>
            <a:spLocks noGrp="1"/>
          </p:cNvSpPr>
          <p:nvPr>
            <p:ph type="body" idx="1"/>
          </p:nvPr>
        </p:nvSpPr>
        <p:spPr/>
        <p:txBody>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23289776"/>
              </p:ext>
            </p:extLst>
          </p:nvPr>
        </p:nvGraphicFramePr>
        <p:xfrm>
          <a:off x="326254" y="1100640"/>
          <a:ext cx="8229599" cy="5147760"/>
        </p:xfrm>
        <a:graphic>
          <a:graphicData uri="http://schemas.openxmlformats.org/drawingml/2006/table">
            <a:tbl>
              <a:tblPr>
                <a:tableStyleId>{5C22544A-7EE6-4342-B048-85BDC9FD1C3A}</a:tableStyleId>
              </a:tblPr>
              <a:tblGrid>
                <a:gridCol w="2188346">
                  <a:extLst>
                    <a:ext uri="{9D8B030D-6E8A-4147-A177-3AD203B41FA5}">
                      <a16:colId xmlns:a16="http://schemas.microsoft.com/office/drawing/2014/main" val="1215409390"/>
                    </a:ext>
                  </a:extLst>
                </a:gridCol>
                <a:gridCol w="2057400">
                  <a:extLst>
                    <a:ext uri="{9D8B030D-6E8A-4147-A177-3AD203B41FA5}">
                      <a16:colId xmlns:a16="http://schemas.microsoft.com/office/drawing/2014/main" val="2193204595"/>
                    </a:ext>
                  </a:extLst>
                </a:gridCol>
                <a:gridCol w="2133600">
                  <a:extLst>
                    <a:ext uri="{9D8B030D-6E8A-4147-A177-3AD203B41FA5}">
                      <a16:colId xmlns:a16="http://schemas.microsoft.com/office/drawing/2014/main" val="1480812017"/>
                    </a:ext>
                  </a:extLst>
                </a:gridCol>
                <a:gridCol w="1850253">
                  <a:extLst>
                    <a:ext uri="{9D8B030D-6E8A-4147-A177-3AD203B41FA5}">
                      <a16:colId xmlns:a16="http://schemas.microsoft.com/office/drawing/2014/main" val="3768903018"/>
                    </a:ext>
                  </a:extLst>
                </a:gridCol>
              </a:tblGrid>
              <a:tr h="277781">
                <a:tc>
                  <a:txBody>
                    <a:bodyPr/>
                    <a:lstStyle/>
                    <a:p>
                      <a:pPr algn="l" fontAlgn="b"/>
                      <a:r>
                        <a:rPr lang="en-US" sz="1100" b="1" u="none" strike="noStrike" dirty="0">
                          <a:effectLst/>
                        </a:rPr>
                        <a:t>Department </a:t>
                      </a:r>
                      <a:endParaRPr lang="en-US" sz="1100" b="1"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1" u="none" strike="noStrike" dirty="0">
                          <a:effectLst/>
                        </a:rPr>
                        <a:t>Departmental Chair/Head </a:t>
                      </a:r>
                      <a:endParaRPr lang="en-US" sz="1100" b="1"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1" u="none" strike="noStrike" dirty="0">
                          <a:effectLst/>
                        </a:rPr>
                        <a:t>Departmental A&amp;P Chair </a:t>
                      </a:r>
                      <a:endParaRPr lang="en-US" sz="1100" b="1"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1" u="none" strike="noStrike" dirty="0">
                          <a:effectLst/>
                        </a:rPr>
                        <a:t>A&amp;P Coordinator</a:t>
                      </a:r>
                      <a:endParaRPr lang="en-US" sz="1100" b="1"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242730483"/>
                  </a:ext>
                </a:extLst>
              </a:tr>
              <a:tr h="197441">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2454240826"/>
                  </a:ext>
                </a:extLst>
              </a:tr>
              <a:tr h="277781">
                <a:tc>
                  <a:txBody>
                    <a:bodyPr/>
                    <a:lstStyle/>
                    <a:p>
                      <a:pPr algn="l" fontAlgn="b"/>
                      <a:r>
                        <a:rPr lang="en-US" sz="1100" u="none" strike="noStrike" dirty="0">
                          <a:effectLst/>
                        </a:rPr>
                        <a:t>Anesthesiology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Alann Solina,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Amanda Burden,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Evelyn Rodriguez</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499222680"/>
                  </a:ext>
                </a:extLst>
              </a:tr>
              <a:tr h="277781">
                <a:tc>
                  <a:txBody>
                    <a:bodyPr/>
                    <a:lstStyle/>
                    <a:p>
                      <a:pPr algn="l" fontAlgn="b"/>
                      <a:r>
                        <a:rPr lang="en-US" sz="1100" u="none" strike="noStrike" dirty="0">
                          <a:effectLst/>
                        </a:rPr>
                        <a:t>Biomedical Sciences</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Darren Boehning, PhD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Brad Fischer, PhD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chemeClr val="dk1"/>
                          </a:solidFill>
                          <a:effectLst/>
                          <a:latin typeface="+mn-lt"/>
                        </a:rPr>
                        <a:t>Paige</a:t>
                      </a:r>
                      <a:r>
                        <a:rPr lang="en-US" sz="1100" b="0" i="0" u="none" strike="noStrike" baseline="0" dirty="0">
                          <a:solidFill>
                            <a:schemeClr val="dk1"/>
                          </a:solidFill>
                          <a:effectLst/>
                          <a:latin typeface="+mn-lt"/>
                        </a:rPr>
                        <a:t> Devereaux</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399980433"/>
                  </a:ext>
                </a:extLst>
              </a:tr>
              <a:tr h="289532">
                <a:tc>
                  <a:txBody>
                    <a:bodyPr/>
                    <a:lstStyle/>
                    <a:p>
                      <a:pPr algn="l" fontAlgn="b"/>
                      <a:r>
                        <a:rPr lang="en-US" sz="1100" u="none" strike="noStrike" dirty="0">
                          <a:effectLst/>
                        </a:rPr>
                        <a:t>Emergency Medicine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Michael Chansky, MD</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Brigitte Baumann,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Ramie Hood</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187309963"/>
                  </a:ext>
                </a:extLst>
              </a:tr>
              <a:tr h="310662">
                <a:tc>
                  <a:txBody>
                    <a:bodyPr/>
                    <a:lstStyle/>
                    <a:p>
                      <a:pPr algn="l" fontAlgn="b"/>
                      <a:r>
                        <a:rPr lang="en-US" sz="1100" u="none" strike="noStrike" dirty="0">
                          <a:effectLst/>
                        </a:rPr>
                        <a:t>Family Medicine</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Bennett Shenker,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Dina Silverman, PhD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Alexandra O’Neill </a:t>
                      </a:r>
                    </a:p>
                  </a:txBody>
                  <a:tcPr marL="7620" marR="7620" marT="7620" marB="0" anchor="b">
                    <a:solidFill>
                      <a:schemeClr val="accent6">
                        <a:lumMod val="20000"/>
                        <a:lumOff val="80000"/>
                      </a:schemeClr>
                    </a:solidFill>
                  </a:tcPr>
                </a:tc>
                <a:extLst>
                  <a:ext uri="{0D108BD9-81ED-4DB2-BD59-A6C34878D82A}">
                    <a16:rowId xmlns:a16="http://schemas.microsoft.com/office/drawing/2014/main" val="635899987"/>
                  </a:ext>
                </a:extLst>
              </a:tr>
              <a:tr h="277781">
                <a:tc>
                  <a:txBody>
                    <a:bodyPr/>
                    <a:lstStyle/>
                    <a:p>
                      <a:pPr algn="l" fontAlgn="b"/>
                      <a:r>
                        <a:rPr lang="en-US" sz="1100" u="none" strike="noStrike" dirty="0">
                          <a:effectLst/>
                        </a:rPr>
                        <a:t>Medicine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Stephen Trzeciak,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Perry Weinstock,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Pat McGahey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42714576"/>
                  </a:ext>
                </a:extLst>
              </a:tr>
              <a:tr h="277781">
                <a:tc>
                  <a:txBody>
                    <a:bodyPr/>
                    <a:lstStyle/>
                    <a:p>
                      <a:pPr algn="l" fontAlgn="b"/>
                      <a:r>
                        <a:rPr lang="en-US" sz="1100" u="none" strike="noStrike" dirty="0">
                          <a:effectLst/>
                        </a:rPr>
                        <a:t>Neurology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Tudor Jovin,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chemeClr val="dk1"/>
                          </a:solidFill>
                          <a:effectLst/>
                          <a:latin typeface="+mn-lt"/>
                        </a:rPr>
                        <a:t>Amy</a:t>
                      </a:r>
                      <a:r>
                        <a:rPr lang="en-US" sz="1100" b="0" i="0" u="none" strike="noStrike" baseline="0" dirty="0">
                          <a:solidFill>
                            <a:schemeClr val="dk1"/>
                          </a:solidFill>
                          <a:effectLst/>
                          <a:latin typeface="+mn-lt"/>
                        </a:rPr>
                        <a:t> Colcher,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Amanda Kinney </a:t>
                      </a:r>
                    </a:p>
                  </a:txBody>
                  <a:tcPr marL="7620" marR="7620" marT="7620" marB="0" anchor="b">
                    <a:solidFill>
                      <a:schemeClr val="accent6">
                        <a:lumMod val="20000"/>
                        <a:lumOff val="80000"/>
                      </a:schemeClr>
                    </a:solidFill>
                  </a:tcPr>
                </a:tc>
                <a:extLst>
                  <a:ext uri="{0D108BD9-81ED-4DB2-BD59-A6C34878D82A}">
                    <a16:rowId xmlns:a16="http://schemas.microsoft.com/office/drawing/2014/main" val="689207364"/>
                  </a:ext>
                </a:extLst>
              </a:tr>
              <a:tr h="277781">
                <a:tc>
                  <a:txBody>
                    <a:bodyPr/>
                    <a:lstStyle/>
                    <a:p>
                      <a:pPr algn="l" fontAlgn="b"/>
                      <a:r>
                        <a:rPr lang="en-US" sz="1100" u="none" strike="noStrike" dirty="0">
                          <a:effectLst/>
                        </a:rPr>
                        <a:t>Neurosurgery</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Ajith Thomas, MD </a:t>
                      </a: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Amy Colcher,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baseline="0" dirty="0">
                          <a:solidFill>
                            <a:srgbClr val="000000"/>
                          </a:solidFill>
                          <a:effectLst/>
                          <a:latin typeface="Calibri" panose="020F0502020204030204" pitchFamily="34" charset="0"/>
                        </a:rPr>
                        <a:t>Amanda Kinney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54707274"/>
                  </a:ext>
                </a:extLst>
              </a:tr>
              <a:tr h="277781">
                <a:tc>
                  <a:txBody>
                    <a:bodyPr/>
                    <a:lstStyle/>
                    <a:p>
                      <a:pPr algn="l" fontAlgn="b"/>
                      <a:r>
                        <a:rPr lang="en-US" sz="1100" u="none" strike="noStrike" dirty="0">
                          <a:effectLst/>
                        </a:rPr>
                        <a:t>Ob/Gyn</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Robin Perry,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Saiduffin Mama,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Eileen Boardman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696718007"/>
                  </a:ext>
                </a:extLst>
              </a:tr>
              <a:tr h="277781">
                <a:tc>
                  <a:txBody>
                    <a:bodyPr/>
                    <a:lstStyle/>
                    <a:p>
                      <a:pPr algn="l" fontAlgn="b"/>
                      <a:r>
                        <a:rPr lang="en-US" sz="1100" u="none" strike="noStrike" dirty="0">
                          <a:effectLst/>
                        </a:rPr>
                        <a:t>Orthopaedic Surgery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David Fuller,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Richard Lackman, MD</a:t>
                      </a:r>
                      <a:r>
                        <a:rPr lang="en-US" sz="1100" u="none" strike="noStrike" baseline="0"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Stephanie Duffy </a:t>
                      </a:r>
                    </a:p>
                  </a:txBody>
                  <a:tcPr marL="7620" marR="7620" marT="7620" marB="0" anchor="b">
                    <a:solidFill>
                      <a:schemeClr val="accent6">
                        <a:lumMod val="20000"/>
                        <a:lumOff val="80000"/>
                      </a:schemeClr>
                    </a:solidFill>
                  </a:tcPr>
                </a:tc>
                <a:extLst>
                  <a:ext uri="{0D108BD9-81ED-4DB2-BD59-A6C34878D82A}">
                    <a16:rowId xmlns:a16="http://schemas.microsoft.com/office/drawing/2014/main" val="3953032508"/>
                  </a:ext>
                </a:extLst>
              </a:tr>
              <a:tr h="277781">
                <a:tc>
                  <a:txBody>
                    <a:bodyPr/>
                    <a:lstStyle/>
                    <a:p>
                      <a:pPr algn="l" fontAlgn="b"/>
                      <a:r>
                        <a:rPr lang="en-US" sz="1100" u="none" strike="noStrike" dirty="0">
                          <a:effectLst/>
                        </a:rPr>
                        <a:t>Pathology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Roland Schwarting,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Xinmin Zhang,</a:t>
                      </a:r>
                      <a:r>
                        <a:rPr lang="en-US" sz="1100" u="none" strike="noStrike" baseline="0" dirty="0">
                          <a:effectLst/>
                        </a:rPr>
                        <a:t>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Kim Persick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168210517"/>
                  </a:ext>
                </a:extLst>
              </a:tr>
              <a:tr h="277781">
                <a:tc>
                  <a:txBody>
                    <a:bodyPr/>
                    <a:lstStyle/>
                    <a:p>
                      <a:pPr algn="l" fontAlgn="b"/>
                      <a:r>
                        <a:rPr lang="en-US" sz="1100" u="none" strike="noStrike" dirty="0">
                          <a:effectLst/>
                        </a:rPr>
                        <a:t>Pediatrics</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Michael Goodman,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Gary Stahl,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Eileen Boardman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4287014630"/>
                  </a:ext>
                </a:extLst>
              </a:tr>
              <a:tr h="277781">
                <a:tc>
                  <a:txBody>
                    <a:bodyPr/>
                    <a:lstStyle/>
                    <a:p>
                      <a:pPr algn="l" fontAlgn="b"/>
                      <a:r>
                        <a:rPr lang="en-US" sz="1100" u="none" strike="noStrike" dirty="0">
                          <a:effectLst/>
                        </a:rPr>
                        <a:t>Physical Medicine &amp; Rehab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Michael Saulino, MD, PhD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Amy Colcher,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Donna Quinlan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2235786582"/>
                  </a:ext>
                </a:extLst>
              </a:tr>
              <a:tr h="251954">
                <a:tc>
                  <a:txBody>
                    <a:bodyPr/>
                    <a:lstStyle/>
                    <a:p>
                      <a:pPr algn="l" fontAlgn="b"/>
                      <a:r>
                        <a:rPr lang="en-US" sz="1100" u="none" strike="noStrike" dirty="0">
                          <a:effectLst/>
                        </a:rPr>
                        <a:t>Psychiatry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Anthony</a:t>
                      </a:r>
                      <a:r>
                        <a:rPr lang="en-US" sz="1100" b="0" i="0" u="none" strike="noStrike" baseline="0" dirty="0">
                          <a:solidFill>
                            <a:srgbClr val="000000"/>
                          </a:solidFill>
                          <a:effectLst/>
                          <a:latin typeface="Calibri" panose="020F0502020204030204" pitchFamily="34" charset="0"/>
                        </a:rPr>
                        <a:t> Rostain, MD, MA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Dina Silverman, PhD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Rosy Espinal /Paige Persons </a:t>
                      </a:r>
                    </a:p>
                  </a:txBody>
                  <a:tcPr marL="7620" marR="7620" marT="7620" marB="0" anchor="b">
                    <a:solidFill>
                      <a:schemeClr val="accent6">
                        <a:lumMod val="20000"/>
                        <a:lumOff val="80000"/>
                      </a:schemeClr>
                    </a:solidFill>
                  </a:tcPr>
                </a:tc>
                <a:extLst>
                  <a:ext uri="{0D108BD9-81ED-4DB2-BD59-A6C34878D82A}">
                    <a16:rowId xmlns:a16="http://schemas.microsoft.com/office/drawing/2014/main" val="65545519"/>
                  </a:ext>
                </a:extLst>
              </a:tr>
              <a:tr h="277781">
                <a:tc>
                  <a:txBody>
                    <a:bodyPr/>
                    <a:lstStyle/>
                    <a:p>
                      <a:pPr algn="l" fontAlgn="b"/>
                      <a:r>
                        <a:rPr lang="en-US" sz="1100" u="none" strike="noStrike" dirty="0">
                          <a:effectLst/>
                        </a:rPr>
                        <a:t>Radiation Oncology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Anthony Dragun,MD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Richard Lackman,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Patricia French</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715130724"/>
                  </a:ext>
                </a:extLst>
              </a:tr>
              <a:tr h="276976">
                <a:tc>
                  <a:txBody>
                    <a:bodyPr/>
                    <a:lstStyle/>
                    <a:p>
                      <a:pPr algn="l" fontAlgn="b"/>
                      <a:r>
                        <a:rPr lang="en-US" sz="1100" u="none" strike="noStrike" dirty="0">
                          <a:effectLst/>
                        </a:rPr>
                        <a:t>Radiology (Diagnostic Imaging)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Ron Gefen,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Pauline</a:t>
                      </a:r>
                      <a:r>
                        <a:rPr lang="en-US" sz="1100" u="none" strike="noStrike" baseline="0" dirty="0">
                          <a:effectLst/>
                        </a:rPr>
                        <a:t> Germaine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Tisha Banks </a:t>
                      </a:r>
                    </a:p>
                  </a:txBody>
                  <a:tcPr marL="7620" marR="7620" marT="7620" marB="0" anchor="b">
                    <a:solidFill>
                      <a:schemeClr val="accent6">
                        <a:lumMod val="20000"/>
                        <a:lumOff val="80000"/>
                      </a:schemeClr>
                    </a:solidFill>
                  </a:tcPr>
                </a:tc>
                <a:extLst>
                  <a:ext uri="{0D108BD9-81ED-4DB2-BD59-A6C34878D82A}">
                    <a16:rowId xmlns:a16="http://schemas.microsoft.com/office/drawing/2014/main" val="2298785809"/>
                  </a:ext>
                </a:extLst>
              </a:tr>
              <a:tr h="232997">
                <a:tc>
                  <a:txBody>
                    <a:bodyPr/>
                    <a:lstStyle/>
                    <a:p>
                      <a:pPr algn="l" fontAlgn="b"/>
                      <a:r>
                        <a:rPr lang="en-US" sz="1100" u="none" strike="noStrike" dirty="0">
                          <a:effectLst/>
                        </a:rPr>
                        <a:t>Surgery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Frank Spitz, MD </a:t>
                      </a: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Steven Ross, MD </a:t>
                      </a: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Paula Marques</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945904451"/>
                  </a:ext>
                </a:extLst>
              </a:tr>
              <a:tr h="254826">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184413948"/>
                  </a:ext>
                </a:extLst>
              </a:tr>
            </a:tbl>
          </a:graphicData>
        </a:graphic>
      </p:graphicFrame>
    </p:spTree>
    <p:extLst>
      <p:ext uri="{BB962C8B-B14F-4D97-AF65-F5344CB8AC3E}">
        <p14:creationId xmlns:p14="http://schemas.microsoft.com/office/powerpoint/2010/main" val="2451430151"/>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762000"/>
            <a:ext cx="7885112" cy="1066800"/>
          </a:xfrm>
        </p:spPr>
        <p:txBody>
          <a:bodyPr>
            <a:normAutofit/>
          </a:bodyPr>
          <a:lstStyle/>
          <a:p>
            <a:pPr algn="ctr"/>
            <a:r>
              <a:rPr lang="en-US" dirty="0">
                <a:solidFill>
                  <a:srgbClr val="C00000"/>
                </a:solidFill>
              </a:rPr>
              <a:t>CMSRU Advisory Committee on Appointments and Promotions</a:t>
            </a:r>
          </a:p>
        </p:txBody>
      </p:sp>
      <p:sp>
        <p:nvSpPr>
          <p:cNvPr id="3" name="Text Placeholder 2"/>
          <p:cNvSpPr>
            <a:spLocks noGrp="1"/>
          </p:cNvSpPr>
          <p:nvPr>
            <p:ph type="body" idx="1"/>
          </p:nvPr>
        </p:nvSpPr>
        <p:spPr>
          <a:xfrm>
            <a:off x="2405743" y="2438400"/>
            <a:ext cx="5366657" cy="2819401"/>
          </a:xfrm>
        </p:spPr>
        <p:txBody>
          <a:bodyPr/>
          <a:lstStyle/>
          <a:p>
            <a:r>
              <a:rPr lang="en-US" sz="2000" dirty="0">
                <a:solidFill>
                  <a:schemeClr val="tx1"/>
                </a:solidFill>
              </a:rPr>
              <a:t>Advisory to the Dean</a:t>
            </a:r>
          </a:p>
          <a:p>
            <a:r>
              <a:rPr lang="en-US" sz="2000" dirty="0">
                <a:solidFill>
                  <a:schemeClr val="tx1"/>
                </a:solidFill>
              </a:rPr>
              <a:t>Appointments and promotions</a:t>
            </a:r>
          </a:p>
          <a:p>
            <a:r>
              <a:rPr lang="en-US" sz="2000" dirty="0">
                <a:solidFill>
                  <a:schemeClr val="tx1"/>
                </a:solidFill>
              </a:rPr>
              <a:t>12 voting members</a:t>
            </a:r>
          </a:p>
          <a:p>
            <a:r>
              <a:rPr lang="en-US" sz="2000" dirty="0">
                <a:solidFill>
                  <a:schemeClr val="tx1"/>
                </a:solidFill>
              </a:rPr>
              <a:t>All Associate or Full Professors</a:t>
            </a:r>
          </a:p>
          <a:p>
            <a:endParaRPr lang="en-US" dirty="0">
              <a:solidFill>
                <a:schemeClr val="tx1"/>
              </a:solidFill>
            </a:endParaRPr>
          </a:p>
          <a:p>
            <a:endParaRPr lang="en-US" dirty="0"/>
          </a:p>
        </p:txBody>
      </p:sp>
    </p:spTree>
    <p:extLst>
      <p:ext uri="{BB962C8B-B14F-4D97-AF65-F5344CB8AC3E}">
        <p14:creationId xmlns:p14="http://schemas.microsoft.com/office/powerpoint/2010/main" val="113202878"/>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762000"/>
          </a:xfrm>
        </p:spPr>
        <p:txBody>
          <a:bodyPr/>
          <a:lstStyle/>
          <a:p>
            <a:pPr algn="ctr"/>
            <a:r>
              <a:rPr lang="en-US" dirty="0">
                <a:solidFill>
                  <a:srgbClr val="C00000"/>
                </a:solidFill>
              </a:rPr>
              <a:t>CMSRU A &amp; P Committee Members</a:t>
            </a:r>
          </a:p>
        </p:txBody>
      </p:sp>
      <p:sp>
        <p:nvSpPr>
          <p:cNvPr id="8" name="Content Placeholder 7"/>
          <p:cNvSpPr>
            <a:spLocks noGrp="1"/>
          </p:cNvSpPr>
          <p:nvPr>
            <p:ph sz="half" idx="1"/>
          </p:nvPr>
        </p:nvSpPr>
        <p:spPr>
          <a:xfrm>
            <a:off x="668383" y="1874837"/>
            <a:ext cx="4267200" cy="4983163"/>
          </a:xfrm>
        </p:spPr>
        <p:txBody>
          <a:bodyPr/>
          <a:lstStyle/>
          <a:p>
            <a:r>
              <a:rPr lang="en-US" sz="1800" dirty="0"/>
              <a:t>John Baxter, MD (Chair) </a:t>
            </a:r>
          </a:p>
          <a:p>
            <a:r>
              <a:rPr lang="en-US" sz="1800" dirty="0"/>
              <a:t>Amanda Burden, MD (Vice Chair) </a:t>
            </a:r>
          </a:p>
          <a:p>
            <a:r>
              <a:rPr lang="en-US" sz="1800" dirty="0"/>
              <a:t>Amy Colcher, MD </a:t>
            </a:r>
          </a:p>
          <a:p>
            <a:r>
              <a:rPr lang="en-US" sz="1800" dirty="0"/>
              <a:t>Kevin Currie, PhD</a:t>
            </a:r>
          </a:p>
          <a:p>
            <a:r>
              <a:rPr lang="en-US" sz="1800" dirty="0"/>
              <a:t>Tina Edmonston, MD</a:t>
            </a:r>
          </a:p>
          <a:p>
            <a:r>
              <a:rPr lang="en-US" sz="1800" dirty="0"/>
              <a:t>Pauline Germaine, DO </a:t>
            </a:r>
          </a:p>
          <a:p>
            <a:r>
              <a:rPr lang="en-US" sz="1800" dirty="0"/>
              <a:t>Anthony Infantolino, MD </a:t>
            </a:r>
          </a:p>
          <a:p>
            <a:endParaRPr lang="en-US" dirty="0"/>
          </a:p>
          <a:p>
            <a:endParaRPr lang="en-US" dirty="0"/>
          </a:p>
        </p:txBody>
      </p:sp>
      <p:sp>
        <p:nvSpPr>
          <p:cNvPr id="9" name="Content Placeholder 8"/>
          <p:cNvSpPr>
            <a:spLocks noGrp="1"/>
          </p:cNvSpPr>
          <p:nvPr>
            <p:ph sz="half" idx="2"/>
          </p:nvPr>
        </p:nvSpPr>
        <p:spPr>
          <a:xfrm>
            <a:off x="4931229" y="1828800"/>
            <a:ext cx="4038600" cy="4983163"/>
          </a:xfrm>
        </p:spPr>
        <p:txBody>
          <a:bodyPr/>
          <a:lstStyle/>
          <a:p>
            <a:r>
              <a:rPr lang="en-US" sz="1800" dirty="0"/>
              <a:t>Rose Kim, MD (ex-officio) </a:t>
            </a:r>
          </a:p>
          <a:p>
            <a:r>
              <a:rPr lang="en-US" sz="1800" dirty="0" err="1"/>
              <a:t>Alla</a:t>
            </a:r>
            <a:r>
              <a:rPr lang="en-US" sz="1800" dirty="0"/>
              <a:t> Kushnir, MD </a:t>
            </a:r>
          </a:p>
          <a:p>
            <a:r>
              <a:rPr lang="en-US" sz="1800" dirty="0"/>
              <a:t>Elizabeth Leilani Lee, MD </a:t>
            </a:r>
          </a:p>
          <a:p>
            <a:r>
              <a:rPr lang="en-US" sz="1800" dirty="0"/>
              <a:t>Anne Peatman (staff) </a:t>
            </a:r>
          </a:p>
          <a:p>
            <a:r>
              <a:rPr lang="en-US" sz="1800" dirty="0"/>
              <a:t>Sebastian Rachoin, MD</a:t>
            </a:r>
          </a:p>
          <a:p>
            <a:r>
              <a:rPr lang="en-US" sz="1800" dirty="0"/>
              <a:t>Lisa Reid, MD </a:t>
            </a:r>
          </a:p>
          <a:p>
            <a:r>
              <a:rPr lang="en-US" sz="1800" dirty="0"/>
              <a:t>Andrea Russo, MD </a:t>
            </a:r>
          </a:p>
          <a:p>
            <a:pPr marL="0" indent="0">
              <a:buNone/>
            </a:pPr>
            <a:endParaRPr lang="en-US" sz="2400" dirty="0"/>
          </a:p>
        </p:txBody>
      </p:sp>
    </p:spTree>
    <p:extLst>
      <p:ext uri="{BB962C8B-B14F-4D97-AF65-F5344CB8AC3E}">
        <p14:creationId xmlns:p14="http://schemas.microsoft.com/office/powerpoint/2010/main" val="378137998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rgbClr val="C00000"/>
                </a:solidFill>
              </a:rPr>
              <a:t>General Points </a:t>
            </a:r>
          </a:p>
        </p:txBody>
      </p:sp>
      <p:sp>
        <p:nvSpPr>
          <p:cNvPr id="3" name="Text Placeholder 2"/>
          <p:cNvSpPr>
            <a:spLocks noGrp="1"/>
          </p:cNvSpPr>
          <p:nvPr>
            <p:ph type="body" idx="1"/>
          </p:nvPr>
        </p:nvSpPr>
        <p:spPr>
          <a:xfrm>
            <a:off x="838200" y="1600200"/>
            <a:ext cx="7808913" cy="4963887"/>
          </a:xfrm>
        </p:spPr>
        <p:txBody>
          <a:bodyPr/>
          <a:lstStyle/>
          <a:p>
            <a:pPr marL="342900" indent="-342900">
              <a:buFont typeface="Arial" panose="020B0604020202020204" pitchFamily="34" charset="0"/>
              <a:buChar char="•"/>
            </a:pPr>
            <a:r>
              <a:rPr lang="en-US" dirty="0">
                <a:solidFill>
                  <a:schemeClr val="tx1"/>
                </a:solidFill>
              </a:rPr>
              <a:t>Academic promotions are subject to full review and approval</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Promotion is based on meritorious achievements over and above mere competency </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Time in rank is not a sufficient criterion for promotion</a:t>
            </a:r>
          </a:p>
          <a:p>
            <a:endParaRPr lang="en-US" sz="3200" dirty="0">
              <a:solidFill>
                <a:schemeClr val="tx1"/>
              </a:solidFill>
            </a:endParaRPr>
          </a:p>
        </p:txBody>
      </p:sp>
    </p:spTree>
    <p:extLst>
      <p:ext uri="{BB962C8B-B14F-4D97-AF65-F5344CB8AC3E}">
        <p14:creationId xmlns:p14="http://schemas.microsoft.com/office/powerpoint/2010/main" val="1257891047"/>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solidFill>
                  <a:srgbClr val="C2203D"/>
                </a:solidFill>
              </a:rPr>
              <a:t>Promotion Documents</a:t>
            </a:r>
            <a:endParaRPr lang="en-US" dirty="0"/>
          </a:p>
        </p:txBody>
      </p:sp>
      <p:sp>
        <p:nvSpPr>
          <p:cNvPr id="7" name="Text Placeholder 6"/>
          <p:cNvSpPr>
            <a:spLocks noGrp="1"/>
          </p:cNvSpPr>
          <p:nvPr>
            <p:ph type="body" idx="1"/>
          </p:nvPr>
        </p:nvSpPr>
        <p:spPr/>
        <p:txBody>
          <a:bodyPr/>
          <a:lstStyle/>
          <a:p>
            <a:pPr marL="285750" indent="-285750">
              <a:buFont typeface="Arial" panose="020B0604020202020204" pitchFamily="34" charset="0"/>
              <a:buChar char="•"/>
            </a:pPr>
            <a:r>
              <a:rPr lang="en-US" sz="1800" dirty="0">
                <a:solidFill>
                  <a:schemeClr val="tx1"/>
                </a:solidFill>
              </a:rPr>
              <a:t>Checklist </a:t>
            </a:r>
          </a:p>
          <a:p>
            <a:pPr marL="285750" indent="-285750">
              <a:buFont typeface="Arial" panose="020B0604020202020204" pitchFamily="34" charset="0"/>
              <a:buChar char="•"/>
            </a:pPr>
            <a:r>
              <a:rPr lang="en-US" sz="1800" dirty="0">
                <a:solidFill>
                  <a:schemeClr val="tx1"/>
                </a:solidFill>
              </a:rPr>
              <a:t>Letter of Intent </a:t>
            </a:r>
          </a:p>
          <a:p>
            <a:pPr marL="285750" indent="-285750">
              <a:buFont typeface="Arial" panose="020B0604020202020204" pitchFamily="34" charset="0"/>
              <a:buChar char="•"/>
            </a:pPr>
            <a:r>
              <a:rPr lang="en-US" sz="1800" dirty="0">
                <a:solidFill>
                  <a:schemeClr val="tx1"/>
                </a:solidFill>
              </a:rPr>
              <a:t>Candidate Summary </a:t>
            </a:r>
            <a:r>
              <a:rPr lang="en-US" sz="1400" dirty="0">
                <a:solidFill>
                  <a:srgbClr val="0070C0"/>
                </a:solidFill>
              </a:rPr>
              <a:t>(career highlights &amp; achievements) </a:t>
            </a:r>
          </a:p>
          <a:p>
            <a:pPr marL="285750" indent="-285750">
              <a:buFont typeface="Arial" panose="020B0604020202020204" pitchFamily="34" charset="0"/>
              <a:buChar char="•"/>
            </a:pPr>
            <a:r>
              <a:rPr lang="en-US" sz="1800" dirty="0">
                <a:solidFill>
                  <a:schemeClr val="tx1"/>
                </a:solidFill>
              </a:rPr>
              <a:t>Faculty Promotion Review Sheet </a:t>
            </a:r>
            <a:r>
              <a:rPr lang="en-US" sz="1400" dirty="0">
                <a:solidFill>
                  <a:schemeClr val="tx1"/>
                </a:solidFill>
              </a:rPr>
              <a:t>(4a)  </a:t>
            </a:r>
          </a:p>
          <a:p>
            <a:pPr marL="285750" indent="-285750">
              <a:buFont typeface="Arial" panose="020B0604020202020204" pitchFamily="34" charset="0"/>
              <a:buChar char="•"/>
            </a:pPr>
            <a:r>
              <a:rPr lang="en-US" sz="1800" dirty="0">
                <a:solidFill>
                  <a:schemeClr val="tx1"/>
                </a:solidFill>
              </a:rPr>
              <a:t>Review Sheet for Voting Faculty </a:t>
            </a:r>
            <a:r>
              <a:rPr lang="en-US" sz="1400" dirty="0">
                <a:solidFill>
                  <a:schemeClr val="tx1"/>
                </a:solidFill>
              </a:rPr>
              <a:t>(4b) </a:t>
            </a:r>
          </a:p>
          <a:p>
            <a:pPr marL="285750" indent="-285750">
              <a:buFont typeface="Arial" panose="020B0604020202020204" pitchFamily="34" charset="0"/>
              <a:buChar char="•"/>
            </a:pPr>
            <a:r>
              <a:rPr lang="en-US" sz="1800" dirty="0">
                <a:solidFill>
                  <a:schemeClr val="tx1"/>
                </a:solidFill>
              </a:rPr>
              <a:t>Nomination Letter by Department Chair </a:t>
            </a:r>
          </a:p>
          <a:p>
            <a:pPr marL="285750" indent="-285750">
              <a:buFont typeface="Arial" panose="020B0604020202020204" pitchFamily="34" charset="0"/>
              <a:buChar char="•"/>
            </a:pPr>
            <a:r>
              <a:rPr lang="en-US" sz="1800" dirty="0">
                <a:solidFill>
                  <a:schemeClr val="tx1"/>
                </a:solidFill>
              </a:rPr>
              <a:t>Departmental A&amp;P Report </a:t>
            </a:r>
          </a:p>
          <a:p>
            <a:pPr marL="285750" indent="-285750">
              <a:buFont typeface="Arial" panose="020B0604020202020204" pitchFamily="34" charset="0"/>
              <a:buChar char="•"/>
            </a:pPr>
            <a:r>
              <a:rPr lang="en-US" sz="1800" dirty="0">
                <a:solidFill>
                  <a:schemeClr val="tx1"/>
                </a:solidFill>
              </a:rPr>
              <a:t>Curriculum Vitae </a:t>
            </a:r>
            <a:r>
              <a:rPr lang="en-US" sz="1400" dirty="0">
                <a:solidFill>
                  <a:srgbClr val="0070C0"/>
                </a:solidFill>
              </a:rPr>
              <a:t>(Must comply with CMSRU Format) </a:t>
            </a:r>
          </a:p>
          <a:p>
            <a:pPr marL="285750" indent="-285750">
              <a:buFont typeface="Arial" panose="020B0604020202020204" pitchFamily="34" charset="0"/>
              <a:buChar char="•"/>
            </a:pPr>
            <a:r>
              <a:rPr lang="en-US" sz="1800" dirty="0">
                <a:solidFill>
                  <a:schemeClr val="tx1"/>
                </a:solidFill>
              </a:rPr>
              <a:t>Letters of Recommendation </a:t>
            </a:r>
            <a:r>
              <a:rPr lang="en-US" sz="1400" dirty="0">
                <a:solidFill>
                  <a:srgbClr val="0070C0"/>
                </a:solidFill>
              </a:rPr>
              <a:t>(3 required; up to an additional 3 letters may be included)</a:t>
            </a:r>
          </a:p>
          <a:p>
            <a:pPr marL="285750" indent="-285750">
              <a:buFont typeface="Arial" panose="020B0604020202020204" pitchFamily="34" charset="0"/>
              <a:buChar char="•"/>
            </a:pPr>
            <a:r>
              <a:rPr lang="en-US" sz="1800" dirty="0">
                <a:solidFill>
                  <a:schemeClr val="tx1"/>
                </a:solidFill>
              </a:rPr>
              <a:t>Teaching Portfolio </a:t>
            </a:r>
            <a:r>
              <a:rPr lang="en-US" sz="1400" dirty="0">
                <a:solidFill>
                  <a:srgbClr val="0070C0"/>
                </a:solidFill>
              </a:rPr>
              <a:t>(must submit paper or electronic binder to Dept. A&amp;P)</a:t>
            </a:r>
          </a:p>
          <a:p>
            <a:pPr marL="285750" indent="-285750">
              <a:buFont typeface="Arial" panose="020B0604020202020204" pitchFamily="34" charset="0"/>
              <a:buChar char="•"/>
            </a:pPr>
            <a:r>
              <a:rPr lang="en-US" sz="1800" dirty="0">
                <a:solidFill>
                  <a:schemeClr val="tx1"/>
                </a:solidFill>
              </a:rPr>
              <a:t>Teaching Dossier: </a:t>
            </a:r>
            <a:r>
              <a:rPr lang="en-US" sz="1400" dirty="0">
                <a:solidFill>
                  <a:srgbClr val="0070C0"/>
                </a:solidFill>
              </a:rPr>
              <a:t>(1-3 page summary of teaching portfolio)  </a:t>
            </a:r>
          </a:p>
          <a:p>
            <a:pPr lvl="1"/>
            <a:r>
              <a:rPr lang="en-US" dirty="0">
                <a:solidFill>
                  <a:schemeClr val="tx1"/>
                </a:solidFill>
              </a:rPr>
              <a:t>	</a:t>
            </a:r>
            <a:r>
              <a:rPr lang="en-US" sz="1600" b="1" dirty="0">
                <a:solidFill>
                  <a:srgbClr val="C00000"/>
                </a:solidFill>
              </a:rPr>
              <a:t>Signed by Chair = MUST </a:t>
            </a:r>
          </a:p>
          <a:p>
            <a:pPr marL="285750" indent="-285750">
              <a:buFont typeface="Arial" panose="020B0604020202020204" pitchFamily="34" charset="0"/>
              <a:buChar char="•"/>
            </a:pPr>
            <a:r>
              <a:rPr lang="en-US" sz="1800" dirty="0">
                <a:solidFill>
                  <a:schemeClr val="tx1"/>
                </a:solidFill>
              </a:rPr>
              <a:t>Personal Statement (Optional) </a:t>
            </a:r>
          </a:p>
          <a:p>
            <a:endParaRPr lang="en-US" dirty="0"/>
          </a:p>
        </p:txBody>
      </p:sp>
    </p:spTree>
    <p:extLst>
      <p:ext uri="{BB962C8B-B14F-4D97-AF65-F5344CB8AC3E}">
        <p14:creationId xmlns:p14="http://schemas.microsoft.com/office/powerpoint/2010/main" val="3280235661"/>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1" y="762000"/>
            <a:ext cx="7885112" cy="533400"/>
          </a:xfrm>
        </p:spPr>
        <p:txBody>
          <a:bodyPr/>
          <a:lstStyle/>
          <a:p>
            <a:pPr algn="ctr"/>
            <a:r>
              <a:rPr lang="en-US" dirty="0">
                <a:solidFill>
                  <a:srgbClr val="C00000"/>
                </a:solidFill>
              </a:rPr>
              <a:t>Letters of Recommendation </a:t>
            </a:r>
          </a:p>
        </p:txBody>
      </p:sp>
      <p:sp>
        <p:nvSpPr>
          <p:cNvPr id="3" name="Text Placeholder 2"/>
          <p:cNvSpPr>
            <a:spLocks noGrp="1"/>
          </p:cNvSpPr>
          <p:nvPr>
            <p:ph type="body" idx="1"/>
          </p:nvPr>
        </p:nvSpPr>
        <p:spPr>
          <a:xfrm>
            <a:off x="990600" y="1881050"/>
            <a:ext cx="7808913" cy="4953001"/>
          </a:xfrm>
        </p:spPr>
        <p:txBody>
          <a:bodyPr/>
          <a:lstStyle/>
          <a:p>
            <a:r>
              <a:rPr lang="en-US" sz="1800" dirty="0">
                <a:solidFill>
                  <a:schemeClr val="tx1"/>
                </a:solidFill>
              </a:rPr>
              <a:t>Letter writers </a:t>
            </a:r>
            <a:r>
              <a:rPr lang="en-US" sz="1800" dirty="0">
                <a:solidFill>
                  <a:srgbClr val="0070C0"/>
                </a:solidFill>
              </a:rPr>
              <a:t>must be at a rank that is equal to, or greater than</a:t>
            </a:r>
            <a:r>
              <a:rPr lang="en-US" sz="1800" dirty="0">
                <a:solidFill>
                  <a:schemeClr val="tx1"/>
                </a:solidFill>
              </a:rPr>
              <a:t>, the </a:t>
            </a:r>
            <a:r>
              <a:rPr lang="en-US" sz="1800" dirty="0">
                <a:solidFill>
                  <a:srgbClr val="0070C0"/>
                </a:solidFill>
              </a:rPr>
              <a:t>rank being applied </a:t>
            </a:r>
            <a:r>
              <a:rPr lang="en-US" sz="1800" dirty="0">
                <a:solidFill>
                  <a:schemeClr val="tx1"/>
                </a:solidFill>
              </a:rPr>
              <a:t>for. Emeritus faculty letters will be accepted. Letters of recommendation WILL NOT be accepted from adjunct or volunteer faculty. </a:t>
            </a:r>
          </a:p>
          <a:p>
            <a:endParaRPr lang="en-US" sz="1800" dirty="0">
              <a:solidFill>
                <a:srgbClr val="C2203D"/>
              </a:solidFill>
            </a:endParaRPr>
          </a:p>
          <a:p>
            <a:r>
              <a:rPr lang="en-US" sz="1800" dirty="0">
                <a:solidFill>
                  <a:schemeClr val="tx1"/>
                </a:solidFill>
              </a:rPr>
              <a:t>Candidates at CMSRU/CUHC require three (3) letters. </a:t>
            </a:r>
          </a:p>
          <a:p>
            <a:endParaRPr lang="en-US" sz="1800" dirty="0">
              <a:solidFill>
                <a:schemeClr val="tx1"/>
              </a:solidFill>
            </a:endParaRPr>
          </a:p>
          <a:p>
            <a:r>
              <a:rPr lang="en-US" sz="1800" dirty="0">
                <a:solidFill>
                  <a:schemeClr val="tx1"/>
                </a:solidFill>
              </a:rPr>
              <a:t>One </a:t>
            </a:r>
            <a:r>
              <a:rPr lang="en-US" sz="1800" dirty="0">
                <a:solidFill>
                  <a:srgbClr val="0070C0"/>
                </a:solidFill>
              </a:rPr>
              <a:t>(1) letter from within CMSRU</a:t>
            </a:r>
            <a:r>
              <a:rPr lang="en-US" sz="1800" dirty="0">
                <a:solidFill>
                  <a:schemeClr val="tx1"/>
                </a:solidFill>
              </a:rPr>
              <a:t>, but </a:t>
            </a:r>
            <a:r>
              <a:rPr lang="en-US" sz="1800" dirty="0">
                <a:solidFill>
                  <a:srgbClr val="0070C0"/>
                </a:solidFill>
              </a:rPr>
              <a:t>outside</a:t>
            </a:r>
            <a:r>
              <a:rPr lang="en-US" sz="1800" dirty="0">
                <a:solidFill>
                  <a:schemeClr val="tx1"/>
                </a:solidFill>
              </a:rPr>
              <a:t> of the candidate’s </a:t>
            </a:r>
            <a:r>
              <a:rPr lang="en-US" sz="1800" dirty="0">
                <a:solidFill>
                  <a:srgbClr val="0070C0"/>
                </a:solidFill>
              </a:rPr>
              <a:t>immediate department; </a:t>
            </a:r>
          </a:p>
          <a:p>
            <a:endParaRPr lang="en-US" sz="1800" dirty="0">
              <a:solidFill>
                <a:schemeClr val="tx1"/>
              </a:solidFill>
            </a:endParaRPr>
          </a:p>
          <a:p>
            <a:r>
              <a:rPr lang="en-US" sz="1800" dirty="0">
                <a:solidFill>
                  <a:schemeClr val="tx1"/>
                </a:solidFill>
              </a:rPr>
              <a:t>and two </a:t>
            </a:r>
            <a:r>
              <a:rPr lang="en-US" sz="1800" dirty="0">
                <a:solidFill>
                  <a:srgbClr val="0070C0"/>
                </a:solidFill>
              </a:rPr>
              <a:t>(2) letters </a:t>
            </a:r>
            <a:r>
              <a:rPr lang="en-US" sz="1800" dirty="0">
                <a:solidFill>
                  <a:schemeClr val="tx1"/>
                </a:solidFill>
              </a:rPr>
              <a:t>from persons </a:t>
            </a:r>
            <a:r>
              <a:rPr lang="en-US" sz="1800" dirty="0">
                <a:solidFill>
                  <a:srgbClr val="0070C0"/>
                </a:solidFill>
              </a:rPr>
              <a:t>outside of CMSRU/CUHC</a:t>
            </a:r>
            <a:r>
              <a:rPr lang="en-US" sz="1800" dirty="0">
                <a:solidFill>
                  <a:schemeClr val="tx1"/>
                </a:solidFill>
              </a:rPr>
              <a:t>. </a:t>
            </a:r>
          </a:p>
          <a:p>
            <a:endParaRPr lang="en-US" dirty="0"/>
          </a:p>
        </p:txBody>
      </p:sp>
    </p:spTree>
    <p:extLst>
      <p:ext uri="{BB962C8B-B14F-4D97-AF65-F5344CB8AC3E}">
        <p14:creationId xmlns:p14="http://schemas.microsoft.com/office/powerpoint/2010/main" val="133848562"/>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885112" cy="533400"/>
          </a:xfrm>
        </p:spPr>
        <p:txBody>
          <a:bodyPr>
            <a:normAutofit/>
          </a:bodyPr>
          <a:lstStyle/>
          <a:p>
            <a:pPr algn="ctr"/>
            <a:r>
              <a:rPr lang="en-US" dirty="0">
                <a:solidFill>
                  <a:srgbClr val="C00000"/>
                </a:solidFill>
              </a:rPr>
              <a:t>Preparing Your CV for Promotion Packet</a:t>
            </a:r>
          </a:p>
        </p:txBody>
      </p:sp>
      <p:sp>
        <p:nvSpPr>
          <p:cNvPr id="3" name="Text Placeholder 2"/>
          <p:cNvSpPr>
            <a:spLocks noGrp="1"/>
          </p:cNvSpPr>
          <p:nvPr>
            <p:ph type="body" idx="1"/>
          </p:nvPr>
        </p:nvSpPr>
        <p:spPr>
          <a:xfrm>
            <a:off x="661602" y="1219200"/>
            <a:ext cx="7808913" cy="5334001"/>
          </a:xfrm>
        </p:spPr>
        <p:txBody>
          <a:bodyPr/>
          <a:lstStyle/>
          <a:p>
            <a:pPr algn="ctr"/>
            <a:r>
              <a:rPr lang="en-US" sz="2000" dirty="0">
                <a:solidFill>
                  <a:schemeClr val="tx1"/>
                </a:solidFill>
                <a:hlinkClick r:id="rId2"/>
              </a:rPr>
              <a:t>CMSRU A&amp;P Documents </a:t>
            </a:r>
            <a:endParaRPr lang="en-US" sz="2000" dirty="0">
              <a:solidFill>
                <a:schemeClr val="tx1"/>
              </a:solidFill>
            </a:endParaRPr>
          </a:p>
          <a:p>
            <a:pPr algn="ctr"/>
            <a:endParaRPr lang="en-US" sz="2000" i="1" dirty="0">
              <a:solidFill>
                <a:srgbClr val="0070C0"/>
              </a:solidFill>
            </a:endParaRPr>
          </a:p>
          <a:p>
            <a:pPr algn="ctr"/>
            <a:r>
              <a:rPr lang="en-US" sz="1600" i="1" dirty="0">
                <a:solidFill>
                  <a:srgbClr val="0070C0"/>
                </a:solidFill>
              </a:rPr>
              <a:t>Physician Reviewers use your CV to tell your story </a:t>
            </a:r>
          </a:p>
          <a:p>
            <a:pPr algn="ctr"/>
            <a:endParaRPr lang="en-US" sz="1600" i="1" dirty="0">
              <a:solidFill>
                <a:srgbClr val="0070C0"/>
              </a:solidFill>
            </a:endParaRPr>
          </a:p>
          <a:p>
            <a:pPr marL="342900" indent="-342900">
              <a:buFont typeface="Arial" panose="020B0604020202020204" pitchFamily="34" charset="0"/>
              <a:buChar char="•"/>
            </a:pPr>
            <a:r>
              <a:rPr lang="en-US" sz="1600" dirty="0">
                <a:solidFill>
                  <a:schemeClr val="tx1"/>
                </a:solidFill>
              </a:rPr>
              <a:t>This document represents you and your career—make it perfect!</a:t>
            </a:r>
          </a:p>
          <a:p>
            <a:pPr marL="342900" indent="-342900">
              <a:buFont typeface="Arial" panose="020B0604020202020204" pitchFamily="34" charset="0"/>
              <a:buChar char="•"/>
            </a:pPr>
            <a:r>
              <a:rPr lang="en-US" sz="1600" dirty="0">
                <a:solidFill>
                  <a:schemeClr val="tx1"/>
                </a:solidFill>
              </a:rPr>
              <a:t>Follow CMSRU CV format exactly.  A&amp;P Committee Reviewers need to be able to review CVs in consistent format.  </a:t>
            </a:r>
          </a:p>
          <a:p>
            <a:pPr marL="342900" indent="-342900">
              <a:buFont typeface="Arial" panose="020B0604020202020204" pitchFamily="34" charset="0"/>
              <a:buChar char="•"/>
            </a:pPr>
            <a:r>
              <a:rPr lang="en-US" sz="1600" dirty="0">
                <a:solidFill>
                  <a:schemeClr val="tx1"/>
                </a:solidFill>
              </a:rPr>
              <a:t>Check all publications and make sure that citation information follows AMA citation guidelines. PMID or DOI must be included at end of each citation. </a:t>
            </a:r>
          </a:p>
          <a:p>
            <a:pPr marL="342900" indent="-342900">
              <a:buFont typeface="Arial" panose="020B0604020202020204" pitchFamily="34" charset="0"/>
              <a:buChar char="•"/>
            </a:pPr>
            <a:r>
              <a:rPr lang="en-US" sz="1600" dirty="0">
                <a:solidFill>
                  <a:schemeClr val="tx1"/>
                </a:solidFill>
              </a:rPr>
              <a:t>List all activity in chronological order from least recent first to most recent last.  Month and year on all dates. </a:t>
            </a:r>
          </a:p>
          <a:p>
            <a:pPr marL="342900" indent="-342900">
              <a:buFont typeface="Arial" panose="020B0604020202020204" pitchFamily="34" charset="0"/>
              <a:buChar char="•"/>
            </a:pPr>
            <a:r>
              <a:rPr lang="en-US" sz="1600" dirty="0">
                <a:solidFill>
                  <a:schemeClr val="tx1"/>
                </a:solidFill>
              </a:rPr>
              <a:t>Gaps over one year in your education, board certification or work history must be explained at end of CV. </a:t>
            </a:r>
          </a:p>
          <a:p>
            <a:pPr algn="ctr"/>
            <a:endParaRPr lang="en-US" sz="1600" i="1" dirty="0">
              <a:solidFill>
                <a:schemeClr val="tx1"/>
              </a:solidFill>
            </a:endParaRPr>
          </a:p>
          <a:p>
            <a:pPr algn="ctr"/>
            <a:r>
              <a:rPr lang="en-US" sz="1400" i="1" dirty="0">
                <a:solidFill>
                  <a:schemeClr val="tx1"/>
                </a:solidFill>
              </a:rPr>
              <a:t>Mistakes on your CV will cause the CMSRU A&amp;P Committee members to question how seriously you take the desire to be promoted.  CVs will be sent back for correction until correct. </a:t>
            </a:r>
          </a:p>
        </p:txBody>
      </p:sp>
    </p:spTree>
    <p:extLst>
      <p:ext uri="{BB962C8B-B14F-4D97-AF65-F5344CB8AC3E}">
        <p14:creationId xmlns:p14="http://schemas.microsoft.com/office/powerpoint/2010/main" val="2196013751"/>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Common Errors in Packet Submissions</a:t>
            </a:r>
          </a:p>
        </p:txBody>
      </p:sp>
      <p:sp>
        <p:nvSpPr>
          <p:cNvPr id="3" name="Text Placeholder 2"/>
          <p:cNvSpPr>
            <a:spLocks noGrp="1"/>
          </p:cNvSpPr>
          <p:nvPr>
            <p:ph type="body" idx="1"/>
          </p:nvPr>
        </p:nvSpPr>
        <p:spPr>
          <a:xfrm>
            <a:off x="1066800" y="1676401"/>
            <a:ext cx="7808913" cy="4419600"/>
          </a:xfrm>
        </p:spPr>
        <p:txBody>
          <a:bodyPr/>
          <a:lstStyle/>
          <a:p>
            <a:pPr marL="342900" indent="-342900">
              <a:buFont typeface="Arial" panose="020B0604020202020204" pitchFamily="34" charset="0"/>
              <a:buChar char="•"/>
            </a:pPr>
            <a:r>
              <a:rPr lang="en-US" sz="2000" dirty="0">
                <a:solidFill>
                  <a:schemeClr val="tx1"/>
                </a:solidFill>
              </a:rPr>
              <a:t>Letters of Intent not on letterhead and signed. </a:t>
            </a:r>
            <a:br>
              <a:rPr lang="en-US" sz="2000" dirty="0">
                <a:solidFill>
                  <a:schemeClr val="tx1"/>
                </a:solidFill>
              </a:rPr>
            </a:b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Titles missing from name (MD, DO, PhD, MPH, MS)</a:t>
            </a:r>
            <a:br>
              <a:rPr lang="en-US" sz="2000" dirty="0">
                <a:solidFill>
                  <a:schemeClr val="tx1"/>
                </a:solidFill>
              </a:rPr>
            </a:b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Department missing from Academic Rank </a:t>
            </a:r>
            <a:br>
              <a:rPr lang="en-US" sz="2000" dirty="0">
                <a:solidFill>
                  <a:schemeClr val="tx1"/>
                </a:solidFill>
              </a:rPr>
            </a:b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Chair Nomination Letter does not speak to required domains</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Letter writers not at appropriate rank, no rank indicated or volunteer status.  LORs not on letterhead </a:t>
            </a:r>
            <a:br>
              <a:rPr lang="en-US" sz="2000" dirty="0">
                <a:solidFill>
                  <a:schemeClr val="tx1"/>
                </a:solidFill>
              </a:rPr>
            </a:b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Forms electronically signed (</a:t>
            </a:r>
            <a:r>
              <a:rPr lang="en-US" sz="1600" dirty="0">
                <a:solidFill>
                  <a:schemeClr val="tx1"/>
                </a:solidFill>
              </a:rPr>
              <a:t>typed signature not permitted</a:t>
            </a:r>
            <a:r>
              <a:rPr lang="en-US" sz="2000" dirty="0">
                <a:solidFill>
                  <a:schemeClr val="tx1"/>
                </a:solidFill>
              </a:rPr>
              <a:t>) </a:t>
            </a:r>
            <a:br>
              <a:rPr lang="en-US" sz="2000" dirty="0">
                <a:solidFill>
                  <a:schemeClr val="tx1"/>
                </a:solidFill>
              </a:rPr>
            </a:br>
            <a:endParaRPr lang="en-US" sz="2000" dirty="0">
              <a:solidFill>
                <a:schemeClr val="tx1"/>
              </a:solidFill>
            </a:endParaRP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795090764"/>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Common Errors in Packet Submissions</a:t>
            </a:r>
          </a:p>
        </p:txBody>
      </p:sp>
      <p:sp>
        <p:nvSpPr>
          <p:cNvPr id="3" name="Text Placeholder 2"/>
          <p:cNvSpPr>
            <a:spLocks noGrp="1"/>
          </p:cNvSpPr>
          <p:nvPr>
            <p:ph type="body" idx="1"/>
          </p:nvPr>
        </p:nvSpPr>
        <p:spPr>
          <a:xfrm>
            <a:off x="609601" y="1399712"/>
            <a:ext cx="7808913" cy="4953001"/>
          </a:xfrm>
        </p:spPr>
        <p:txBody>
          <a:bodyPr/>
          <a:lstStyle/>
          <a:p>
            <a:pPr marL="342900" indent="-342900">
              <a:buFont typeface="Arial" panose="020B0604020202020204" pitchFamily="34" charset="0"/>
              <a:buChar char="•"/>
            </a:pPr>
            <a:r>
              <a:rPr lang="en-US" sz="2000" dirty="0">
                <a:solidFill>
                  <a:schemeClr val="tx1"/>
                </a:solidFill>
              </a:rPr>
              <a:t>Teaching and Clinical activities – not completed on review sheet or CV or describe activities at another institution not CUHC/CMSRU </a:t>
            </a:r>
            <a:br>
              <a:rPr lang="en-US" sz="2000" dirty="0">
                <a:solidFill>
                  <a:schemeClr val="tx1"/>
                </a:solidFill>
              </a:rPr>
            </a:b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Publication totals on review sheet do not match CV</a:t>
            </a:r>
          </a:p>
          <a:p>
            <a:pPr marL="800100" lvl="1" indent="-342900">
              <a:buFont typeface="Arial" panose="020B0604020202020204" pitchFamily="34" charset="0"/>
              <a:buChar char="•"/>
            </a:pPr>
            <a:r>
              <a:rPr lang="en-US" sz="1600" dirty="0">
                <a:solidFill>
                  <a:schemeClr val="tx1"/>
                </a:solidFill>
              </a:rPr>
              <a:t>CV Publications Section A = Line 1 of lifetime publications on Review Sheet </a:t>
            </a:r>
          </a:p>
          <a:p>
            <a:pPr marL="800100" lvl="1" indent="-342900">
              <a:buFont typeface="Arial" panose="020B0604020202020204" pitchFamily="34" charset="0"/>
              <a:buChar char="•"/>
            </a:pPr>
            <a:r>
              <a:rPr lang="en-US" sz="1600" dirty="0">
                <a:solidFill>
                  <a:schemeClr val="tx1"/>
                </a:solidFill>
              </a:rPr>
              <a:t>CV Publications Section B = Line 2 of lifetime publications on Review Sheet</a:t>
            </a:r>
          </a:p>
          <a:p>
            <a:pPr marL="800100" lvl="1" indent="-342900">
              <a:buFont typeface="Arial" panose="020B0604020202020204" pitchFamily="34" charset="0"/>
              <a:buChar char="•"/>
            </a:pPr>
            <a:r>
              <a:rPr lang="en-US" sz="1600" dirty="0">
                <a:solidFill>
                  <a:schemeClr val="tx1"/>
                </a:solidFill>
              </a:rPr>
              <a:t>CV Publications Section C = Line 3 of publications on Review Sheet</a:t>
            </a:r>
            <a:br>
              <a:rPr lang="en-US" sz="1600" dirty="0">
                <a:solidFill>
                  <a:schemeClr val="tx1"/>
                </a:solidFill>
              </a:rPr>
            </a:br>
            <a:endParaRPr lang="en-US" sz="1600" dirty="0">
              <a:solidFill>
                <a:schemeClr val="tx1"/>
              </a:solidFill>
            </a:endParaRPr>
          </a:p>
          <a:p>
            <a:pPr marL="342900" indent="-342900">
              <a:buFont typeface="Arial" panose="020B0604020202020204" pitchFamily="34" charset="0"/>
              <a:buChar char="•"/>
            </a:pPr>
            <a:r>
              <a:rPr lang="en-US" sz="2000" dirty="0">
                <a:solidFill>
                  <a:schemeClr val="tx1"/>
                </a:solidFill>
              </a:rPr>
              <a:t>CV publications not in correct order, do not follow proper citation format, no PMID or </a:t>
            </a:r>
            <a:r>
              <a:rPr lang="en-US" sz="2000" dirty="0" err="1">
                <a:solidFill>
                  <a:schemeClr val="tx1"/>
                </a:solidFill>
              </a:rPr>
              <a:t>doi</a:t>
            </a:r>
            <a:br>
              <a:rPr lang="en-US" sz="2000" dirty="0">
                <a:solidFill>
                  <a:schemeClr val="tx1"/>
                </a:solidFill>
              </a:rPr>
            </a:b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Chronological order of CV incorrect (oldest to most recent)</a:t>
            </a:r>
          </a:p>
          <a:p>
            <a:endParaRPr lang="en-US" dirty="0"/>
          </a:p>
        </p:txBody>
      </p:sp>
    </p:spTree>
    <p:extLst>
      <p:ext uri="{BB962C8B-B14F-4D97-AF65-F5344CB8AC3E}">
        <p14:creationId xmlns:p14="http://schemas.microsoft.com/office/powerpoint/2010/main" val="643206330"/>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E0BBE-5A6A-49E5-B895-FE792A5A6EAF}"/>
              </a:ext>
            </a:extLst>
          </p:cNvPr>
          <p:cNvSpPr>
            <a:spLocks noGrp="1"/>
          </p:cNvSpPr>
          <p:nvPr>
            <p:ph type="title"/>
          </p:nvPr>
        </p:nvSpPr>
        <p:spPr>
          <a:xfrm>
            <a:off x="609601" y="533400"/>
            <a:ext cx="7885112" cy="609600"/>
          </a:xfrm>
        </p:spPr>
        <p:txBody>
          <a:bodyPr>
            <a:normAutofit fontScale="90000"/>
          </a:bodyPr>
          <a:lstStyle/>
          <a:p>
            <a:pPr algn="ctr"/>
            <a:r>
              <a:rPr lang="en-US" sz="2700" dirty="0">
                <a:solidFill>
                  <a:srgbClr val="C00000"/>
                </a:solidFill>
              </a:rPr>
              <a:t> </a:t>
            </a:r>
            <a:r>
              <a:rPr lang="en-US" sz="3100" dirty="0">
                <a:solidFill>
                  <a:srgbClr val="C00000"/>
                </a:solidFill>
              </a:rPr>
              <a:t>Teaching Portfolio &amp; Dossier</a:t>
            </a:r>
            <a:br>
              <a:rPr lang="en-US" sz="2700" dirty="0">
                <a:solidFill>
                  <a:srgbClr val="C00000"/>
                </a:solidFill>
              </a:rPr>
            </a:br>
            <a:br>
              <a:rPr lang="en-US" sz="2200" dirty="0"/>
            </a:br>
            <a:endParaRPr lang="en-US" sz="2200" dirty="0"/>
          </a:p>
        </p:txBody>
      </p:sp>
      <p:sp>
        <p:nvSpPr>
          <p:cNvPr id="3" name="Text Placeholder 2">
            <a:extLst>
              <a:ext uri="{FF2B5EF4-FFF2-40B4-BE49-F238E27FC236}">
                <a16:creationId xmlns:a16="http://schemas.microsoft.com/office/drawing/2014/main" id="{F1D57934-34F8-4BDC-8141-F3F9462FF207}"/>
              </a:ext>
            </a:extLst>
          </p:cNvPr>
          <p:cNvSpPr>
            <a:spLocks noGrp="1"/>
          </p:cNvSpPr>
          <p:nvPr>
            <p:ph type="body" idx="1"/>
          </p:nvPr>
        </p:nvSpPr>
        <p:spPr>
          <a:xfrm>
            <a:off x="667543" y="1524000"/>
            <a:ext cx="7808913" cy="5372101"/>
          </a:xfrm>
        </p:spPr>
        <p:txBody>
          <a:bodyPr/>
          <a:lstStyle/>
          <a:p>
            <a:r>
              <a:rPr lang="en-US" sz="1200" dirty="0"/>
              <a:t> </a:t>
            </a:r>
          </a:p>
        </p:txBody>
      </p:sp>
      <p:sp>
        <p:nvSpPr>
          <p:cNvPr id="5" name="TextBox 4">
            <a:extLst>
              <a:ext uri="{FF2B5EF4-FFF2-40B4-BE49-F238E27FC236}">
                <a16:creationId xmlns:a16="http://schemas.microsoft.com/office/drawing/2014/main" id="{E1C3CBB9-CB3A-C683-9301-283A8A5E228E}"/>
              </a:ext>
            </a:extLst>
          </p:cNvPr>
          <p:cNvSpPr txBox="1"/>
          <p:nvPr/>
        </p:nvSpPr>
        <p:spPr>
          <a:xfrm>
            <a:off x="304800" y="1295400"/>
            <a:ext cx="8763000" cy="4738028"/>
          </a:xfrm>
          <a:prstGeom prst="rect">
            <a:avLst/>
          </a:prstGeom>
          <a:noFill/>
        </p:spPr>
        <p:txBody>
          <a:bodyPr wrap="square">
            <a:spAutoFit/>
          </a:bodyPr>
          <a:lstStyle/>
          <a:p>
            <a:pPr marL="114300" marR="91440">
              <a:lnSpc>
                <a:spcPct val="115000"/>
              </a:lnSpc>
              <a:spcBef>
                <a:spcPts val="1310"/>
              </a:spcBef>
            </a:pPr>
            <a:r>
              <a:rPr lang="en-US" sz="1600" dirty="0">
                <a:effectLst/>
                <a:latin typeface="Trebuchet MS" panose="020B0603020202020204" pitchFamily="34" charset="0"/>
                <a:ea typeface="Times New Roman" panose="02020603050405020304" pitchFamily="18" charset="0"/>
              </a:rPr>
              <a:t>The Teaching Dossier and portfolio are critically important documents for those seeking promotion at CMSRU .</a:t>
            </a:r>
          </a:p>
          <a:p>
            <a:pPr marL="114300" marR="91440" indent="0">
              <a:lnSpc>
                <a:spcPct val="115000"/>
              </a:lnSpc>
              <a:spcBef>
                <a:spcPts val="1310"/>
              </a:spcBef>
              <a:spcAft>
                <a:spcPts val="0"/>
              </a:spcAft>
            </a:pPr>
            <a:r>
              <a:rPr lang="en-US" sz="1600" dirty="0">
                <a:solidFill>
                  <a:srgbClr val="0070C0"/>
                </a:solidFill>
                <a:effectLst/>
                <a:latin typeface="Trebuchet MS" panose="020B0603020202020204" pitchFamily="34" charset="0"/>
                <a:ea typeface="Times New Roman" panose="02020603050405020304" pitchFamily="18" charset="0"/>
              </a:rPr>
              <a:t>Teaching Dossier </a:t>
            </a:r>
            <a:r>
              <a:rPr lang="en-US" sz="1600" dirty="0">
                <a:effectLst/>
                <a:latin typeface="Trebuchet MS" panose="020B0603020202020204" pitchFamily="34" charset="0"/>
                <a:ea typeface="Times New Roman" panose="02020603050405020304" pitchFamily="18" charset="0"/>
              </a:rPr>
              <a:t>is a summary of the faculty member as an educator (typically </a:t>
            </a:r>
            <a:r>
              <a:rPr lang="en-US" sz="1600" dirty="0">
                <a:solidFill>
                  <a:srgbClr val="0070C0"/>
                </a:solidFill>
                <a:effectLst/>
                <a:latin typeface="Trebuchet MS" panose="020B0603020202020204" pitchFamily="34" charset="0"/>
                <a:ea typeface="Times New Roman" panose="02020603050405020304" pitchFamily="18" charset="0"/>
              </a:rPr>
              <a:t>one to three pages</a:t>
            </a:r>
            <a:r>
              <a:rPr lang="en-US" sz="1600" dirty="0">
                <a:effectLst/>
                <a:latin typeface="Trebuchet MS" panose="020B0603020202020204" pitchFamily="34" charset="0"/>
                <a:ea typeface="Times New Roman" panose="02020603050405020304" pitchFamily="18" charset="0"/>
              </a:rPr>
              <a:t>). The Teaching Dossier should contain </a:t>
            </a:r>
            <a:r>
              <a:rPr lang="en-US" sz="1600" b="1" dirty="0">
                <a:effectLst/>
                <a:latin typeface="Trebuchet MS" panose="020B0603020202020204" pitchFamily="34" charset="0"/>
                <a:ea typeface="Times New Roman" panose="02020603050405020304" pitchFamily="18" charset="0"/>
              </a:rPr>
              <a:t>highlights</a:t>
            </a:r>
            <a:r>
              <a:rPr lang="en-US" sz="1600" dirty="0">
                <a:effectLst/>
                <a:latin typeface="Trebuchet MS" panose="020B0603020202020204" pitchFamily="34" charset="0"/>
                <a:ea typeface="Times New Roman" panose="02020603050405020304" pitchFamily="18" charset="0"/>
              </a:rPr>
              <a:t> from the faculty’s </a:t>
            </a:r>
            <a:r>
              <a:rPr lang="en-US" sz="1600" b="1" dirty="0">
                <a:effectLst/>
                <a:latin typeface="Trebuchet MS" panose="020B0603020202020204" pitchFamily="34" charset="0"/>
                <a:ea typeface="Times New Roman" panose="02020603050405020304" pitchFamily="18" charset="0"/>
              </a:rPr>
              <a:t>Teaching Portfolio</a:t>
            </a:r>
            <a:r>
              <a:rPr lang="en-US" sz="1600" dirty="0">
                <a:effectLst/>
                <a:latin typeface="Trebuchet MS" panose="020B0603020202020204" pitchFamily="34" charset="0"/>
                <a:ea typeface="Times New Roman" panose="02020603050405020304" pitchFamily="18" charset="0"/>
              </a:rPr>
              <a:t> and should have the </a:t>
            </a:r>
            <a:r>
              <a:rPr lang="en-US" sz="1600" b="1" dirty="0">
                <a:effectLst/>
                <a:latin typeface="Trebuchet MS" panose="020B0603020202020204" pitchFamily="34" charset="0"/>
                <a:ea typeface="Times New Roman" panose="02020603050405020304" pitchFamily="18" charset="0"/>
              </a:rPr>
              <a:t>same general headings</a:t>
            </a:r>
            <a:r>
              <a:rPr lang="en-US" sz="1600" dirty="0">
                <a:effectLst/>
                <a:latin typeface="Trebuchet MS" panose="020B0603020202020204" pitchFamily="34" charset="0"/>
                <a:ea typeface="Times New Roman" panose="02020603050405020304" pitchFamily="18" charset="0"/>
              </a:rPr>
              <a:t>. </a:t>
            </a:r>
          </a:p>
          <a:p>
            <a:pPr marL="114300" marR="91440" indent="0">
              <a:lnSpc>
                <a:spcPct val="115000"/>
              </a:lnSpc>
              <a:spcBef>
                <a:spcPts val="1310"/>
              </a:spcBef>
              <a:spcAft>
                <a:spcPts val="0"/>
              </a:spcAft>
            </a:pPr>
            <a:r>
              <a:rPr lang="en-US" sz="1400" i="1" dirty="0">
                <a:effectLst/>
                <a:latin typeface="Trebuchet MS" panose="020B0603020202020204" pitchFamily="34" charset="0"/>
                <a:ea typeface="Times New Roman" panose="02020603050405020304" pitchFamily="18" charset="0"/>
              </a:rPr>
              <a:t>	The Teaching Dossier should not be an abbreviated version of the faculty member’s CV nor may 	language such as “see teaching portfolio” be used in the dossier summary. </a:t>
            </a:r>
          </a:p>
          <a:p>
            <a:pPr marL="114300" marR="91440" indent="0">
              <a:lnSpc>
                <a:spcPct val="115000"/>
              </a:lnSpc>
              <a:spcBef>
                <a:spcPts val="1310"/>
              </a:spcBef>
              <a:spcAft>
                <a:spcPts val="0"/>
              </a:spcAft>
            </a:pPr>
            <a:r>
              <a:rPr lang="en-US" sz="1600" dirty="0">
                <a:effectLst/>
                <a:latin typeface="Trebuchet MS" panose="020B0603020202020204" pitchFamily="34" charset="0"/>
                <a:ea typeface="Times New Roman" panose="02020603050405020304" pitchFamily="18" charset="0"/>
              </a:rPr>
              <a:t>The </a:t>
            </a:r>
            <a:r>
              <a:rPr lang="en-US" sz="1600" dirty="0">
                <a:solidFill>
                  <a:srgbClr val="0070C0"/>
                </a:solidFill>
                <a:effectLst/>
                <a:latin typeface="Trebuchet MS" panose="020B0603020202020204" pitchFamily="34" charset="0"/>
                <a:ea typeface="Times New Roman" panose="02020603050405020304" pitchFamily="18" charset="0"/>
              </a:rPr>
              <a:t>Teaching Portfolio </a:t>
            </a:r>
            <a:r>
              <a:rPr lang="en-US" sz="1600" dirty="0">
                <a:effectLst/>
                <a:latin typeface="Trebuchet MS" panose="020B0603020202020204" pitchFamily="34" charset="0"/>
                <a:ea typeface="Times New Roman" panose="02020603050405020304" pitchFamily="18" charset="0"/>
              </a:rPr>
              <a:t>is a </a:t>
            </a:r>
            <a:r>
              <a:rPr lang="en-US" sz="1600" dirty="0">
                <a:solidFill>
                  <a:srgbClr val="0070C0"/>
                </a:solidFill>
                <a:effectLst/>
                <a:latin typeface="Trebuchet MS" panose="020B0603020202020204" pitchFamily="34" charset="0"/>
                <a:ea typeface="Times New Roman" panose="02020603050405020304" pitchFamily="18" charset="0"/>
              </a:rPr>
              <a:t>compilation of </a:t>
            </a:r>
            <a:r>
              <a:rPr lang="en-US" sz="1600" dirty="0">
                <a:effectLst/>
                <a:latin typeface="Trebuchet MS" panose="020B0603020202020204" pitchFamily="34" charset="0"/>
                <a:ea typeface="Times New Roman" panose="02020603050405020304" pitchFamily="18" charset="0"/>
              </a:rPr>
              <a:t>specific </a:t>
            </a:r>
            <a:r>
              <a:rPr lang="en-US" sz="1600" dirty="0">
                <a:solidFill>
                  <a:srgbClr val="0070C0"/>
                </a:solidFill>
                <a:effectLst/>
                <a:latin typeface="Trebuchet MS" panose="020B0603020202020204" pitchFamily="34" charset="0"/>
                <a:ea typeface="Times New Roman" panose="02020603050405020304" pitchFamily="18" charset="0"/>
              </a:rPr>
              <a:t>materials </a:t>
            </a:r>
            <a:r>
              <a:rPr lang="en-US" sz="1600" dirty="0">
                <a:effectLst/>
                <a:latin typeface="Trebuchet MS" panose="020B0603020202020204" pitchFamily="34" charset="0"/>
                <a:ea typeface="Times New Roman" panose="02020603050405020304" pitchFamily="18" charset="0"/>
              </a:rPr>
              <a:t>that show evidence of work listed in the dossier. The portfolio </a:t>
            </a:r>
            <a:r>
              <a:rPr lang="en-US" sz="1600" dirty="0">
                <a:solidFill>
                  <a:srgbClr val="0070C0"/>
                </a:solidFill>
                <a:effectLst/>
                <a:latin typeface="Trebuchet MS" panose="020B0603020202020204" pitchFamily="34" charset="0"/>
                <a:ea typeface="Times New Roman" panose="02020603050405020304" pitchFamily="18" charset="0"/>
              </a:rPr>
              <a:t>can be electronic or paper </a:t>
            </a:r>
            <a:r>
              <a:rPr lang="en-US" sz="1600" dirty="0">
                <a:effectLst/>
                <a:latin typeface="Trebuchet MS" panose="020B0603020202020204" pitchFamily="34" charset="0"/>
                <a:ea typeface="Times New Roman" panose="02020603050405020304" pitchFamily="18" charset="0"/>
              </a:rPr>
              <a:t>and must be submitted to the departmental A&amp;P committee along with all other application materials.   </a:t>
            </a:r>
          </a:p>
          <a:p>
            <a:pPr marL="114300" marR="91440" indent="0">
              <a:lnSpc>
                <a:spcPct val="115000"/>
              </a:lnSpc>
              <a:spcBef>
                <a:spcPts val="1310"/>
              </a:spcBef>
              <a:spcAft>
                <a:spcPts val="0"/>
              </a:spcAft>
            </a:pPr>
            <a:r>
              <a:rPr lang="en-US" sz="1400" i="1" dirty="0">
                <a:effectLst/>
                <a:latin typeface="Trebuchet MS" panose="020B0603020202020204" pitchFamily="34" charset="0"/>
                <a:ea typeface="Times New Roman" panose="02020603050405020304" pitchFamily="18" charset="0"/>
              </a:rPr>
              <a:t>	The portfolio should include sufficient examples of work so that the committee can review the 	candidate’s varied contributions to education, teaching and scholarship. (e.g. peer-reviewed 	support for training programs and activities, scholarly publications concerning teaching and 	education, teaching materials, curriculum material developed, student and resident lecture 	materials, CME presentations, evaluations by students and residents).</a:t>
            </a:r>
          </a:p>
        </p:txBody>
      </p:sp>
    </p:spTree>
    <p:extLst>
      <p:ext uri="{BB962C8B-B14F-4D97-AF65-F5344CB8AC3E}">
        <p14:creationId xmlns:p14="http://schemas.microsoft.com/office/powerpoint/2010/main" val="931165160"/>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3D45-EDE4-48AC-B7E9-93E22DDF349F}"/>
              </a:ext>
            </a:extLst>
          </p:cNvPr>
          <p:cNvSpPr>
            <a:spLocks noGrp="1"/>
          </p:cNvSpPr>
          <p:nvPr>
            <p:ph type="title"/>
          </p:nvPr>
        </p:nvSpPr>
        <p:spPr/>
        <p:txBody>
          <a:bodyPr>
            <a:normAutofit/>
          </a:bodyPr>
          <a:lstStyle/>
          <a:p>
            <a:pPr algn="ctr"/>
            <a:r>
              <a:rPr lang="en-US" sz="2800" dirty="0">
                <a:solidFill>
                  <a:srgbClr val="C00000"/>
                </a:solidFill>
              </a:rPr>
              <a:t> Teaching Dossier &amp; Portfolio </a:t>
            </a:r>
            <a:endParaRPr lang="en-US" sz="2800" dirty="0"/>
          </a:p>
        </p:txBody>
      </p:sp>
      <p:sp>
        <p:nvSpPr>
          <p:cNvPr id="3" name="Text Placeholder 2">
            <a:extLst>
              <a:ext uri="{FF2B5EF4-FFF2-40B4-BE49-F238E27FC236}">
                <a16:creationId xmlns:a16="http://schemas.microsoft.com/office/drawing/2014/main" id="{DF18A13B-E633-4155-918D-1DE2408742DD}"/>
              </a:ext>
            </a:extLst>
          </p:cNvPr>
          <p:cNvSpPr>
            <a:spLocks noGrp="1"/>
          </p:cNvSpPr>
          <p:nvPr>
            <p:ph type="body" idx="1"/>
          </p:nvPr>
        </p:nvSpPr>
        <p:spPr>
          <a:xfrm>
            <a:off x="609600" y="1219200"/>
            <a:ext cx="7808913" cy="4953001"/>
          </a:xfrm>
        </p:spPr>
        <p:txBody>
          <a:bodyPr/>
          <a:lstStyle/>
          <a:p>
            <a:pPr lvl="1"/>
            <a:r>
              <a:rPr lang="en-US" sz="1200" dirty="0"/>
              <a:t>	</a:t>
            </a:r>
          </a:p>
          <a:p>
            <a:endParaRPr lang="en-US" dirty="0"/>
          </a:p>
        </p:txBody>
      </p:sp>
      <p:sp>
        <p:nvSpPr>
          <p:cNvPr id="5" name="TextBox 4">
            <a:extLst>
              <a:ext uri="{FF2B5EF4-FFF2-40B4-BE49-F238E27FC236}">
                <a16:creationId xmlns:a16="http://schemas.microsoft.com/office/drawing/2014/main" id="{8FF4AADA-6FF1-FB6F-E287-02FCB7BE95FC}"/>
              </a:ext>
            </a:extLst>
          </p:cNvPr>
          <p:cNvSpPr txBox="1"/>
          <p:nvPr/>
        </p:nvSpPr>
        <p:spPr>
          <a:xfrm>
            <a:off x="609600" y="1312409"/>
            <a:ext cx="8189913" cy="4859792"/>
          </a:xfrm>
          <a:prstGeom prst="rect">
            <a:avLst/>
          </a:prstGeom>
          <a:noFill/>
        </p:spPr>
        <p:txBody>
          <a:bodyPr wrap="square">
            <a:spAutoFit/>
          </a:bodyPr>
          <a:lstStyle/>
          <a:p>
            <a:pPr marL="114300" marR="0">
              <a:spcBef>
                <a:spcPts val="1000"/>
              </a:spcBef>
              <a:spcAft>
                <a:spcPts val="0"/>
              </a:spcAft>
            </a:pPr>
            <a:r>
              <a:rPr lang="en-US" sz="1200" kern="0" dirty="0">
                <a:solidFill>
                  <a:srgbClr val="0070C0"/>
                </a:solidFill>
                <a:effectLst/>
                <a:latin typeface="Trebuchet MS" panose="020B0603020202020204" pitchFamily="34" charset="0"/>
                <a:ea typeface="Times New Roman" panose="02020603050405020304" pitchFamily="18" charset="0"/>
              </a:rPr>
              <a:t>Part</a:t>
            </a:r>
            <a:r>
              <a:rPr lang="en-US" sz="1200" kern="0" spc="-40" dirty="0">
                <a:solidFill>
                  <a:srgbClr val="0070C0"/>
                </a:solidFill>
                <a:effectLst/>
                <a:latin typeface="Trebuchet MS" panose="020B0603020202020204" pitchFamily="34" charset="0"/>
                <a:ea typeface="Times New Roman" panose="02020603050405020304" pitchFamily="18" charset="0"/>
              </a:rPr>
              <a:t> </a:t>
            </a:r>
            <a:r>
              <a:rPr lang="en-US" sz="1200" kern="0" dirty="0">
                <a:solidFill>
                  <a:srgbClr val="0070C0"/>
                </a:solidFill>
                <a:effectLst/>
                <a:latin typeface="Trebuchet MS" panose="020B0603020202020204" pitchFamily="34" charset="0"/>
                <a:ea typeface="Times New Roman" panose="02020603050405020304" pitchFamily="18" charset="0"/>
              </a:rPr>
              <a:t>ONE:</a:t>
            </a:r>
            <a:r>
              <a:rPr lang="en-US" sz="1200" kern="0" spc="-30" dirty="0">
                <a:solidFill>
                  <a:srgbClr val="0070C0"/>
                </a:solidFill>
                <a:effectLst/>
                <a:latin typeface="Trebuchet MS" panose="020B0603020202020204" pitchFamily="34" charset="0"/>
                <a:ea typeface="Times New Roman" panose="02020603050405020304" pitchFamily="18" charset="0"/>
              </a:rPr>
              <a:t> </a:t>
            </a:r>
            <a:r>
              <a:rPr lang="en-US" sz="1200" kern="0" dirty="0">
                <a:solidFill>
                  <a:srgbClr val="0070C0"/>
                </a:solidFill>
                <a:effectLst/>
                <a:latin typeface="Trebuchet MS" panose="020B0603020202020204" pitchFamily="34" charset="0"/>
                <a:ea typeface="Times New Roman" panose="02020603050405020304" pitchFamily="18" charset="0"/>
              </a:rPr>
              <a:t>Data</a:t>
            </a:r>
            <a:r>
              <a:rPr lang="en-US" sz="1200" kern="0" spc="-40" dirty="0">
                <a:solidFill>
                  <a:srgbClr val="0070C0"/>
                </a:solidFill>
                <a:effectLst/>
                <a:latin typeface="Trebuchet MS" panose="020B0603020202020204" pitchFamily="34" charset="0"/>
                <a:ea typeface="Times New Roman" panose="02020603050405020304" pitchFamily="18" charset="0"/>
              </a:rPr>
              <a:t> </a:t>
            </a:r>
            <a:r>
              <a:rPr lang="en-US" sz="1200" kern="0" dirty="0">
                <a:solidFill>
                  <a:srgbClr val="0070C0"/>
                </a:solidFill>
                <a:effectLst/>
                <a:latin typeface="Trebuchet MS" panose="020B0603020202020204" pitchFamily="34" charset="0"/>
                <a:ea typeface="Times New Roman" panose="02020603050405020304" pitchFamily="18" charset="0"/>
              </a:rPr>
              <a:t>Relevant</a:t>
            </a:r>
            <a:r>
              <a:rPr lang="en-US" sz="1200" kern="0" spc="-35" dirty="0">
                <a:solidFill>
                  <a:srgbClr val="0070C0"/>
                </a:solidFill>
                <a:effectLst/>
                <a:latin typeface="Trebuchet MS" panose="020B0603020202020204" pitchFamily="34" charset="0"/>
                <a:ea typeface="Times New Roman" panose="02020603050405020304" pitchFamily="18" charset="0"/>
              </a:rPr>
              <a:t> </a:t>
            </a:r>
            <a:r>
              <a:rPr lang="en-US" sz="1200" kern="0" dirty="0">
                <a:solidFill>
                  <a:srgbClr val="0070C0"/>
                </a:solidFill>
                <a:effectLst/>
                <a:latin typeface="Trebuchet MS" panose="020B0603020202020204" pitchFamily="34" charset="0"/>
                <a:ea typeface="Times New Roman" panose="02020603050405020304" pitchFamily="18" charset="0"/>
              </a:rPr>
              <a:t>to</a:t>
            </a:r>
            <a:r>
              <a:rPr lang="en-US" sz="1200" kern="0" spc="-35" dirty="0">
                <a:solidFill>
                  <a:srgbClr val="0070C0"/>
                </a:solidFill>
                <a:effectLst/>
                <a:latin typeface="Trebuchet MS" panose="020B0603020202020204" pitchFamily="34" charset="0"/>
                <a:ea typeface="Times New Roman" panose="02020603050405020304" pitchFamily="18" charset="0"/>
              </a:rPr>
              <a:t> </a:t>
            </a:r>
            <a:r>
              <a:rPr lang="en-US" sz="1200" kern="0" dirty="0">
                <a:solidFill>
                  <a:srgbClr val="0070C0"/>
                </a:solidFill>
                <a:effectLst/>
                <a:latin typeface="Trebuchet MS" panose="020B0603020202020204" pitchFamily="34" charset="0"/>
                <a:ea typeface="Times New Roman" panose="02020603050405020304" pitchFamily="18" charset="0"/>
              </a:rPr>
              <a:t>Teaching</a:t>
            </a:r>
            <a:r>
              <a:rPr lang="en-US" sz="1200" kern="0" spc="-35" dirty="0">
                <a:solidFill>
                  <a:srgbClr val="0070C0"/>
                </a:solidFill>
                <a:effectLst/>
                <a:latin typeface="Trebuchet MS" panose="020B0603020202020204" pitchFamily="34" charset="0"/>
                <a:ea typeface="Times New Roman" panose="02020603050405020304" pitchFamily="18" charset="0"/>
              </a:rPr>
              <a:t> </a:t>
            </a:r>
            <a:r>
              <a:rPr lang="en-US" sz="1200" kern="0" spc="-10" dirty="0">
                <a:solidFill>
                  <a:srgbClr val="0070C0"/>
                </a:solidFill>
                <a:effectLst/>
                <a:latin typeface="Trebuchet MS" panose="020B0603020202020204" pitchFamily="34" charset="0"/>
                <a:ea typeface="Times New Roman" panose="02020603050405020304" pitchFamily="18" charset="0"/>
              </a:rPr>
              <a:t>Activities</a:t>
            </a:r>
          </a:p>
          <a:p>
            <a:pPr marL="114300" marR="111125" indent="0">
              <a:lnSpc>
                <a:spcPct val="115000"/>
              </a:lnSpc>
              <a:spcBef>
                <a:spcPts val="185"/>
              </a:spcBef>
              <a:spcAft>
                <a:spcPts val="0"/>
              </a:spcAft>
            </a:pPr>
            <a:r>
              <a:rPr lang="en-US" sz="1200" dirty="0">
                <a:solidFill>
                  <a:schemeClr val="tx1"/>
                </a:solidFill>
                <a:effectLst/>
                <a:latin typeface="Trebuchet MS" panose="020B0603020202020204" pitchFamily="34" charset="0"/>
                <a:ea typeface="Times New Roman" panose="02020603050405020304" pitchFamily="18" charset="0"/>
              </a:rPr>
              <a:t>List and describe teaching-related activities in as complete a context as possible, i.e. the names of courses or presentations, the</a:t>
            </a:r>
            <a:r>
              <a:rPr lang="en-US" sz="1200" spc="-5"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level of involvement or frequency,</a:t>
            </a:r>
            <a:r>
              <a:rPr lang="en-US" sz="1200" spc="-5"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the</a:t>
            </a:r>
            <a:r>
              <a:rPr lang="en-US" sz="1200" spc="-5"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number and types</a:t>
            </a:r>
            <a:r>
              <a:rPr lang="en-US" sz="1200" spc="-5"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of students, the</a:t>
            </a:r>
            <a:r>
              <a:rPr lang="en-US" sz="1200" spc="-5"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teaching materials</a:t>
            </a:r>
            <a:r>
              <a:rPr lang="en-US" sz="1200" spc="-5"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that may have</a:t>
            </a:r>
            <a:r>
              <a:rPr lang="en-US" sz="1200" spc="-45"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been</a:t>
            </a:r>
            <a:r>
              <a:rPr lang="en-US" sz="1200" spc="-35"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produced,</a:t>
            </a:r>
            <a:r>
              <a:rPr lang="en-US" sz="1200" spc="-40"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or</a:t>
            </a:r>
            <a:r>
              <a:rPr lang="en-US" sz="1200" spc="-35"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the</a:t>
            </a:r>
            <a:r>
              <a:rPr lang="en-US" sz="1200" spc="-45"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role</a:t>
            </a:r>
            <a:r>
              <a:rPr lang="en-US" sz="1200" spc="-40"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of</a:t>
            </a:r>
            <a:r>
              <a:rPr lang="en-US" sz="1200" spc="-40"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the</a:t>
            </a:r>
            <a:r>
              <a:rPr lang="en-US" sz="1200" spc="-40"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faculty</a:t>
            </a:r>
            <a:r>
              <a:rPr lang="en-US" sz="1200" spc="-35"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member</a:t>
            </a:r>
            <a:r>
              <a:rPr lang="en-US" sz="1200" spc="-35"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in</a:t>
            </a:r>
            <a:r>
              <a:rPr lang="en-US" sz="1200" spc="-40"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other</a:t>
            </a:r>
            <a:r>
              <a:rPr lang="en-US" sz="1200" spc="-35"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teaching-related</a:t>
            </a:r>
            <a:r>
              <a:rPr lang="en-US" sz="1200" spc="-40"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activities</a:t>
            </a:r>
            <a:r>
              <a:rPr lang="en-US" sz="1200" spc="-40"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(supervisor,</a:t>
            </a:r>
            <a:r>
              <a:rPr lang="en-US" sz="1200" spc="-40" dirty="0">
                <a:solidFill>
                  <a:schemeClr val="tx1"/>
                </a:solidFill>
                <a:effectLst/>
                <a:latin typeface="Trebuchet MS" panose="020B0603020202020204" pitchFamily="34" charset="0"/>
                <a:ea typeface="Times New Roman" panose="02020603050405020304" pitchFamily="18" charset="0"/>
              </a:rPr>
              <a:t> </a:t>
            </a:r>
            <a:r>
              <a:rPr lang="en-US" sz="1200" dirty="0">
                <a:solidFill>
                  <a:schemeClr val="tx1"/>
                </a:solidFill>
                <a:effectLst/>
                <a:latin typeface="Trebuchet MS" panose="020B0603020202020204" pitchFamily="34" charset="0"/>
                <a:ea typeface="Times New Roman" panose="02020603050405020304" pitchFamily="18" charset="0"/>
              </a:rPr>
              <a:t>advisor,</a:t>
            </a:r>
            <a:r>
              <a:rPr lang="en-US" sz="1200" spc="-35" dirty="0">
                <a:solidFill>
                  <a:schemeClr val="tx1"/>
                </a:solidFill>
                <a:effectLst/>
                <a:latin typeface="Trebuchet MS" panose="020B0603020202020204" pitchFamily="34" charset="0"/>
                <a:ea typeface="Times New Roman" panose="02020603050405020304" pitchFamily="18" charset="0"/>
              </a:rPr>
              <a:t> </a:t>
            </a:r>
            <a:r>
              <a:rPr lang="en-US" sz="1200" spc="-10" dirty="0">
                <a:solidFill>
                  <a:schemeClr val="tx1"/>
                </a:solidFill>
                <a:effectLst/>
                <a:latin typeface="Trebuchet MS" panose="020B0603020202020204" pitchFamily="34" charset="0"/>
                <a:ea typeface="Times New Roman" panose="02020603050405020304" pitchFamily="18" charset="0"/>
              </a:rPr>
              <a:t>mentor).</a:t>
            </a:r>
            <a:endParaRPr lang="en-US" sz="1200" dirty="0">
              <a:solidFill>
                <a:schemeClr val="tx1"/>
              </a:solidFill>
              <a:effectLst/>
              <a:latin typeface="Trebuchet MS" panose="020B0603020202020204" pitchFamily="34" charset="0"/>
              <a:ea typeface="Times New Roman" panose="02020603050405020304" pitchFamily="18" charset="0"/>
            </a:endParaRPr>
          </a:p>
          <a:p>
            <a:pPr marR="0" lvl="0">
              <a:spcBef>
                <a:spcPts val="1000"/>
              </a:spcBef>
              <a:spcAft>
                <a:spcPts val="0"/>
              </a:spcAft>
              <a:buSzPts val="1100"/>
              <a:tabLst>
                <a:tab pos="531495" algn="l"/>
              </a:tabLst>
            </a:pPr>
            <a:r>
              <a:rPr lang="en-US" sz="1200" spc="0" dirty="0">
                <a:solidFill>
                  <a:schemeClr val="tx1"/>
                </a:solidFill>
                <a:effectLst/>
                <a:latin typeface="Trebuchet MS" panose="020B0603020202020204" pitchFamily="34" charset="0"/>
                <a:ea typeface="Times New Roman" panose="02020603050405020304" pitchFamily="18" charset="0"/>
              </a:rPr>
              <a:t>1.  Teaching</a:t>
            </a:r>
            <a:r>
              <a:rPr lang="en-US" sz="1200" spc="-60" dirty="0">
                <a:solidFill>
                  <a:schemeClr val="tx1"/>
                </a:solidFill>
                <a:effectLst/>
                <a:latin typeface="Trebuchet MS" panose="020B0603020202020204" pitchFamily="34" charset="0"/>
                <a:ea typeface="Times New Roman" panose="02020603050405020304" pitchFamily="18" charset="0"/>
              </a:rPr>
              <a:t> </a:t>
            </a:r>
            <a:r>
              <a:rPr lang="en-US" sz="1200" spc="-10" dirty="0">
                <a:solidFill>
                  <a:schemeClr val="tx1"/>
                </a:solidFill>
                <a:effectLst/>
                <a:latin typeface="Trebuchet MS" panose="020B0603020202020204" pitchFamily="34" charset="0"/>
                <a:ea typeface="Times New Roman" panose="02020603050405020304" pitchFamily="18" charset="0"/>
              </a:rPr>
              <a:t>Activities</a:t>
            </a:r>
            <a:endParaRPr lang="en-US" sz="1200" spc="0" dirty="0">
              <a:solidFill>
                <a:schemeClr val="tx1"/>
              </a:solidFill>
              <a:effectLst/>
              <a:latin typeface="Trebuchet MS" panose="020B0603020202020204" pitchFamily="34" charset="0"/>
              <a:ea typeface="Times New Roman" panose="02020603050405020304" pitchFamily="18" charset="0"/>
            </a:endParaRPr>
          </a:p>
          <a:p>
            <a:pPr marL="742950" marR="0" lvl="1" indent="-285750">
              <a:spcBef>
                <a:spcPts val="185"/>
              </a:spcBef>
              <a:spcAft>
                <a:spcPts val="0"/>
              </a:spcAft>
              <a:buSzPts val="1100"/>
              <a:buFont typeface="Times New Roman" panose="02020603050405020304" pitchFamily="18" charset="0"/>
              <a:buAutoNum type="alphaLcPeriod"/>
              <a:tabLst>
                <a:tab pos="989965" algn="l"/>
              </a:tabLst>
            </a:pPr>
            <a:r>
              <a:rPr lang="en-US" sz="1200" spc="-10" dirty="0">
                <a:solidFill>
                  <a:schemeClr val="tx1"/>
                </a:solidFill>
                <a:effectLst/>
                <a:latin typeface="Trebuchet MS" panose="020B0603020202020204" pitchFamily="34" charset="0"/>
                <a:ea typeface="Times New Roman" panose="02020603050405020304" pitchFamily="18" charset="0"/>
              </a:rPr>
              <a:t>Undergraduate</a:t>
            </a:r>
            <a:endParaRPr lang="en-US" sz="1200" spc="-5" dirty="0">
              <a:solidFill>
                <a:schemeClr val="tx1"/>
              </a:solidFill>
              <a:effectLst/>
              <a:latin typeface="Trebuchet MS" panose="020B0603020202020204" pitchFamily="34" charset="0"/>
              <a:ea typeface="Times New Roman" panose="02020603050405020304" pitchFamily="18" charset="0"/>
            </a:endParaRPr>
          </a:p>
          <a:p>
            <a:pPr marL="742950" marR="0" lvl="1" indent="-285750">
              <a:spcBef>
                <a:spcPts val="195"/>
              </a:spcBef>
              <a:spcAft>
                <a:spcPts val="0"/>
              </a:spcAft>
              <a:buSzPts val="1100"/>
              <a:buFont typeface="Times New Roman" panose="02020603050405020304" pitchFamily="18" charset="0"/>
              <a:buAutoNum type="alphaLcPeriod"/>
              <a:tabLst>
                <a:tab pos="988695" algn="l"/>
              </a:tabLst>
            </a:pPr>
            <a:r>
              <a:rPr lang="en-US" sz="1200" spc="-10" dirty="0">
                <a:solidFill>
                  <a:schemeClr val="tx1"/>
                </a:solidFill>
                <a:effectLst/>
                <a:latin typeface="Trebuchet MS" panose="020B0603020202020204" pitchFamily="34" charset="0"/>
                <a:ea typeface="Times New Roman" panose="02020603050405020304" pitchFamily="18" charset="0"/>
              </a:rPr>
              <a:t>Graduate (medical students, doctoral students, etc.) </a:t>
            </a:r>
            <a:endParaRPr lang="en-US" sz="1200" spc="-5" dirty="0">
              <a:solidFill>
                <a:schemeClr val="tx1"/>
              </a:solidFill>
              <a:effectLst/>
              <a:latin typeface="Trebuchet MS" panose="020B0603020202020204" pitchFamily="34" charset="0"/>
              <a:ea typeface="Times New Roman" panose="02020603050405020304" pitchFamily="18" charset="0"/>
            </a:endParaRPr>
          </a:p>
          <a:p>
            <a:pPr marL="742950" marR="0" lvl="1" indent="-285750">
              <a:spcBef>
                <a:spcPts val="185"/>
              </a:spcBef>
              <a:spcAft>
                <a:spcPts val="0"/>
              </a:spcAft>
              <a:buSzPts val="1100"/>
              <a:buFont typeface="Times New Roman" panose="02020603050405020304" pitchFamily="18" charset="0"/>
              <a:buAutoNum type="alphaLcPeriod"/>
              <a:tabLst>
                <a:tab pos="989965" algn="l"/>
              </a:tabLst>
            </a:pPr>
            <a:r>
              <a:rPr lang="en-US" sz="1200" spc="-5" dirty="0">
                <a:solidFill>
                  <a:schemeClr val="tx1"/>
                </a:solidFill>
                <a:effectLst/>
                <a:latin typeface="Trebuchet MS" panose="020B0603020202020204" pitchFamily="34" charset="0"/>
                <a:ea typeface="Times New Roman" panose="02020603050405020304" pitchFamily="18" charset="0"/>
              </a:rPr>
              <a:t>Residents</a:t>
            </a:r>
            <a:r>
              <a:rPr lang="en-US" sz="1200" spc="-50" dirty="0">
                <a:solidFill>
                  <a:schemeClr val="tx1"/>
                </a:solidFill>
                <a:effectLst/>
                <a:latin typeface="Trebuchet MS" panose="020B0603020202020204" pitchFamily="34" charset="0"/>
                <a:ea typeface="Times New Roman" panose="02020603050405020304" pitchFamily="18" charset="0"/>
              </a:rPr>
              <a:t> </a:t>
            </a:r>
            <a:r>
              <a:rPr lang="en-US" sz="1200" spc="-5" dirty="0">
                <a:solidFill>
                  <a:schemeClr val="tx1"/>
                </a:solidFill>
                <a:effectLst/>
                <a:latin typeface="Trebuchet MS" panose="020B0603020202020204" pitchFamily="34" charset="0"/>
                <a:ea typeface="Times New Roman" panose="02020603050405020304" pitchFamily="18" charset="0"/>
              </a:rPr>
              <a:t>and</a:t>
            </a:r>
            <a:r>
              <a:rPr lang="en-US" sz="1200" spc="-40" dirty="0">
                <a:solidFill>
                  <a:schemeClr val="tx1"/>
                </a:solidFill>
                <a:effectLst/>
                <a:latin typeface="Trebuchet MS" panose="020B0603020202020204" pitchFamily="34" charset="0"/>
                <a:ea typeface="Times New Roman" panose="02020603050405020304" pitchFamily="18" charset="0"/>
              </a:rPr>
              <a:t> </a:t>
            </a:r>
            <a:r>
              <a:rPr lang="en-US" sz="1200" spc="-10" dirty="0">
                <a:solidFill>
                  <a:schemeClr val="tx1"/>
                </a:solidFill>
                <a:effectLst/>
                <a:latin typeface="Trebuchet MS" panose="020B0603020202020204" pitchFamily="34" charset="0"/>
                <a:ea typeface="Times New Roman" panose="02020603050405020304" pitchFamily="18" charset="0"/>
              </a:rPr>
              <a:t>Fellows</a:t>
            </a:r>
            <a:endParaRPr lang="en-US" sz="1200" spc="-5" dirty="0">
              <a:solidFill>
                <a:schemeClr val="tx1"/>
              </a:solidFill>
              <a:effectLst/>
              <a:latin typeface="Trebuchet MS" panose="020B0603020202020204" pitchFamily="34" charset="0"/>
              <a:ea typeface="Times New Roman" panose="02020603050405020304" pitchFamily="18" charset="0"/>
            </a:endParaRPr>
          </a:p>
          <a:p>
            <a:pPr marL="742950" marR="0" lvl="1" indent="-285750">
              <a:spcBef>
                <a:spcPts val="195"/>
              </a:spcBef>
              <a:spcAft>
                <a:spcPts val="0"/>
              </a:spcAft>
              <a:buSzPts val="1100"/>
              <a:buFont typeface="Times New Roman" panose="02020603050405020304" pitchFamily="18" charset="0"/>
              <a:buAutoNum type="alphaLcPeriod"/>
              <a:tabLst>
                <a:tab pos="988695" algn="l"/>
              </a:tabLst>
            </a:pPr>
            <a:r>
              <a:rPr lang="en-US" sz="1200" spc="-5" dirty="0">
                <a:solidFill>
                  <a:schemeClr val="tx1"/>
                </a:solidFill>
                <a:effectLst/>
                <a:latin typeface="Trebuchet MS" panose="020B0603020202020204" pitchFamily="34" charset="0"/>
                <a:ea typeface="Times New Roman" panose="02020603050405020304" pitchFamily="18" charset="0"/>
              </a:rPr>
              <a:t>Peers</a:t>
            </a:r>
            <a:r>
              <a:rPr lang="en-US" sz="1200" spc="-40" dirty="0">
                <a:solidFill>
                  <a:schemeClr val="tx1"/>
                </a:solidFill>
                <a:effectLst/>
                <a:latin typeface="Trebuchet MS" panose="020B0603020202020204" pitchFamily="34" charset="0"/>
                <a:ea typeface="Times New Roman" panose="02020603050405020304" pitchFamily="18" charset="0"/>
              </a:rPr>
              <a:t> </a:t>
            </a:r>
            <a:r>
              <a:rPr lang="en-US" sz="1200" spc="-10" dirty="0">
                <a:solidFill>
                  <a:schemeClr val="tx1"/>
                </a:solidFill>
                <a:effectLst/>
                <a:latin typeface="Trebuchet MS" panose="020B0603020202020204" pitchFamily="34" charset="0"/>
                <a:ea typeface="Times New Roman" panose="02020603050405020304" pitchFamily="18" charset="0"/>
              </a:rPr>
              <a:t>(mentoring)</a:t>
            </a:r>
            <a:endParaRPr lang="en-US" sz="1200" spc="-5" dirty="0">
              <a:solidFill>
                <a:schemeClr val="tx1"/>
              </a:solidFill>
              <a:effectLst/>
              <a:latin typeface="Trebuchet MS" panose="020B0603020202020204" pitchFamily="34" charset="0"/>
              <a:ea typeface="Times New Roman" panose="02020603050405020304" pitchFamily="18" charset="0"/>
            </a:endParaRPr>
          </a:p>
          <a:p>
            <a:pPr marL="1027430" marR="0" indent="0">
              <a:spcBef>
                <a:spcPts val="195"/>
              </a:spcBef>
              <a:spcAft>
                <a:spcPts val="0"/>
              </a:spcAft>
              <a:tabLst>
                <a:tab pos="988695" algn="l"/>
              </a:tabLst>
            </a:pPr>
            <a:r>
              <a:rPr lang="en-US" sz="1200" dirty="0">
                <a:solidFill>
                  <a:schemeClr val="tx1"/>
                </a:solidFill>
                <a:effectLst/>
                <a:latin typeface="Trebuchet MS" panose="020B0603020202020204" pitchFamily="34" charset="0"/>
                <a:ea typeface="Times New Roman" panose="02020603050405020304" pitchFamily="18" charset="0"/>
              </a:rPr>
              <a:t> </a:t>
            </a:r>
          </a:p>
          <a:p>
            <a:pPr marR="182880" lvl="0">
              <a:lnSpc>
                <a:spcPct val="115000"/>
              </a:lnSpc>
              <a:spcBef>
                <a:spcPts val="185"/>
              </a:spcBef>
              <a:spcAft>
                <a:spcPts val="0"/>
              </a:spcAft>
              <a:buSzPts val="1100"/>
            </a:pPr>
            <a:r>
              <a:rPr lang="en-US" sz="1200" spc="0" dirty="0">
                <a:solidFill>
                  <a:schemeClr val="tx1"/>
                </a:solidFill>
                <a:effectLst/>
                <a:latin typeface="Trebuchet MS" panose="020B0603020202020204" pitchFamily="34" charset="0"/>
                <a:ea typeface="Times New Roman" panose="02020603050405020304" pitchFamily="18" charset="0"/>
              </a:rPr>
              <a:t>2. Curriculum</a:t>
            </a:r>
            <a:r>
              <a:rPr lang="en-US" sz="1200" spc="-25" dirty="0">
                <a:solidFill>
                  <a:schemeClr val="tx1"/>
                </a:solidFill>
                <a:effectLst/>
                <a:latin typeface="Trebuchet MS" panose="020B0603020202020204" pitchFamily="34" charset="0"/>
                <a:ea typeface="Times New Roman" panose="02020603050405020304" pitchFamily="18" charset="0"/>
              </a:rPr>
              <a:t> </a:t>
            </a:r>
            <a:r>
              <a:rPr lang="en-US" sz="1200" spc="0" dirty="0">
                <a:solidFill>
                  <a:schemeClr val="tx1"/>
                </a:solidFill>
                <a:effectLst/>
                <a:latin typeface="Trebuchet MS" panose="020B0603020202020204" pitchFamily="34" charset="0"/>
                <a:ea typeface="Times New Roman" panose="02020603050405020304" pitchFamily="18" charset="0"/>
              </a:rPr>
              <a:t>Development</a:t>
            </a:r>
            <a:r>
              <a:rPr lang="en-US" sz="1200" spc="-15" dirty="0">
                <a:solidFill>
                  <a:schemeClr val="tx1"/>
                </a:solidFill>
                <a:effectLst/>
                <a:latin typeface="Trebuchet MS" panose="020B0603020202020204" pitchFamily="34" charset="0"/>
                <a:ea typeface="Times New Roman" panose="02020603050405020304" pitchFamily="18" charset="0"/>
              </a:rPr>
              <a:t> </a:t>
            </a:r>
            <a:r>
              <a:rPr lang="en-US" sz="1200" spc="0" dirty="0">
                <a:solidFill>
                  <a:schemeClr val="tx1"/>
                </a:solidFill>
                <a:effectLst/>
                <a:latin typeface="Trebuchet MS" panose="020B0603020202020204" pitchFamily="34" charset="0"/>
                <a:ea typeface="Times New Roman" panose="02020603050405020304" pitchFamily="18" charset="0"/>
              </a:rPr>
              <a:t>(list</a:t>
            </a:r>
            <a:r>
              <a:rPr lang="en-US" sz="1200" spc="-15" dirty="0">
                <a:solidFill>
                  <a:schemeClr val="tx1"/>
                </a:solidFill>
                <a:effectLst/>
                <a:latin typeface="Trebuchet MS" panose="020B0603020202020204" pitchFamily="34" charset="0"/>
                <a:ea typeface="Times New Roman" panose="02020603050405020304" pitchFamily="18" charset="0"/>
              </a:rPr>
              <a:t> </a:t>
            </a:r>
            <a:r>
              <a:rPr lang="en-US" sz="1200" spc="0" dirty="0">
                <a:solidFill>
                  <a:schemeClr val="tx1"/>
                </a:solidFill>
                <a:effectLst/>
                <a:latin typeface="Trebuchet MS" panose="020B0603020202020204" pitchFamily="34" charset="0"/>
                <a:ea typeface="Times New Roman" panose="02020603050405020304" pitchFamily="18" charset="0"/>
              </a:rPr>
              <a:t>tangible</a:t>
            </a:r>
            <a:r>
              <a:rPr lang="en-US" sz="1200" spc="-20" dirty="0">
                <a:solidFill>
                  <a:schemeClr val="tx1"/>
                </a:solidFill>
                <a:effectLst/>
                <a:latin typeface="Trebuchet MS" panose="020B0603020202020204" pitchFamily="34" charset="0"/>
                <a:ea typeface="Times New Roman" panose="02020603050405020304" pitchFamily="18" charset="0"/>
              </a:rPr>
              <a:t> </a:t>
            </a:r>
            <a:r>
              <a:rPr lang="en-US" sz="1200" spc="0" dirty="0">
                <a:solidFill>
                  <a:schemeClr val="tx1"/>
                </a:solidFill>
                <a:effectLst/>
                <a:latin typeface="Trebuchet MS" panose="020B0603020202020204" pitchFamily="34" charset="0"/>
                <a:ea typeface="Times New Roman" panose="02020603050405020304" pitchFamily="18" charset="0"/>
              </a:rPr>
              <a:t>educational</a:t>
            </a:r>
            <a:r>
              <a:rPr lang="en-US" sz="1200" spc="-15" dirty="0">
                <a:solidFill>
                  <a:schemeClr val="tx1"/>
                </a:solidFill>
                <a:effectLst/>
                <a:latin typeface="Trebuchet MS" panose="020B0603020202020204" pitchFamily="34" charset="0"/>
                <a:ea typeface="Times New Roman" panose="02020603050405020304" pitchFamily="18" charset="0"/>
              </a:rPr>
              <a:t> </a:t>
            </a:r>
            <a:r>
              <a:rPr lang="en-US" sz="1200" spc="0" dirty="0">
                <a:solidFill>
                  <a:schemeClr val="tx1"/>
                </a:solidFill>
                <a:effectLst/>
                <a:latin typeface="Trebuchet MS" panose="020B0603020202020204" pitchFamily="34" charset="0"/>
                <a:ea typeface="Times New Roman" panose="02020603050405020304" pitchFamily="18" charset="0"/>
              </a:rPr>
              <a:t>materials</a:t>
            </a:r>
            <a:r>
              <a:rPr lang="en-US" sz="1200" spc="-15" dirty="0">
                <a:solidFill>
                  <a:schemeClr val="tx1"/>
                </a:solidFill>
                <a:effectLst/>
                <a:latin typeface="Trebuchet MS" panose="020B0603020202020204" pitchFamily="34" charset="0"/>
                <a:ea typeface="Times New Roman" panose="02020603050405020304" pitchFamily="18" charset="0"/>
              </a:rPr>
              <a:t> </a:t>
            </a:r>
            <a:r>
              <a:rPr lang="en-US" sz="1200" spc="0" dirty="0">
                <a:solidFill>
                  <a:schemeClr val="tx1"/>
                </a:solidFill>
                <a:effectLst/>
                <a:latin typeface="Trebuchet MS" panose="020B0603020202020204" pitchFamily="34" charset="0"/>
                <a:ea typeface="Times New Roman" panose="02020603050405020304" pitchFamily="18" charset="0"/>
              </a:rPr>
              <a:t>created;</a:t>
            </a:r>
            <a:r>
              <a:rPr lang="en-US" sz="1200" spc="-15" dirty="0">
                <a:solidFill>
                  <a:schemeClr val="tx1"/>
                </a:solidFill>
                <a:effectLst/>
                <a:latin typeface="Trebuchet MS" panose="020B0603020202020204" pitchFamily="34" charset="0"/>
                <a:ea typeface="Times New Roman" panose="02020603050405020304" pitchFamily="18" charset="0"/>
              </a:rPr>
              <a:t> </a:t>
            </a:r>
            <a:r>
              <a:rPr lang="en-US" sz="1200" spc="0" dirty="0">
                <a:solidFill>
                  <a:schemeClr val="tx1"/>
                </a:solidFill>
                <a:effectLst/>
                <a:latin typeface="Trebuchet MS" panose="020B0603020202020204" pitchFamily="34" charset="0"/>
                <a:ea typeface="Times New Roman" panose="02020603050405020304" pitchFamily="18" charset="0"/>
              </a:rPr>
              <a:t>e.g.</a:t>
            </a:r>
            <a:r>
              <a:rPr lang="en-US" sz="1200" spc="-15" dirty="0">
                <a:solidFill>
                  <a:schemeClr val="tx1"/>
                </a:solidFill>
                <a:effectLst/>
                <a:latin typeface="Trebuchet MS" panose="020B0603020202020204" pitchFamily="34" charset="0"/>
                <a:ea typeface="Times New Roman" panose="02020603050405020304" pitchFamily="18" charset="0"/>
              </a:rPr>
              <a:t> </a:t>
            </a:r>
            <a:r>
              <a:rPr lang="en-US" sz="1200" spc="0" dirty="0">
                <a:solidFill>
                  <a:schemeClr val="tx1"/>
                </a:solidFill>
                <a:effectLst/>
                <a:latin typeface="Trebuchet MS" panose="020B0603020202020204" pitchFamily="34" charset="0"/>
                <a:ea typeface="Times New Roman" panose="02020603050405020304" pitchFamily="18" charset="0"/>
              </a:rPr>
              <a:t>case</a:t>
            </a:r>
            <a:r>
              <a:rPr lang="en-US" sz="1200" spc="-20" dirty="0">
                <a:solidFill>
                  <a:schemeClr val="tx1"/>
                </a:solidFill>
                <a:effectLst/>
                <a:latin typeface="Trebuchet MS" panose="020B0603020202020204" pitchFamily="34" charset="0"/>
                <a:ea typeface="Times New Roman" panose="02020603050405020304" pitchFamily="18" charset="0"/>
              </a:rPr>
              <a:t> </a:t>
            </a:r>
            <a:r>
              <a:rPr lang="en-US" sz="1200" spc="0" dirty="0">
                <a:solidFill>
                  <a:schemeClr val="tx1"/>
                </a:solidFill>
                <a:effectLst/>
                <a:latin typeface="Trebuchet MS" panose="020B0603020202020204" pitchFamily="34" charset="0"/>
                <a:ea typeface="Times New Roman" panose="02020603050405020304" pitchFamily="18" charset="0"/>
              </a:rPr>
              <a:t>development,</a:t>
            </a:r>
            <a:r>
              <a:rPr lang="en-US" sz="1200" spc="-15" dirty="0">
                <a:solidFill>
                  <a:schemeClr val="tx1"/>
                </a:solidFill>
                <a:effectLst/>
                <a:latin typeface="Trebuchet MS" panose="020B0603020202020204" pitchFamily="34" charset="0"/>
                <a:ea typeface="Times New Roman" panose="02020603050405020304" pitchFamily="18" charset="0"/>
              </a:rPr>
              <a:t> </a:t>
            </a:r>
          </a:p>
          <a:p>
            <a:pPr marR="182880" lvl="0">
              <a:lnSpc>
                <a:spcPct val="115000"/>
              </a:lnSpc>
              <a:spcBef>
                <a:spcPts val="185"/>
              </a:spcBef>
              <a:spcAft>
                <a:spcPts val="0"/>
              </a:spcAft>
              <a:buSzPts val="1100"/>
            </a:pPr>
            <a:r>
              <a:rPr lang="en-US" sz="1200" dirty="0">
                <a:latin typeface="Trebuchet MS" panose="020B0603020202020204" pitchFamily="34" charset="0"/>
                <a:ea typeface="Times New Roman" panose="02020603050405020304" pitchFamily="18" charset="0"/>
              </a:rPr>
              <a:t>     </a:t>
            </a:r>
            <a:r>
              <a:rPr lang="en-US" sz="1200" spc="0" dirty="0">
                <a:solidFill>
                  <a:schemeClr val="tx1"/>
                </a:solidFill>
                <a:effectLst/>
                <a:latin typeface="Trebuchet MS" panose="020B0603020202020204" pitchFamily="34" charset="0"/>
                <a:ea typeface="Times New Roman" panose="02020603050405020304" pitchFamily="18" charset="0"/>
              </a:rPr>
              <a:t>lecture,</a:t>
            </a:r>
            <a:r>
              <a:rPr lang="en-US" sz="1200" spc="-15" dirty="0">
                <a:solidFill>
                  <a:schemeClr val="tx1"/>
                </a:solidFill>
                <a:effectLst/>
                <a:latin typeface="Trebuchet MS" panose="020B0603020202020204" pitchFamily="34" charset="0"/>
                <a:ea typeface="Times New Roman" panose="02020603050405020304" pitchFamily="18" charset="0"/>
              </a:rPr>
              <a:t> </a:t>
            </a:r>
            <a:r>
              <a:rPr lang="en-US" sz="1200" spc="0" dirty="0">
                <a:solidFill>
                  <a:schemeClr val="tx1"/>
                </a:solidFill>
                <a:effectLst/>
                <a:latin typeface="Trebuchet MS" panose="020B0603020202020204" pitchFamily="34" charset="0"/>
                <a:ea typeface="Times New Roman" panose="02020603050405020304" pitchFamily="18" charset="0"/>
              </a:rPr>
              <a:t>assessment tools, OSCE, web materials, etc.)</a:t>
            </a:r>
          </a:p>
          <a:p>
            <a:pPr marL="742950" marR="0" lvl="1" indent="-285750">
              <a:spcBef>
                <a:spcPts val="0"/>
              </a:spcBef>
              <a:spcAft>
                <a:spcPts val="0"/>
              </a:spcAft>
              <a:buSzPts val="1100"/>
              <a:buFont typeface="Times New Roman" panose="02020603050405020304" pitchFamily="18" charset="0"/>
              <a:buAutoNum type="alphaLcPeriod"/>
              <a:tabLst>
                <a:tab pos="989965" algn="l"/>
              </a:tabLst>
            </a:pPr>
            <a:r>
              <a:rPr lang="en-US" sz="1200" spc="-10" dirty="0">
                <a:solidFill>
                  <a:schemeClr val="tx1"/>
                </a:solidFill>
                <a:effectLst/>
                <a:latin typeface="Trebuchet MS" panose="020B0603020202020204" pitchFamily="34" charset="0"/>
                <a:ea typeface="Times New Roman" panose="02020603050405020304" pitchFamily="18" charset="0"/>
              </a:rPr>
              <a:t>Courses</a:t>
            </a:r>
            <a:endParaRPr lang="en-US" sz="1200" spc="-5" dirty="0">
              <a:solidFill>
                <a:schemeClr val="tx1"/>
              </a:solidFill>
              <a:effectLst/>
              <a:latin typeface="Trebuchet MS" panose="020B0603020202020204" pitchFamily="34" charset="0"/>
              <a:ea typeface="Times New Roman" panose="02020603050405020304" pitchFamily="18" charset="0"/>
            </a:endParaRPr>
          </a:p>
          <a:p>
            <a:pPr marL="742950" marR="0" lvl="1" indent="-285750">
              <a:spcBef>
                <a:spcPts val="190"/>
              </a:spcBef>
              <a:spcAft>
                <a:spcPts val="0"/>
              </a:spcAft>
              <a:buSzPts val="1100"/>
              <a:buFont typeface="Times New Roman" panose="02020603050405020304" pitchFamily="18" charset="0"/>
              <a:buAutoNum type="alphaLcPeriod"/>
              <a:tabLst>
                <a:tab pos="988695" algn="l"/>
              </a:tabLst>
            </a:pPr>
            <a:r>
              <a:rPr lang="en-US" sz="1200" spc="-10" dirty="0">
                <a:solidFill>
                  <a:schemeClr val="tx1"/>
                </a:solidFill>
                <a:effectLst/>
                <a:latin typeface="Trebuchet MS" panose="020B0603020202020204" pitchFamily="34" charset="0"/>
                <a:ea typeface="Times New Roman" panose="02020603050405020304" pitchFamily="18" charset="0"/>
              </a:rPr>
              <a:t>Clerkships</a:t>
            </a:r>
            <a:endParaRPr lang="en-US" sz="1200" spc="-5" dirty="0">
              <a:solidFill>
                <a:schemeClr val="tx1"/>
              </a:solidFill>
              <a:effectLst/>
              <a:latin typeface="Trebuchet MS" panose="020B0603020202020204" pitchFamily="34" charset="0"/>
              <a:ea typeface="Times New Roman" panose="02020603050405020304" pitchFamily="18" charset="0"/>
            </a:endParaRPr>
          </a:p>
          <a:p>
            <a:pPr marL="742950" marR="0" lvl="1" indent="-285750">
              <a:spcBef>
                <a:spcPts val="190"/>
              </a:spcBef>
              <a:spcAft>
                <a:spcPts val="0"/>
              </a:spcAft>
              <a:buSzPts val="1100"/>
              <a:buFont typeface="Times New Roman" panose="02020603050405020304" pitchFamily="18" charset="0"/>
              <a:buAutoNum type="alphaLcPeriod"/>
              <a:tabLst>
                <a:tab pos="989965" algn="l"/>
              </a:tabLst>
            </a:pPr>
            <a:r>
              <a:rPr lang="en-US" sz="1200" spc="-5" dirty="0">
                <a:solidFill>
                  <a:schemeClr val="tx1"/>
                </a:solidFill>
                <a:effectLst/>
                <a:latin typeface="Trebuchet MS" panose="020B0603020202020204" pitchFamily="34" charset="0"/>
                <a:ea typeface="Times New Roman" panose="02020603050405020304" pitchFamily="18" charset="0"/>
              </a:rPr>
              <a:t>Residency</a:t>
            </a:r>
            <a:r>
              <a:rPr lang="en-US" sz="1200" spc="-70" dirty="0">
                <a:solidFill>
                  <a:schemeClr val="tx1"/>
                </a:solidFill>
                <a:effectLst/>
                <a:latin typeface="Trebuchet MS" panose="020B0603020202020204" pitchFamily="34" charset="0"/>
                <a:ea typeface="Times New Roman" panose="02020603050405020304" pitchFamily="18" charset="0"/>
              </a:rPr>
              <a:t> </a:t>
            </a:r>
            <a:r>
              <a:rPr lang="en-US" sz="1200" spc="-10" dirty="0">
                <a:solidFill>
                  <a:schemeClr val="tx1"/>
                </a:solidFill>
                <a:effectLst/>
                <a:latin typeface="Trebuchet MS" panose="020B0603020202020204" pitchFamily="34" charset="0"/>
                <a:ea typeface="Times New Roman" panose="02020603050405020304" pitchFamily="18" charset="0"/>
              </a:rPr>
              <a:t>Programs</a:t>
            </a:r>
            <a:endParaRPr lang="en-US" sz="1200" spc="-5" dirty="0">
              <a:solidFill>
                <a:schemeClr val="tx1"/>
              </a:solidFill>
              <a:effectLst/>
              <a:latin typeface="Trebuchet MS" panose="020B0603020202020204" pitchFamily="34" charset="0"/>
              <a:ea typeface="Times New Roman" panose="02020603050405020304" pitchFamily="18" charset="0"/>
            </a:endParaRPr>
          </a:p>
          <a:p>
            <a:pPr marL="742950" marR="0" lvl="1" indent="-285750">
              <a:spcBef>
                <a:spcPts val="190"/>
              </a:spcBef>
              <a:spcAft>
                <a:spcPts val="0"/>
              </a:spcAft>
              <a:buSzPts val="1100"/>
              <a:buFont typeface="Times New Roman" panose="02020603050405020304" pitchFamily="18" charset="0"/>
              <a:buAutoNum type="alphaLcPeriod"/>
              <a:tabLst>
                <a:tab pos="988695" algn="l"/>
              </a:tabLst>
            </a:pPr>
            <a:r>
              <a:rPr lang="en-US" sz="1200" spc="-5" dirty="0">
                <a:solidFill>
                  <a:schemeClr val="tx1"/>
                </a:solidFill>
                <a:effectLst/>
                <a:latin typeface="Trebuchet MS" panose="020B0603020202020204" pitchFamily="34" charset="0"/>
                <a:ea typeface="Times New Roman" panose="02020603050405020304" pitchFamily="18" charset="0"/>
              </a:rPr>
              <a:t>Fellowship</a:t>
            </a:r>
            <a:r>
              <a:rPr lang="en-US" sz="1200" spc="-65" dirty="0">
                <a:solidFill>
                  <a:schemeClr val="tx1"/>
                </a:solidFill>
                <a:effectLst/>
                <a:latin typeface="Trebuchet MS" panose="020B0603020202020204" pitchFamily="34" charset="0"/>
                <a:ea typeface="Times New Roman" panose="02020603050405020304" pitchFamily="18" charset="0"/>
              </a:rPr>
              <a:t> </a:t>
            </a:r>
            <a:r>
              <a:rPr lang="en-US" sz="1200" spc="-10" dirty="0">
                <a:solidFill>
                  <a:schemeClr val="tx1"/>
                </a:solidFill>
                <a:effectLst/>
                <a:latin typeface="Trebuchet MS" panose="020B0603020202020204" pitchFamily="34" charset="0"/>
                <a:ea typeface="Times New Roman" panose="02020603050405020304" pitchFamily="18" charset="0"/>
              </a:rPr>
              <a:t>Programs</a:t>
            </a:r>
            <a:endParaRPr lang="en-US" sz="1200" spc="-5" dirty="0">
              <a:solidFill>
                <a:schemeClr val="tx1"/>
              </a:solidFill>
              <a:effectLst/>
              <a:latin typeface="Trebuchet MS" panose="020B0603020202020204" pitchFamily="34" charset="0"/>
              <a:ea typeface="Times New Roman" panose="02020603050405020304" pitchFamily="18" charset="0"/>
            </a:endParaRPr>
          </a:p>
          <a:p>
            <a:pPr marL="742950" marR="0" lvl="1" indent="-285750">
              <a:spcBef>
                <a:spcPts val="190"/>
              </a:spcBef>
              <a:spcAft>
                <a:spcPts val="0"/>
              </a:spcAft>
              <a:buSzPts val="1100"/>
              <a:buFont typeface="Times New Roman" panose="02020603050405020304" pitchFamily="18" charset="0"/>
              <a:buAutoNum type="alphaLcPeriod"/>
              <a:tabLst>
                <a:tab pos="989330" algn="l"/>
              </a:tabLst>
            </a:pPr>
            <a:r>
              <a:rPr lang="en-US" sz="1200" spc="-5" dirty="0">
                <a:solidFill>
                  <a:schemeClr val="tx1"/>
                </a:solidFill>
                <a:effectLst/>
                <a:latin typeface="Trebuchet MS" panose="020B0603020202020204" pitchFamily="34" charset="0"/>
                <a:ea typeface="Times New Roman" panose="02020603050405020304" pitchFamily="18" charset="0"/>
              </a:rPr>
              <a:t>Education</a:t>
            </a:r>
            <a:r>
              <a:rPr lang="en-US" sz="1200" spc="-45" dirty="0">
                <a:solidFill>
                  <a:schemeClr val="tx1"/>
                </a:solidFill>
                <a:effectLst/>
                <a:latin typeface="Trebuchet MS" panose="020B0603020202020204" pitchFamily="34" charset="0"/>
                <a:ea typeface="Times New Roman" panose="02020603050405020304" pitchFamily="18" charset="0"/>
              </a:rPr>
              <a:t> </a:t>
            </a:r>
            <a:r>
              <a:rPr lang="en-US" sz="1200" spc="-5" dirty="0">
                <a:solidFill>
                  <a:schemeClr val="tx1"/>
                </a:solidFill>
                <a:effectLst/>
                <a:latin typeface="Trebuchet MS" panose="020B0603020202020204" pitchFamily="34" charset="0"/>
                <a:ea typeface="Times New Roman" panose="02020603050405020304" pitchFamily="18" charset="0"/>
              </a:rPr>
              <a:t>and</a:t>
            </a:r>
            <a:r>
              <a:rPr lang="en-US" sz="1200" spc="-45" dirty="0">
                <a:solidFill>
                  <a:schemeClr val="tx1"/>
                </a:solidFill>
                <a:effectLst/>
                <a:latin typeface="Trebuchet MS" panose="020B0603020202020204" pitchFamily="34" charset="0"/>
                <a:ea typeface="Times New Roman" panose="02020603050405020304" pitchFamily="18" charset="0"/>
              </a:rPr>
              <a:t> </a:t>
            </a:r>
            <a:r>
              <a:rPr lang="en-US" sz="1200" spc="-5" dirty="0">
                <a:solidFill>
                  <a:schemeClr val="tx1"/>
                </a:solidFill>
                <a:effectLst/>
                <a:latin typeface="Trebuchet MS" panose="020B0603020202020204" pitchFamily="34" charset="0"/>
                <a:ea typeface="Times New Roman" panose="02020603050405020304" pitchFamily="18" charset="0"/>
              </a:rPr>
              <a:t>teaching</a:t>
            </a:r>
            <a:r>
              <a:rPr lang="en-US" sz="1200" spc="-45" dirty="0">
                <a:solidFill>
                  <a:schemeClr val="tx1"/>
                </a:solidFill>
                <a:effectLst/>
                <a:latin typeface="Trebuchet MS" panose="020B0603020202020204" pitchFamily="34" charset="0"/>
                <a:ea typeface="Times New Roman" panose="02020603050405020304" pitchFamily="18" charset="0"/>
              </a:rPr>
              <a:t> </a:t>
            </a:r>
            <a:r>
              <a:rPr lang="en-US" sz="1200" spc="-10" dirty="0">
                <a:solidFill>
                  <a:schemeClr val="tx1"/>
                </a:solidFill>
                <a:effectLst/>
                <a:latin typeface="Trebuchet MS" panose="020B0603020202020204" pitchFamily="34" charset="0"/>
                <a:ea typeface="Times New Roman" panose="02020603050405020304" pitchFamily="18" charset="0"/>
              </a:rPr>
              <a:t>innovations</a:t>
            </a:r>
            <a:endParaRPr lang="en-US" sz="1200" spc="-5" dirty="0">
              <a:solidFill>
                <a:schemeClr val="tx1"/>
              </a:solidFill>
              <a:effectLst/>
              <a:latin typeface="Trebuchet MS" panose="020B0603020202020204" pitchFamily="34" charset="0"/>
              <a:ea typeface="Times New Roman" panose="02020603050405020304" pitchFamily="18" charset="0"/>
            </a:endParaRPr>
          </a:p>
          <a:p>
            <a:pPr marL="742950" marR="0" lvl="1" indent="-285750">
              <a:spcBef>
                <a:spcPts val="190"/>
              </a:spcBef>
              <a:spcAft>
                <a:spcPts val="0"/>
              </a:spcAft>
              <a:buSzPts val="1100"/>
              <a:buFont typeface="Times New Roman" panose="02020603050405020304" pitchFamily="18" charset="0"/>
              <a:buAutoNum type="alphaLcPeriod"/>
              <a:tabLst>
                <a:tab pos="989330" algn="l"/>
              </a:tabLst>
            </a:pPr>
            <a:r>
              <a:rPr lang="en-US" sz="1200" spc="-25" dirty="0">
                <a:solidFill>
                  <a:schemeClr val="tx1"/>
                </a:solidFill>
                <a:effectLst/>
                <a:latin typeface="Trebuchet MS" panose="020B0603020202020204" pitchFamily="34" charset="0"/>
                <a:ea typeface="Times New Roman" panose="02020603050405020304" pitchFamily="18" charset="0"/>
              </a:rPr>
              <a:t>CME</a:t>
            </a:r>
            <a:endParaRPr lang="en-US" sz="1200" spc="-5" dirty="0">
              <a:solidFill>
                <a:schemeClr val="tx1"/>
              </a:solidFill>
              <a:effectLst/>
              <a:latin typeface="Trebuchet MS" panose="020B0603020202020204" pitchFamily="34" charset="0"/>
              <a:ea typeface="Times New Roman" panose="02020603050405020304" pitchFamily="18" charset="0"/>
            </a:endParaRPr>
          </a:p>
          <a:p>
            <a:pPr marL="742950" marR="0" lvl="1" indent="-285750">
              <a:spcBef>
                <a:spcPts val="190"/>
              </a:spcBef>
              <a:spcAft>
                <a:spcPts val="0"/>
              </a:spcAft>
              <a:buSzPts val="1100"/>
              <a:buFont typeface="Times New Roman" panose="02020603050405020304" pitchFamily="18" charset="0"/>
              <a:buAutoNum type="alphaLcPeriod"/>
              <a:tabLst>
                <a:tab pos="988060" algn="l"/>
              </a:tabLst>
            </a:pPr>
            <a:r>
              <a:rPr lang="en-US" sz="1200" spc="-10" dirty="0">
                <a:solidFill>
                  <a:schemeClr val="tx1"/>
                </a:solidFill>
                <a:effectLst/>
                <a:latin typeface="Trebuchet MS" panose="020B0603020202020204" pitchFamily="34" charset="0"/>
                <a:ea typeface="Times New Roman" panose="02020603050405020304" pitchFamily="18" charset="0"/>
              </a:rPr>
              <a:t>Outreach</a:t>
            </a:r>
            <a:endParaRPr lang="en-US" sz="1200" spc="-5" dirty="0">
              <a:solidFill>
                <a:schemeClr val="tx1"/>
              </a:solidFill>
              <a:effectLst/>
              <a:latin typeface="Trebuchet MS" panose="020B0603020202020204" pitchFamily="34" charset="0"/>
              <a:ea typeface="Times New Roman" panose="02020603050405020304" pitchFamily="18" charset="0"/>
            </a:endParaRPr>
          </a:p>
          <a:p>
            <a:pPr marL="1026795" marR="0" indent="0">
              <a:spcBef>
                <a:spcPts val="190"/>
              </a:spcBef>
              <a:spcAft>
                <a:spcPts val="0"/>
              </a:spcAft>
              <a:tabLst>
                <a:tab pos="988060" algn="l"/>
              </a:tabLst>
            </a:pPr>
            <a:r>
              <a:rPr lang="en-US" sz="1200" dirty="0">
                <a:solidFill>
                  <a:schemeClr val="tx1"/>
                </a:solidFill>
                <a:effectLst/>
                <a:latin typeface="Trebuchet MS" panose="020B0603020202020204" pitchFamily="34" charset="0"/>
                <a:ea typeface="Times New Roman" panose="02020603050405020304" pitchFamily="18" charset="0"/>
              </a:rPr>
              <a:t> </a:t>
            </a:r>
          </a:p>
          <a:p>
            <a:pPr marR="0" lvl="0">
              <a:spcBef>
                <a:spcPts val="190"/>
              </a:spcBef>
              <a:spcAft>
                <a:spcPts val="0"/>
              </a:spcAft>
              <a:buSzPts val="1100"/>
              <a:tabLst>
                <a:tab pos="530860" algn="l"/>
              </a:tabLst>
            </a:pPr>
            <a:r>
              <a:rPr lang="en-US" sz="1200" spc="-10" dirty="0">
                <a:solidFill>
                  <a:schemeClr val="tx1"/>
                </a:solidFill>
                <a:effectLst/>
                <a:latin typeface="Trebuchet MS" panose="020B0603020202020204" pitchFamily="34" charset="0"/>
                <a:ea typeface="Times New Roman" panose="02020603050405020304" pitchFamily="18" charset="0"/>
              </a:rPr>
              <a:t>3. Mentoring/Advising</a:t>
            </a:r>
            <a:endParaRPr lang="en-US" sz="1200" spc="0" dirty="0">
              <a:solidFill>
                <a:schemeClr val="tx1"/>
              </a:solidFill>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2142357735"/>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3D45-EDE4-48AC-B7E9-93E22DDF349F}"/>
              </a:ext>
            </a:extLst>
          </p:cNvPr>
          <p:cNvSpPr>
            <a:spLocks noGrp="1"/>
          </p:cNvSpPr>
          <p:nvPr>
            <p:ph type="title"/>
          </p:nvPr>
        </p:nvSpPr>
        <p:spPr/>
        <p:txBody>
          <a:bodyPr>
            <a:normAutofit/>
          </a:bodyPr>
          <a:lstStyle/>
          <a:p>
            <a:pPr algn="ctr"/>
            <a:r>
              <a:rPr lang="en-US" sz="2400" dirty="0">
                <a:solidFill>
                  <a:srgbClr val="C00000"/>
                </a:solidFill>
              </a:rPr>
              <a:t> </a:t>
            </a:r>
            <a:r>
              <a:rPr lang="en-US" sz="2800" dirty="0">
                <a:solidFill>
                  <a:srgbClr val="C00000"/>
                </a:solidFill>
              </a:rPr>
              <a:t>Teaching Dossier &amp; Portfolio </a:t>
            </a:r>
            <a:endParaRPr lang="en-US" sz="2800" dirty="0"/>
          </a:p>
        </p:txBody>
      </p:sp>
      <p:sp>
        <p:nvSpPr>
          <p:cNvPr id="3" name="Text Placeholder 2">
            <a:extLst>
              <a:ext uri="{FF2B5EF4-FFF2-40B4-BE49-F238E27FC236}">
                <a16:creationId xmlns:a16="http://schemas.microsoft.com/office/drawing/2014/main" id="{DF18A13B-E633-4155-918D-1DE2408742DD}"/>
              </a:ext>
            </a:extLst>
          </p:cNvPr>
          <p:cNvSpPr>
            <a:spLocks noGrp="1"/>
          </p:cNvSpPr>
          <p:nvPr>
            <p:ph type="body" idx="1"/>
          </p:nvPr>
        </p:nvSpPr>
        <p:spPr>
          <a:xfrm>
            <a:off x="609600" y="1219200"/>
            <a:ext cx="7808913" cy="4953001"/>
          </a:xfrm>
        </p:spPr>
        <p:txBody>
          <a:bodyPr/>
          <a:lstStyle/>
          <a:p>
            <a:pPr lvl="1"/>
            <a:r>
              <a:rPr lang="en-US" sz="1200" dirty="0"/>
              <a:t>	</a:t>
            </a:r>
          </a:p>
          <a:p>
            <a:endParaRPr lang="en-US" dirty="0"/>
          </a:p>
        </p:txBody>
      </p:sp>
      <p:sp>
        <p:nvSpPr>
          <p:cNvPr id="5" name="TextBox 4">
            <a:extLst>
              <a:ext uri="{FF2B5EF4-FFF2-40B4-BE49-F238E27FC236}">
                <a16:creationId xmlns:a16="http://schemas.microsoft.com/office/drawing/2014/main" id="{8FF4AADA-6FF1-FB6F-E287-02FCB7BE95FC}"/>
              </a:ext>
            </a:extLst>
          </p:cNvPr>
          <p:cNvSpPr txBox="1"/>
          <p:nvPr/>
        </p:nvSpPr>
        <p:spPr>
          <a:xfrm>
            <a:off x="698854" y="1524000"/>
            <a:ext cx="8189913" cy="3567130"/>
          </a:xfrm>
          <a:prstGeom prst="rect">
            <a:avLst/>
          </a:prstGeom>
          <a:noFill/>
        </p:spPr>
        <p:txBody>
          <a:bodyPr wrap="square">
            <a:spAutoFit/>
          </a:bodyPr>
          <a:lstStyle/>
          <a:p>
            <a:pPr marL="114300" marR="0">
              <a:spcBef>
                <a:spcPts val="1000"/>
              </a:spcBef>
              <a:spcAft>
                <a:spcPts val="0"/>
              </a:spcAft>
            </a:pPr>
            <a:r>
              <a:rPr lang="en-US" sz="1200" kern="0" dirty="0">
                <a:solidFill>
                  <a:srgbClr val="0070C0"/>
                </a:solidFill>
                <a:effectLst/>
                <a:latin typeface="Trebuchet MS" panose="020B0603020202020204" pitchFamily="34" charset="0"/>
                <a:ea typeface="Times New Roman" panose="02020603050405020304" pitchFamily="18" charset="0"/>
              </a:rPr>
              <a:t>Part</a:t>
            </a:r>
            <a:r>
              <a:rPr lang="en-US" sz="1200" kern="0" spc="-40" dirty="0">
                <a:solidFill>
                  <a:srgbClr val="0070C0"/>
                </a:solidFill>
                <a:effectLst/>
                <a:latin typeface="Trebuchet MS" panose="020B0603020202020204" pitchFamily="34" charset="0"/>
                <a:ea typeface="Times New Roman" panose="02020603050405020304" pitchFamily="18" charset="0"/>
              </a:rPr>
              <a:t> TWO</a:t>
            </a:r>
            <a:r>
              <a:rPr lang="en-US" sz="1200" kern="0" dirty="0">
                <a:solidFill>
                  <a:srgbClr val="0070C0"/>
                </a:solidFill>
                <a:effectLst/>
                <a:latin typeface="Trebuchet MS" panose="020B0603020202020204" pitchFamily="34" charset="0"/>
                <a:ea typeface="Times New Roman" panose="02020603050405020304" pitchFamily="18" charset="0"/>
              </a:rPr>
              <a:t>:</a:t>
            </a:r>
            <a:r>
              <a:rPr lang="en-US" sz="1200" kern="0" spc="-30" dirty="0">
                <a:solidFill>
                  <a:srgbClr val="0070C0"/>
                </a:solidFill>
                <a:effectLst/>
                <a:latin typeface="Trebuchet MS" panose="020B0603020202020204" pitchFamily="34" charset="0"/>
                <a:ea typeface="Times New Roman" panose="02020603050405020304" pitchFamily="18" charset="0"/>
              </a:rPr>
              <a:t> Evidence of Teaching Effectiveness </a:t>
            </a:r>
          </a:p>
          <a:p>
            <a:pPr marL="114300" marR="0">
              <a:spcBef>
                <a:spcPts val="1000"/>
              </a:spcBef>
              <a:spcAft>
                <a:spcPts val="0"/>
              </a:spcAft>
            </a:pPr>
            <a:endParaRPr lang="en-US" sz="1200" kern="0" spc="-10" dirty="0">
              <a:solidFill>
                <a:srgbClr val="0070C0"/>
              </a:solidFill>
              <a:effectLst/>
              <a:latin typeface="Trebuchet MS" panose="020B0603020202020204" pitchFamily="34" charset="0"/>
              <a:ea typeface="Times New Roman" panose="02020603050405020304" pitchFamily="18" charset="0"/>
            </a:endParaRPr>
          </a:p>
          <a:p>
            <a:pPr marL="114300" marR="91440" indent="-635">
              <a:lnSpc>
                <a:spcPct val="115000"/>
              </a:lnSpc>
              <a:spcBef>
                <a:spcPts val="185"/>
              </a:spcBef>
              <a:spcAft>
                <a:spcPts val="0"/>
              </a:spcAft>
            </a:pPr>
            <a:r>
              <a:rPr lang="en-US" sz="1200" dirty="0">
                <a:effectLst/>
                <a:latin typeface="Trebuchet MS" panose="020B0603020202020204" pitchFamily="34" charset="0"/>
                <a:ea typeface="Times New Roman" panose="02020603050405020304" pitchFamily="18" charset="0"/>
              </a:rPr>
              <a:t>A brief description of objective measures of teaching effectiveness. The primary element of this category is a review of teaching</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effectiveness</a:t>
            </a:r>
            <a:r>
              <a:rPr lang="en-US" sz="1200" spc="-20"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including</a:t>
            </a:r>
            <a:r>
              <a:rPr lang="en-US" sz="1200" spc="-20"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a</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summary</a:t>
            </a:r>
            <a:r>
              <a:rPr lang="en-US" sz="1200" spc="-10"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of</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the</a:t>
            </a:r>
            <a:r>
              <a:rPr lang="en-US" sz="1200" spc="-20"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relevant,</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objective</a:t>
            </a:r>
            <a:r>
              <a:rPr lang="en-US" sz="1200" spc="-20"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documentation.</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The</a:t>
            </a:r>
            <a:r>
              <a:rPr lang="en-US" sz="1200" spc="-20"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information</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to</a:t>
            </a:r>
            <a:r>
              <a:rPr lang="en-US" sz="1200" spc="-20"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be</a:t>
            </a:r>
            <a:r>
              <a:rPr lang="en-US" sz="1200" spc="-20"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summarized may include representative portions of teaching evaluations, testimonials by students, peer reviews, and special contributions. </a:t>
            </a:r>
            <a:r>
              <a:rPr lang="en-US" sz="1200" dirty="0">
                <a:solidFill>
                  <a:srgbClr val="0070C0"/>
                </a:solidFill>
                <a:effectLst/>
                <a:latin typeface="Trebuchet MS" panose="020B0603020202020204" pitchFamily="34" charset="0"/>
                <a:ea typeface="Times New Roman" panose="02020603050405020304" pitchFamily="18" charset="0"/>
              </a:rPr>
              <a:t>Summative evaluation ratings and comments by students/ residents should be included in the dossier.   </a:t>
            </a:r>
            <a:r>
              <a:rPr lang="en-US" sz="1200" dirty="0">
                <a:effectLst/>
                <a:latin typeface="Trebuchet MS" panose="020B0603020202020204" pitchFamily="34" charset="0"/>
                <a:ea typeface="Times New Roman" panose="02020603050405020304" pitchFamily="18" charset="0"/>
              </a:rPr>
              <a:t>The portfolio should include summary evaluations with all comments.   Items that may be summarized in this section include:</a:t>
            </a:r>
          </a:p>
          <a:p>
            <a:pPr marL="742950" marR="0" lvl="1" indent="-285750">
              <a:spcBef>
                <a:spcPts val="995"/>
              </a:spcBef>
              <a:spcAft>
                <a:spcPts val="0"/>
              </a:spcAft>
              <a:buSzPts val="1100"/>
              <a:buFont typeface="Times New Roman" panose="02020603050405020304" pitchFamily="18" charset="0"/>
              <a:buAutoNum type="alphaLcPeriod"/>
              <a:tabLst>
                <a:tab pos="532130" algn="l"/>
              </a:tabLst>
            </a:pPr>
            <a:r>
              <a:rPr lang="en-US" sz="1200" spc="-5" dirty="0">
                <a:effectLst/>
                <a:latin typeface="Trebuchet MS" panose="020B0603020202020204" pitchFamily="34" charset="0"/>
                <a:ea typeface="Times New Roman" panose="02020603050405020304" pitchFamily="18" charset="0"/>
              </a:rPr>
              <a:t>Course</a:t>
            </a:r>
            <a:r>
              <a:rPr lang="en-US" sz="1200" spc="-50" dirty="0">
                <a:effectLst/>
                <a:latin typeface="Trebuchet MS" panose="020B0603020202020204" pitchFamily="34" charset="0"/>
                <a:ea typeface="Times New Roman" panose="02020603050405020304" pitchFamily="18" charset="0"/>
              </a:rPr>
              <a:t> </a:t>
            </a:r>
            <a:r>
              <a:rPr lang="en-US" sz="1200" spc="-10" dirty="0">
                <a:effectLst/>
                <a:latin typeface="Trebuchet MS" panose="020B0603020202020204" pitchFamily="34" charset="0"/>
                <a:ea typeface="Times New Roman" panose="02020603050405020304" pitchFamily="18" charset="0"/>
              </a:rPr>
              <a:t>Materials</a:t>
            </a:r>
            <a:endParaRPr lang="en-US" sz="1200" spc="-5" dirty="0">
              <a:effectLst/>
              <a:latin typeface="Trebuchet MS" panose="020B0603020202020204" pitchFamily="34" charset="0"/>
              <a:ea typeface="Times New Roman" panose="02020603050405020304" pitchFamily="18" charset="0"/>
            </a:endParaRPr>
          </a:p>
          <a:p>
            <a:pPr marL="742950" marR="0" lvl="1" indent="-285750">
              <a:spcBef>
                <a:spcPts val="190"/>
              </a:spcBef>
              <a:spcAft>
                <a:spcPts val="0"/>
              </a:spcAft>
              <a:buSzPts val="1100"/>
              <a:buFont typeface="Times New Roman" panose="02020603050405020304" pitchFamily="18" charset="0"/>
              <a:buAutoNum type="alphaLcPeriod"/>
              <a:tabLst>
                <a:tab pos="530860" algn="l"/>
              </a:tabLst>
            </a:pPr>
            <a:r>
              <a:rPr lang="en-US" sz="1200" spc="-5" dirty="0">
                <a:effectLst/>
                <a:latin typeface="Trebuchet MS" panose="020B0603020202020204" pitchFamily="34" charset="0"/>
                <a:ea typeface="Times New Roman" panose="02020603050405020304" pitchFamily="18" charset="0"/>
              </a:rPr>
              <a:t>Student</a:t>
            </a:r>
            <a:r>
              <a:rPr lang="en-US" sz="1200" spc="-40" dirty="0">
                <a:effectLst/>
                <a:latin typeface="Trebuchet MS" panose="020B0603020202020204" pitchFamily="34" charset="0"/>
                <a:ea typeface="Times New Roman" panose="02020603050405020304" pitchFamily="18" charset="0"/>
              </a:rPr>
              <a:t> </a:t>
            </a:r>
            <a:r>
              <a:rPr lang="en-US" sz="1200" spc="-5" dirty="0">
                <a:effectLst/>
                <a:latin typeface="Trebuchet MS" panose="020B0603020202020204" pitchFamily="34" charset="0"/>
                <a:ea typeface="Times New Roman" panose="02020603050405020304" pitchFamily="18" charset="0"/>
              </a:rPr>
              <a:t>and</a:t>
            </a:r>
            <a:r>
              <a:rPr lang="en-US" sz="1200" spc="-45" dirty="0">
                <a:effectLst/>
                <a:latin typeface="Trebuchet MS" panose="020B0603020202020204" pitchFamily="34" charset="0"/>
                <a:ea typeface="Times New Roman" panose="02020603050405020304" pitchFamily="18" charset="0"/>
              </a:rPr>
              <a:t> </a:t>
            </a:r>
            <a:r>
              <a:rPr lang="en-US" sz="1200" spc="-5" dirty="0">
                <a:effectLst/>
                <a:latin typeface="Trebuchet MS" panose="020B0603020202020204" pitchFamily="34" charset="0"/>
                <a:ea typeface="Times New Roman" panose="02020603050405020304" pitchFamily="18" charset="0"/>
              </a:rPr>
              <a:t>Resident</a:t>
            </a:r>
            <a:r>
              <a:rPr lang="en-US" sz="1200" spc="-40" dirty="0">
                <a:effectLst/>
                <a:latin typeface="Trebuchet MS" panose="020B0603020202020204" pitchFamily="34" charset="0"/>
                <a:ea typeface="Times New Roman" panose="02020603050405020304" pitchFamily="18" charset="0"/>
              </a:rPr>
              <a:t> </a:t>
            </a:r>
            <a:r>
              <a:rPr lang="en-US" sz="1200" spc="-10" dirty="0">
                <a:effectLst/>
                <a:latin typeface="Trebuchet MS" panose="020B0603020202020204" pitchFamily="34" charset="0"/>
                <a:ea typeface="Times New Roman" panose="02020603050405020304" pitchFamily="18" charset="0"/>
              </a:rPr>
              <a:t>Evaluations</a:t>
            </a:r>
            <a:endParaRPr lang="en-US" sz="1200" spc="-5" dirty="0">
              <a:effectLst/>
              <a:latin typeface="Trebuchet MS" panose="020B0603020202020204" pitchFamily="34" charset="0"/>
              <a:ea typeface="Times New Roman" panose="02020603050405020304" pitchFamily="18" charset="0"/>
            </a:endParaRPr>
          </a:p>
          <a:p>
            <a:pPr marL="742950" marR="0" lvl="1" indent="-285750">
              <a:spcBef>
                <a:spcPts val="190"/>
              </a:spcBef>
              <a:spcAft>
                <a:spcPts val="0"/>
              </a:spcAft>
              <a:buSzPts val="1100"/>
              <a:buFont typeface="Times New Roman" panose="02020603050405020304" pitchFamily="18" charset="0"/>
              <a:buAutoNum type="alphaLcPeriod"/>
              <a:tabLst>
                <a:tab pos="532130" algn="l"/>
              </a:tabLst>
            </a:pPr>
            <a:r>
              <a:rPr lang="en-US" sz="1200" spc="-5" dirty="0">
                <a:effectLst/>
                <a:latin typeface="Trebuchet MS" panose="020B0603020202020204" pitchFamily="34" charset="0"/>
                <a:ea typeface="Times New Roman" panose="02020603050405020304" pitchFamily="18" charset="0"/>
              </a:rPr>
              <a:t>Peer</a:t>
            </a:r>
            <a:r>
              <a:rPr lang="en-US" sz="1200" spc="-30" dirty="0">
                <a:effectLst/>
                <a:latin typeface="Trebuchet MS" panose="020B0603020202020204" pitchFamily="34" charset="0"/>
                <a:ea typeface="Times New Roman" panose="02020603050405020304" pitchFamily="18" charset="0"/>
              </a:rPr>
              <a:t> </a:t>
            </a:r>
            <a:r>
              <a:rPr lang="en-US" sz="1200" spc="-10" dirty="0">
                <a:effectLst/>
                <a:latin typeface="Trebuchet MS" panose="020B0603020202020204" pitchFamily="34" charset="0"/>
                <a:ea typeface="Times New Roman" panose="02020603050405020304" pitchFamily="18" charset="0"/>
              </a:rPr>
              <a:t>Review</a:t>
            </a:r>
            <a:endParaRPr lang="en-US" sz="1200" spc="-5" dirty="0">
              <a:effectLst/>
              <a:latin typeface="Trebuchet MS" panose="020B0603020202020204" pitchFamily="34" charset="0"/>
              <a:ea typeface="Times New Roman" panose="02020603050405020304" pitchFamily="18" charset="0"/>
            </a:endParaRPr>
          </a:p>
          <a:p>
            <a:pPr marL="742950" marR="0" lvl="1" indent="-285750">
              <a:spcBef>
                <a:spcPts val="190"/>
              </a:spcBef>
              <a:spcAft>
                <a:spcPts val="0"/>
              </a:spcAft>
              <a:buSzPts val="1100"/>
              <a:buFont typeface="Times New Roman" panose="02020603050405020304" pitchFamily="18" charset="0"/>
              <a:buAutoNum type="alphaLcPeriod"/>
              <a:tabLst>
                <a:tab pos="530860" algn="l"/>
              </a:tabLst>
            </a:pPr>
            <a:r>
              <a:rPr lang="en-US" sz="1200" spc="-10" dirty="0">
                <a:effectLst/>
                <a:latin typeface="Trebuchet MS" panose="020B0603020202020204" pitchFamily="34" charset="0"/>
                <a:ea typeface="Times New Roman" panose="02020603050405020304" pitchFamily="18" charset="0"/>
              </a:rPr>
              <a:t>Professional</a:t>
            </a:r>
            <a:r>
              <a:rPr lang="en-US" sz="1200" spc="50" dirty="0">
                <a:effectLst/>
                <a:latin typeface="Trebuchet MS" panose="020B0603020202020204" pitchFamily="34" charset="0"/>
                <a:ea typeface="Times New Roman" panose="02020603050405020304" pitchFamily="18" charset="0"/>
              </a:rPr>
              <a:t> </a:t>
            </a:r>
            <a:r>
              <a:rPr lang="en-US" sz="1200" spc="-10" dirty="0">
                <a:effectLst/>
                <a:latin typeface="Trebuchet MS" panose="020B0603020202020204" pitchFamily="34" charset="0"/>
                <a:ea typeface="Times New Roman" panose="02020603050405020304" pitchFamily="18" charset="0"/>
              </a:rPr>
              <a:t>Recognition/Teaching</a:t>
            </a:r>
            <a:r>
              <a:rPr lang="en-US" sz="1200" spc="55" dirty="0">
                <a:effectLst/>
                <a:latin typeface="Trebuchet MS" panose="020B0603020202020204" pitchFamily="34" charset="0"/>
                <a:ea typeface="Times New Roman" panose="02020603050405020304" pitchFamily="18" charset="0"/>
              </a:rPr>
              <a:t> </a:t>
            </a:r>
            <a:r>
              <a:rPr lang="en-US" sz="1200" spc="-10" dirty="0">
                <a:effectLst/>
                <a:latin typeface="Trebuchet MS" panose="020B0603020202020204" pitchFamily="34" charset="0"/>
                <a:ea typeface="Times New Roman" panose="02020603050405020304" pitchFamily="18" charset="0"/>
              </a:rPr>
              <a:t>Awards</a:t>
            </a:r>
            <a:endParaRPr lang="en-US" sz="1200" spc="-5" dirty="0">
              <a:effectLst/>
              <a:latin typeface="Trebuchet MS" panose="020B0603020202020204" pitchFamily="34" charset="0"/>
              <a:ea typeface="Times New Roman" panose="02020603050405020304" pitchFamily="18" charset="0"/>
            </a:endParaRPr>
          </a:p>
          <a:p>
            <a:pPr marL="742950" marR="0" lvl="1" indent="-285750">
              <a:spcBef>
                <a:spcPts val="190"/>
              </a:spcBef>
              <a:spcAft>
                <a:spcPts val="0"/>
              </a:spcAft>
              <a:buSzPts val="1100"/>
              <a:buFont typeface="Times New Roman" panose="02020603050405020304" pitchFamily="18" charset="0"/>
              <a:buAutoNum type="alphaLcPeriod"/>
              <a:tabLst>
                <a:tab pos="532130" algn="l"/>
              </a:tabLst>
            </a:pPr>
            <a:r>
              <a:rPr lang="en-US" sz="1200" spc="-5" dirty="0">
                <a:effectLst/>
                <a:latin typeface="Trebuchet MS" panose="020B0603020202020204" pitchFamily="34" charset="0"/>
                <a:ea typeface="Times New Roman" panose="02020603050405020304" pitchFamily="18" charset="0"/>
              </a:rPr>
              <a:t>Participation</a:t>
            </a:r>
            <a:r>
              <a:rPr lang="en-US" sz="1200" spc="-55" dirty="0">
                <a:effectLst/>
                <a:latin typeface="Trebuchet MS" panose="020B0603020202020204" pitchFamily="34" charset="0"/>
                <a:ea typeface="Times New Roman" panose="02020603050405020304" pitchFamily="18" charset="0"/>
              </a:rPr>
              <a:t> </a:t>
            </a:r>
            <a:r>
              <a:rPr lang="en-US" sz="1200" spc="-5" dirty="0">
                <a:effectLst/>
                <a:latin typeface="Trebuchet MS" panose="020B0603020202020204" pitchFamily="34" charset="0"/>
                <a:ea typeface="Times New Roman" panose="02020603050405020304" pitchFamily="18" charset="0"/>
              </a:rPr>
              <a:t>in</a:t>
            </a:r>
            <a:r>
              <a:rPr lang="en-US" sz="1200" spc="-55" dirty="0">
                <a:effectLst/>
                <a:latin typeface="Trebuchet MS" panose="020B0603020202020204" pitchFamily="34" charset="0"/>
                <a:ea typeface="Times New Roman" panose="02020603050405020304" pitchFamily="18" charset="0"/>
              </a:rPr>
              <a:t> </a:t>
            </a:r>
            <a:r>
              <a:rPr lang="en-US" sz="1200" spc="-5" dirty="0">
                <a:effectLst/>
                <a:latin typeface="Trebuchet MS" panose="020B0603020202020204" pitchFamily="34" charset="0"/>
                <a:ea typeface="Times New Roman" panose="02020603050405020304" pitchFamily="18" charset="0"/>
              </a:rPr>
              <a:t>professional</a:t>
            </a:r>
            <a:r>
              <a:rPr lang="en-US" sz="1200" spc="-50" dirty="0">
                <a:effectLst/>
                <a:latin typeface="Trebuchet MS" panose="020B0603020202020204" pitchFamily="34" charset="0"/>
                <a:ea typeface="Times New Roman" panose="02020603050405020304" pitchFamily="18" charset="0"/>
              </a:rPr>
              <a:t> </a:t>
            </a:r>
            <a:r>
              <a:rPr lang="en-US" sz="1200" spc="-10" dirty="0">
                <a:effectLst/>
                <a:latin typeface="Trebuchet MS" panose="020B0603020202020204" pitchFamily="34" charset="0"/>
                <a:ea typeface="Times New Roman" panose="02020603050405020304" pitchFamily="18" charset="0"/>
              </a:rPr>
              <a:t>development</a:t>
            </a:r>
            <a:endParaRPr lang="en-US" sz="1200" spc="-5" dirty="0">
              <a:effectLst/>
              <a:latin typeface="Trebuchet MS" panose="020B0603020202020204" pitchFamily="34" charset="0"/>
              <a:ea typeface="Times New Roman" panose="02020603050405020304" pitchFamily="18" charset="0"/>
            </a:endParaRPr>
          </a:p>
          <a:p>
            <a:pPr marL="742950" marR="0" lvl="1" indent="-285750">
              <a:spcBef>
                <a:spcPts val="190"/>
              </a:spcBef>
              <a:spcAft>
                <a:spcPts val="0"/>
              </a:spcAft>
              <a:buSzPts val="1100"/>
              <a:buFont typeface="Times New Roman" panose="02020603050405020304" pitchFamily="18" charset="0"/>
              <a:buAutoNum type="alphaLcPeriod"/>
              <a:tabLst>
                <a:tab pos="532130" algn="l"/>
              </a:tabLst>
            </a:pPr>
            <a:r>
              <a:rPr lang="en-US" sz="1200" spc="-5" dirty="0">
                <a:effectLst/>
                <a:latin typeface="Trebuchet MS" panose="020B0603020202020204" pitchFamily="34" charset="0"/>
                <a:ea typeface="Times New Roman" panose="02020603050405020304" pitchFamily="18" charset="0"/>
              </a:rPr>
              <a:t>Learner</a:t>
            </a:r>
            <a:r>
              <a:rPr lang="en-US" sz="1200" spc="-50" dirty="0">
                <a:effectLst/>
                <a:latin typeface="Trebuchet MS" panose="020B0603020202020204" pitchFamily="34" charset="0"/>
                <a:ea typeface="Times New Roman" panose="02020603050405020304" pitchFamily="18" charset="0"/>
              </a:rPr>
              <a:t> </a:t>
            </a:r>
            <a:r>
              <a:rPr lang="en-US" sz="1200" spc="-10" dirty="0">
                <a:effectLst/>
                <a:latin typeface="Trebuchet MS" panose="020B0603020202020204" pitchFamily="34" charset="0"/>
                <a:ea typeface="Times New Roman" panose="02020603050405020304" pitchFamily="18" charset="0"/>
              </a:rPr>
              <a:t>outcomes</a:t>
            </a:r>
            <a:endParaRPr lang="en-US" sz="1200" spc="-5" dirty="0">
              <a:effectLst/>
              <a:latin typeface="Trebuchet MS" panose="020B0603020202020204" pitchFamily="34" charset="0"/>
              <a:ea typeface="Times New Roman" panose="02020603050405020304" pitchFamily="18" charset="0"/>
            </a:endParaRPr>
          </a:p>
          <a:p>
            <a:pPr marL="114300" marR="0">
              <a:spcBef>
                <a:spcPts val="1000"/>
              </a:spcBef>
              <a:spcAft>
                <a:spcPts val="0"/>
              </a:spcAft>
            </a:pPr>
            <a:endParaRPr lang="en-US" sz="1200" kern="0" dirty="0">
              <a:solidFill>
                <a:srgbClr val="0070C0"/>
              </a:solidFill>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959852128"/>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3D45-EDE4-48AC-B7E9-93E22DDF349F}"/>
              </a:ext>
            </a:extLst>
          </p:cNvPr>
          <p:cNvSpPr>
            <a:spLocks noGrp="1"/>
          </p:cNvSpPr>
          <p:nvPr>
            <p:ph type="title"/>
          </p:nvPr>
        </p:nvSpPr>
        <p:spPr/>
        <p:txBody>
          <a:bodyPr>
            <a:normAutofit/>
          </a:bodyPr>
          <a:lstStyle/>
          <a:p>
            <a:pPr algn="ctr"/>
            <a:r>
              <a:rPr lang="en-US" sz="2400" dirty="0">
                <a:solidFill>
                  <a:srgbClr val="C00000"/>
                </a:solidFill>
              </a:rPr>
              <a:t> </a:t>
            </a:r>
            <a:r>
              <a:rPr lang="en-US" sz="2800" dirty="0">
                <a:solidFill>
                  <a:srgbClr val="C00000"/>
                </a:solidFill>
              </a:rPr>
              <a:t>Teaching Dossier &amp; Portfolio </a:t>
            </a:r>
            <a:endParaRPr lang="en-US" sz="2800" dirty="0"/>
          </a:p>
        </p:txBody>
      </p:sp>
      <p:sp>
        <p:nvSpPr>
          <p:cNvPr id="3" name="Text Placeholder 2">
            <a:extLst>
              <a:ext uri="{FF2B5EF4-FFF2-40B4-BE49-F238E27FC236}">
                <a16:creationId xmlns:a16="http://schemas.microsoft.com/office/drawing/2014/main" id="{DF18A13B-E633-4155-918D-1DE2408742DD}"/>
              </a:ext>
            </a:extLst>
          </p:cNvPr>
          <p:cNvSpPr>
            <a:spLocks noGrp="1"/>
          </p:cNvSpPr>
          <p:nvPr>
            <p:ph type="body" idx="1"/>
          </p:nvPr>
        </p:nvSpPr>
        <p:spPr>
          <a:xfrm>
            <a:off x="609600" y="1219200"/>
            <a:ext cx="7808913" cy="4953001"/>
          </a:xfrm>
        </p:spPr>
        <p:txBody>
          <a:bodyPr/>
          <a:lstStyle/>
          <a:p>
            <a:pPr lvl="1"/>
            <a:r>
              <a:rPr lang="en-US" sz="1200" dirty="0"/>
              <a:t>	</a:t>
            </a:r>
          </a:p>
          <a:p>
            <a:endParaRPr lang="en-US" dirty="0"/>
          </a:p>
        </p:txBody>
      </p:sp>
      <p:sp>
        <p:nvSpPr>
          <p:cNvPr id="5" name="TextBox 4">
            <a:extLst>
              <a:ext uri="{FF2B5EF4-FFF2-40B4-BE49-F238E27FC236}">
                <a16:creationId xmlns:a16="http://schemas.microsoft.com/office/drawing/2014/main" id="{8FF4AADA-6FF1-FB6F-E287-02FCB7BE95FC}"/>
              </a:ext>
            </a:extLst>
          </p:cNvPr>
          <p:cNvSpPr txBox="1"/>
          <p:nvPr/>
        </p:nvSpPr>
        <p:spPr>
          <a:xfrm>
            <a:off x="609600" y="1600200"/>
            <a:ext cx="8189913" cy="3777444"/>
          </a:xfrm>
          <a:prstGeom prst="rect">
            <a:avLst/>
          </a:prstGeom>
          <a:noFill/>
        </p:spPr>
        <p:txBody>
          <a:bodyPr wrap="square">
            <a:spAutoFit/>
          </a:bodyPr>
          <a:lstStyle/>
          <a:p>
            <a:pPr marL="114300" marR="0">
              <a:spcBef>
                <a:spcPts val="1000"/>
              </a:spcBef>
              <a:spcAft>
                <a:spcPts val="0"/>
              </a:spcAft>
            </a:pPr>
            <a:r>
              <a:rPr lang="en-US" sz="1200" kern="0" dirty="0">
                <a:solidFill>
                  <a:srgbClr val="0070C0"/>
                </a:solidFill>
                <a:effectLst/>
                <a:latin typeface="Trebuchet MS" panose="020B0603020202020204" pitchFamily="34" charset="0"/>
                <a:ea typeface="Times New Roman" panose="02020603050405020304" pitchFamily="18" charset="0"/>
              </a:rPr>
              <a:t>Part</a:t>
            </a:r>
            <a:r>
              <a:rPr lang="en-US" sz="1200" kern="0" spc="-40" dirty="0">
                <a:solidFill>
                  <a:srgbClr val="0070C0"/>
                </a:solidFill>
                <a:effectLst/>
                <a:latin typeface="Trebuchet MS" panose="020B0603020202020204" pitchFamily="34" charset="0"/>
                <a:ea typeface="Times New Roman" panose="02020603050405020304" pitchFamily="18" charset="0"/>
              </a:rPr>
              <a:t> THREE</a:t>
            </a:r>
            <a:r>
              <a:rPr lang="en-US" sz="1200" kern="0" dirty="0">
                <a:solidFill>
                  <a:srgbClr val="0070C0"/>
                </a:solidFill>
                <a:effectLst/>
                <a:latin typeface="Trebuchet MS" panose="020B0603020202020204" pitchFamily="34" charset="0"/>
                <a:ea typeface="Times New Roman" panose="02020603050405020304" pitchFamily="18" charset="0"/>
              </a:rPr>
              <a:t>:</a:t>
            </a:r>
            <a:r>
              <a:rPr lang="en-US" sz="1200" kern="0" spc="-30" dirty="0">
                <a:solidFill>
                  <a:srgbClr val="0070C0"/>
                </a:solidFill>
                <a:effectLst/>
                <a:latin typeface="Trebuchet MS" panose="020B0603020202020204" pitchFamily="34" charset="0"/>
                <a:ea typeface="Times New Roman" panose="02020603050405020304" pitchFamily="18" charset="0"/>
              </a:rPr>
              <a:t> </a:t>
            </a:r>
          </a:p>
          <a:p>
            <a:pPr marL="114300" marR="0">
              <a:spcBef>
                <a:spcPts val="1000"/>
              </a:spcBef>
              <a:spcAft>
                <a:spcPts val="0"/>
              </a:spcAft>
            </a:pPr>
            <a:endParaRPr lang="en-US" sz="1200" kern="0" spc="-30" dirty="0">
              <a:solidFill>
                <a:srgbClr val="0070C0"/>
              </a:solidFill>
              <a:effectLst/>
              <a:latin typeface="Trebuchet MS" panose="020B0603020202020204" pitchFamily="34" charset="0"/>
              <a:ea typeface="Times New Roman" panose="02020603050405020304" pitchFamily="18" charset="0"/>
            </a:endParaRPr>
          </a:p>
          <a:p>
            <a:pPr marL="114300" marR="91440" indent="0">
              <a:lnSpc>
                <a:spcPct val="115000"/>
              </a:lnSpc>
              <a:spcBef>
                <a:spcPts val="185"/>
              </a:spcBef>
              <a:spcAft>
                <a:spcPts val="0"/>
              </a:spcAft>
            </a:pPr>
            <a:r>
              <a:rPr lang="en-US" sz="1200" dirty="0">
                <a:effectLst/>
                <a:latin typeface="Trebuchet MS" panose="020B0603020202020204" pitchFamily="34" charset="0"/>
                <a:ea typeface="Times New Roman" panose="02020603050405020304" pitchFamily="18" charset="0"/>
              </a:rPr>
              <a:t>Include</a:t>
            </a:r>
            <a:r>
              <a:rPr lang="en-US" sz="1200" spc="-20"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information</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concerning</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any</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additional</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teaching</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or</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educational</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activities</a:t>
            </a:r>
            <a:r>
              <a:rPr lang="en-US" sz="1200" spc="-20"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that</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are</a:t>
            </a:r>
            <a:r>
              <a:rPr lang="en-US" sz="1200" spc="-20"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especially</a:t>
            </a:r>
            <a:r>
              <a:rPr lang="en-US" sz="1200" spc="-10"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noteworthy,</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creative, innovative, peer-reviewed, or indicative of recognition outside of the institution (e.g., publications, contributions to scholarly teaching societies, teaching awards and recognitions, invited lectures concerning teaching and education).</a:t>
            </a:r>
          </a:p>
          <a:p>
            <a:pPr marL="114300" marR="91440" indent="0">
              <a:lnSpc>
                <a:spcPct val="115000"/>
              </a:lnSpc>
              <a:spcBef>
                <a:spcPts val="1000"/>
              </a:spcBef>
              <a:spcAft>
                <a:spcPts val="0"/>
              </a:spcAft>
            </a:pPr>
            <a:r>
              <a:rPr lang="en-US" sz="1200" dirty="0">
                <a:effectLst/>
                <a:latin typeface="Trebuchet MS" panose="020B0603020202020204" pitchFamily="34" charset="0"/>
                <a:ea typeface="Times New Roman" panose="02020603050405020304" pitchFamily="18" charset="0"/>
              </a:rPr>
              <a:t>Candidates for the Scholarship of </a:t>
            </a:r>
            <a:r>
              <a:rPr lang="en-US" sz="1200" b="1" dirty="0">
                <a:effectLst/>
                <a:latin typeface="Trebuchet MS" panose="020B0603020202020204" pitchFamily="34" charset="0"/>
                <a:ea typeface="Times New Roman" panose="02020603050405020304" pitchFamily="18" charset="0"/>
              </a:rPr>
              <a:t>Practice &amp; Teaching (SPT) pathway</a:t>
            </a:r>
            <a:r>
              <a:rPr lang="en-US" sz="1200" dirty="0">
                <a:effectLst/>
                <a:latin typeface="Trebuchet MS" panose="020B0603020202020204" pitchFamily="34" charset="0"/>
                <a:ea typeface="Times New Roman" panose="02020603050405020304" pitchFamily="18" charset="0"/>
              </a:rPr>
              <a:t> should utilize this section to </a:t>
            </a:r>
            <a:r>
              <a:rPr lang="en-US" sz="1200" dirty="0">
                <a:solidFill>
                  <a:srgbClr val="0070C0"/>
                </a:solidFill>
                <a:effectLst/>
                <a:latin typeface="Trebuchet MS" panose="020B0603020202020204" pitchFamily="34" charset="0"/>
                <a:ea typeface="Times New Roman" panose="02020603050405020304" pitchFamily="18" charset="0"/>
              </a:rPr>
              <a:t>show evidence </a:t>
            </a:r>
            <a:r>
              <a:rPr lang="en-US" sz="1200" dirty="0">
                <a:effectLst/>
                <a:latin typeface="Trebuchet MS" panose="020B0603020202020204" pitchFamily="34" charset="0"/>
                <a:ea typeface="Times New Roman" panose="02020603050405020304" pitchFamily="18" charset="0"/>
              </a:rPr>
              <a:t>of their </a:t>
            </a:r>
            <a:r>
              <a:rPr lang="en-US" sz="1200" dirty="0">
                <a:solidFill>
                  <a:srgbClr val="0070C0"/>
                </a:solidFill>
                <a:effectLst/>
                <a:latin typeface="Trebuchet MS" panose="020B0603020202020204" pitchFamily="34" charset="0"/>
                <a:ea typeface="Times New Roman" panose="02020603050405020304" pitchFamily="18" charset="0"/>
              </a:rPr>
              <a:t>area of </a:t>
            </a:r>
            <a:r>
              <a:rPr lang="en-US" sz="1200" b="1" dirty="0">
                <a:solidFill>
                  <a:srgbClr val="0070C0"/>
                </a:solidFill>
                <a:effectLst/>
                <a:latin typeface="Trebuchet MS" panose="020B0603020202020204" pitchFamily="34" charset="0"/>
                <a:ea typeface="Times New Roman" panose="02020603050405020304" pitchFamily="18" charset="0"/>
              </a:rPr>
              <a:t>“special expertise</a:t>
            </a:r>
            <a:r>
              <a:rPr lang="en-US" sz="1200" dirty="0">
                <a:solidFill>
                  <a:srgbClr val="0070C0"/>
                </a:solidFill>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in  clinical practice, education and teaching, and/or service to the wider medical education or professional community</a:t>
            </a:r>
          </a:p>
          <a:p>
            <a:pPr marL="114300" marR="91440" indent="0">
              <a:lnSpc>
                <a:spcPct val="115000"/>
              </a:lnSpc>
              <a:spcBef>
                <a:spcPts val="1000"/>
              </a:spcBef>
              <a:spcAft>
                <a:spcPts val="0"/>
              </a:spcAft>
            </a:pPr>
            <a:endParaRPr lang="en-US" sz="1200" b="1" dirty="0">
              <a:solidFill>
                <a:srgbClr val="0070C0"/>
              </a:solidFill>
              <a:latin typeface="Trebuchet MS" panose="020B0603020202020204" pitchFamily="34" charset="0"/>
              <a:ea typeface="Times New Roman" panose="02020603050405020304" pitchFamily="18" charset="0"/>
            </a:endParaRPr>
          </a:p>
          <a:p>
            <a:pPr marL="114300" marR="91440" indent="0">
              <a:lnSpc>
                <a:spcPct val="115000"/>
              </a:lnSpc>
              <a:spcBef>
                <a:spcPts val="1000"/>
              </a:spcBef>
              <a:spcAft>
                <a:spcPts val="0"/>
              </a:spcAft>
            </a:pPr>
            <a:r>
              <a:rPr lang="en-US" sz="1200" dirty="0">
                <a:solidFill>
                  <a:srgbClr val="0070C0"/>
                </a:solidFill>
                <a:effectLst/>
                <a:latin typeface="Trebuchet MS" panose="020B0603020202020204" pitchFamily="34" charset="0"/>
                <a:ea typeface="Times New Roman" panose="02020603050405020304" pitchFamily="18" charset="0"/>
              </a:rPr>
              <a:t>CHAIR SIGNATURE/APPROVAL   </a:t>
            </a:r>
          </a:p>
          <a:p>
            <a:pPr marL="75565" marR="91440" indent="0">
              <a:lnSpc>
                <a:spcPct val="115000"/>
              </a:lnSpc>
              <a:spcBef>
                <a:spcPts val="1000"/>
              </a:spcBef>
              <a:spcAft>
                <a:spcPts val="0"/>
              </a:spcAft>
            </a:pPr>
            <a:r>
              <a:rPr lang="en-US" sz="1200" dirty="0">
                <a:effectLst/>
                <a:latin typeface="Trebuchet MS" panose="020B0603020202020204" pitchFamily="34" charset="0"/>
                <a:ea typeface="Times New Roman" panose="02020603050405020304" pitchFamily="18" charset="0"/>
              </a:rPr>
              <a:t>Please note the Teaching</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Portfolio and Dossier</a:t>
            </a:r>
            <a:r>
              <a:rPr lang="en-US" sz="1200" spc="-10"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must</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be</a:t>
            </a:r>
            <a:r>
              <a:rPr lang="en-US" sz="1200" spc="-20"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reviewed</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and</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signed</a:t>
            </a:r>
            <a:r>
              <a:rPr lang="en-US" sz="1200" spc="-20"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off</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by</a:t>
            </a:r>
            <a:r>
              <a:rPr lang="en-US" sz="1200" spc="-10"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the</a:t>
            </a:r>
            <a:r>
              <a:rPr lang="en-US" sz="1200" spc="-20"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faculty</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member’s</a:t>
            </a:r>
            <a:r>
              <a:rPr lang="en-US" sz="1200" spc="-20"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Division</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Head</a:t>
            </a:r>
            <a:r>
              <a:rPr lang="en-US" sz="1200" spc="-15" dirty="0">
                <a:effectLst/>
                <a:latin typeface="Trebuchet MS" panose="020B0603020202020204" pitchFamily="34" charset="0"/>
                <a:ea typeface="Times New Roman" panose="02020603050405020304" pitchFamily="18" charset="0"/>
              </a:rPr>
              <a:t> </a:t>
            </a:r>
            <a:r>
              <a:rPr lang="en-US" sz="1200" dirty="0">
                <a:effectLst/>
                <a:latin typeface="Trebuchet MS" panose="020B0603020202020204" pitchFamily="34" charset="0"/>
                <a:ea typeface="Times New Roman" panose="02020603050405020304" pitchFamily="18" charset="0"/>
              </a:rPr>
              <a:t>or Department Chair.</a:t>
            </a:r>
          </a:p>
          <a:p>
            <a:pPr marL="114300" marR="0">
              <a:spcBef>
                <a:spcPts val="1000"/>
              </a:spcBef>
              <a:spcAft>
                <a:spcPts val="0"/>
              </a:spcAft>
            </a:pPr>
            <a:endParaRPr lang="en-US" sz="1200" kern="0" dirty="0">
              <a:solidFill>
                <a:srgbClr val="0070C0"/>
              </a:solidFill>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489029505"/>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sz="3200" dirty="0">
                <a:solidFill>
                  <a:schemeClr val="tx1"/>
                </a:solidFill>
              </a:rPr>
              <a:t>Questions/Comments</a:t>
            </a:r>
          </a:p>
        </p:txBody>
      </p:sp>
    </p:spTree>
    <p:extLst>
      <p:ext uri="{BB962C8B-B14F-4D97-AF65-F5344CB8AC3E}">
        <p14:creationId xmlns:p14="http://schemas.microsoft.com/office/powerpoint/2010/main" val="410834495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rgbClr val="C00000"/>
                </a:solidFill>
              </a:rPr>
              <a:t>General Points </a:t>
            </a:r>
          </a:p>
        </p:txBody>
      </p:sp>
      <p:sp>
        <p:nvSpPr>
          <p:cNvPr id="3" name="Text Placeholder 2"/>
          <p:cNvSpPr>
            <a:spLocks noGrp="1"/>
          </p:cNvSpPr>
          <p:nvPr>
            <p:ph type="body" idx="1"/>
          </p:nvPr>
        </p:nvSpPr>
        <p:spPr>
          <a:xfrm>
            <a:off x="668383" y="1676400"/>
            <a:ext cx="7808913" cy="4953001"/>
          </a:xfrm>
        </p:spPr>
        <p:txBody>
          <a:bodyPr/>
          <a:lstStyle/>
          <a:p>
            <a:pPr marL="342900" indent="-342900">
              <a:buFont typeface="Arial" panose="020B0604020202020204" pitchFamily="34" charset="0"/>
              <a:buChar char="•"/>
            </a:pPr>
            <a:r>
              <a:rPr lang="en-US" dirty="0">
                <a:solidFill>
                  <a:schemeClr val="tx1"/>
                </a:solidFill>
              </a:rPr>
              <a:t>It is expected that every member of the faculty will participate in the medical school’s mission</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All faculty will contribute to service to the school</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Outstanding service is not sufficient as the sole basis for promotion</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Scholarly activity can take place in clinical, teaching/education, or research areas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78109930"/>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r>
              <a:rPr lang="en-US" sz="3200" b="1" dirty="0">
                <a:solidFill>
                  <a:srgbClr val="C00000"/>
                </a:solidFill>
              </a:rPr>
              <a:t>Thank you!</a:t>
            </a:r>
          </a:p>
          <a:p>
            <a:pPr algn="ctr"/>
            <a:endParaRPr lang="en-US" dirty="0">
              <a:solidFill>
                <a:srgbClr val="FFFF00"/>
              </a:solidFill>
            </a:endParaRPr>
          </a:p>
          <a:p>
            <a:pPr algn="ctr"/>
            <a:r>
              <a:rPr lang="en-US" dirty="0">
                <a:solidFill>
                  <a:schemeClr val="tx1"/>
                </a:solidFill>
              </a:rPr>
              <a:t>Contact information:</a:t>
            </a:r>
          </a:p>
          <a:p>
            <a:pPr algn="ctr"/>
            <a:r>
              <a:rPr lang="en-US" dirty="0">
                <a:solidFill>
                  <a:schemeClr val="tx1"/>
                </a:solidFill>
                <a:hlinkClick r:id="rId2"/>
              </a:rPr>
              <a:t>peatmana@rowan.edu</a:t>
            </a:r>
            <a:endParaRPr lang="en-US" dirty="0">
              <a:solidFill>
                <a:schemeClr val="tx1"/>
              </a:solidFill>
            </a:endParaRPr>
          </a:p>
          <a:p>
            <a:pPr algn="ctr"/>
            <a:r>
              <a:rPr lang="en-US" dirty="0">
                <a:solidFill>
                  <a:schemeClr val="tx1"/>
                </a:solidFill>
                <a:hlinkClick r:id="rId3"/>
              </a:rPr>
              <a:t>braunj@rowan.edu</a:t>
            </a:r>
            <a:r>
              <a:rPr lang="en-US" dirty="0">
                <a:solidFill>
                  <a:schemeClr val="tx1"/>
                </a:solidFill>
              </a:rPr>
              <a:t> </a:t>
            </a:r>
          </a:p>
          <a:p>
            <a:endParaRPr lang="en-US" dirty="0"/>
          </a:p>
        </p:txBody>
      </p:sp>
    </p:spTree>
    <p:extLst>
      <p:ext uri="{BB962C8B-B14F-4D97-AF65-F5344CB8AC3E}">
        <p14:creationId xmlns:p14="http://schemas.microsoft.com/office/powerpoint/2010/main" val="16457436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44" y="342900"/>
            <a:ext cx="7885112" cy="533400"/>
          </a:xfrm>
        </p:spPr>
        <p:txBody>
          <a:bodyPr>
            <a:noAutofit/>
          </a:bodyPr>
          <a:lstStyle/>
          <a:p>
            <a:pPr algn="ctr"/>
            <a:r>
              <a:rPr lang="en-US" sz="3600" dirty="0">
                <a:solidFill>
                  <a:srgbClr val="C00000"/>
                </a:solidFill>
              </a:rPr>
              <a:t>Four Faculty Pathways </a:t>
            </a:r>
          </a:p>
        </p:txBody>
      </p:sp>
      <p:sp>
        <p:nvSpPr>
          <p:cNvPr id="3" name="Text Placeholder 2"/>
          <p:cNvSpPr>
            <a:spLocks noGrp="1"/>
          </p:cNvSpPr>
          <p:nvPr>
            <p:ph type="body" idx="1"/>
          </p:nvPr>
        </p:nvSpPr>
        <p:spPr>
          <a:xfrm>
            <a:off x="457200" y="1085850"/>
            <a:ext cx="8339831" cy="5429250"/>
          </a:xfrm>
        </p:spPr>
        <p:txBody>
          <a:bodyPr/>
          <a:lstStyle/>
          <a:p>
            <a:pPr marL="342900" indent="-342900">
              <a:buFont typeface="Arial" panose="020B0604020202020204" pitchFamily="34" charset="0"/>
              <a:buChar char="•"/>
            </a:pPr>
            <a:r>
              <a:rPr lang="en-US" sz="2000" dirty="0">
                <a:solidFill>
                  <a:srgbClr val="0070C0"/>
                </a:solidFill>
              </a:rPr>
              <a:t>Academic</a:t>
            </a:r>
            <a:r>
              <a:rPr lang="en-US" sz="2000" b="1" dirty="0">
                <a:solidFill>
                  <a:srgbClr val="0070C0"/>
                </a:solidFill>
              </a:rPr>
              <a:t> </a:t>
            </a:r>
            <a:r>
              <a:rPr lang="en-US" sz="2000" b="1" dirty="0">
                <a:solidFill>
                  <a:schemeClr val="tx1"/>
                </a:solidFill>
              </a:rPr>
              <a:t> </a:t>
            </a:r>
            <a:r>
              <a:rPr lang="en-US" sz="1600" dirty="0">
                <a:solidFill>
                  <a:schemeClr val="tx1"/>
                </a:solidFill>
              </a:rPr>
              <a:t>(BMS &amp; Clinicians) </a:t>
            </a:r>
          </a:p>
          <a:p>
            <a:r>
              <a:rPr lang="en-US" sz="1800"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	</a:t>
            </a:r>
            <a:r>
              <a:rPr lang="en-US" sz="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Basic scientists and clinicians who dedicate time to basic, translational, or clinical research. 	S</a:t>
            </a:r>
            <a:r>
              <a:rPr lang="en-US" sz="1400" dirty="0">
                <a:solidFill>
                  <a:schemeClr val="tx1"/>
                </a:solidFill>
                <a:latin typeface="Trebuchet MS" panose="020B0603020202020204" pitchFamily="34" charset="0"/>
                <a:cs typeface="Times New Roman" panose="02020603050405020304" pitchFamily="18" charset="0"/>
              </a:rPr>
              <a:t>cholarship in form of peer-reviewed publications required at an appropriate level of output for 	the rank being sought. </a:t>
            </a:r>
            <a:r>
              <a:rPr lang="en-US" sz="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Sustained productivity in research/scholarship (e.g. publications, 	external funding, invited lectures, etc.) expected.</a:t>
            </a:r>
            <a:endParaRPr lang="en-US" sz="1400" dirty="0">
              <a:solidFill>
                <a:schemeClr val="tx1"/>
              </a:solidFill>
              <a:latin typeface="Trebuchet MS" panose="020B0603020202020204" pitchFamily="34" charset="0"/>
              <a:cs typeface="Times New Roman" panose="02020603050405020304" pitchFamily="18" charset="0"/>
            </a:endParaRPr>
          </a:p>
          <a:p>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solidFill>
                  <a:srgbClr val="0070C0"/>
                </a:solidFill>
              </a:rPr>
              <a:t>Scholarship of Practice &amp; Teaching (SPT)  </a:t>
            </a:r>
            <a:r>
              <a:rPr lang="en-US" sz="1600" dirty="0">
                <a:solidFill>
                  <a:schemeClr val="tx1"/>
                </a:solidFill>
              </a:rPr>
              <a:t>(Clinician only) </a:t>
            </a:r>
          </a:p>
          <a:p>
            <a:r>
              <a:rPr lang="en-US" sz="1400" dirty="0">
                <a:latin typeface="Trebuchet MS" panose="020B0603020202020204" pitchFamily="34" charset="0"/>
                <a:ea typeface="Times New Roman" panose="02020603050405020304" pitchFamily="18" charset="0"/>
              </a:rPr>
              <a:t>	</a:t>
            </a:r>
            <a:r>
              <a:rPr lang="en-US" sz="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Clinicians who dedicate their effort to teaching, clinical care and program development of 	students, residents, and/or fellows. Candidates expected to identify an area of expertise and	 	show demonstrated excellence and impact within area of expertise commensurate with the rank 	being sought. </a:t>
            </a:r>
            <a:r>
              <a:rPr lang="en-US" sz="1400" dirty="0">
                <a:solidFill>
                  <a:schemeClr val="tx1"/>
                </a:solidFill>
                <a:latin typeface="Trebuchet MS" panose="020B0603020202020204" pitchFamily="34" charset="0"/>
                <a:cs typeface="Times New Roman" panose="02020603050405020304" pitchFamily="18" charset="0"/>
              </a:rPr>
              <a:t>Scholarly productivity not required but encouraged. </a:t>
            </a:r>
            <a:endParaRPr lang="en-US" sz="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endParaRPr lang="en-US" sz="1400" dirty="0">
              <a:solidFill>
                <a:schemeClr val="tx1"/>
              </a:solidFill>
            </a:endParaRPr>
          </a:p>
          <a:p>
            <a:pPr marL="342900" indent="-342900">
              <a:buFont typeface="Arial" panose="020B0604020202020204" pitchFamily="34" charset="0"/>
              <a:buChar char="•"/>
            </a:pPr>
            <a:r>
              <a:rPr lang="en-US" sz="2000" dirty="0">
                <a:solidFill>
                  <a:srgbClr val="0070C0"/>
                </a:solidFill>
              </a:rPr>
              <a:t>Non-Tenure Teaching Professors </a:t>
            </a:r>
            <a:r>
              <a:rPr lang="en-US" sz="1600" dirty="0">
                <a:solidFill>
                  <a:schemeClr val="tx1"/>
                </a:solidFill>
              </a:rPr>
              <a:t>(BMS)</a:t>
            </a:r>
          </a:p>
          <a:p>
            <a:r>
              <a:rPr lang="en-US"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Pathway is for Rowan-employed basic scientists who dedicate their faculty effort in areas of 	teaching, education and service to Rowan University and CMSRU.   </a:t>
            </a:r>
          </a:p>
          <a:p>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solidFill>
                  <a:srgbClr val="0070C0"/>
                </a:solidFill>
              </a:rPr>
              <a:t>Affiliate </a:t>
            </a:r>
            <a:r>
              <a:rPr lang="en-US" sz="1600" dirty="0">
                <a:solidFill>
                  <a:schemeClr val="tx1"/>
                </a:solidFill>
              </a:rPr>
              <a:t>(Allied Health) </a:t>
            </a:r>
          </a:p>
          <a:p>
            <a:r>
              <a:rPr lang="en-US" sz="1400" dirty="0">
                <a:effectLst/>
                <a:latin typeface="Trebuchet MS" panose="020B0603020202020204" pitchFamily="34" charset="0"/>
                <a:ea typeface="Times New Roman" panose="02020603050405020304" pitchFamily="18" charset="0"/>
              </a:rPr>
              <a:t>	</a:t>
            </a:r>
            <a:r>
              <a:rPr lang="en-US" sz="1400" dirty="0">
                <a:solidFill>
                  <a:schemeClr val="tx1"/>
                </a:solidFill>
                <a:effectLst/>
                <a:latin typeface="Trebuchet MS" panose="020B0603020202020204" pitchFamily="34" charset="0"/>
                <a:ea typeface="Times New Roman" panose="02020603050405020304" pitchFamily="18" charset="0"/>
              </a:rPr>
              <a:t>Pathway for allied health professionals with a defined role in education at CMSRU. </a:t>
            </a:r>
            <a:endParaRPr lang="en-US" sz="1400" dirty="0">
              <a:solidFill>
                <a:schemeClr val="tx1"/>
              </a:solidFill>
              <a:latin typeface="Trebuchet MS" panose="020B0603020202020204" pitchFamily="34" charset="0"/>
            </a:endParaRPr>
          </a:p>
          <a:p>
            <a:endParaRPr lang="en-US" dirty="0"/>
          </a:p>
        </p:txBody>
      </p:sp>
    </p:spTree>
    <p:extLst>
      <p:ext uri="{BB962C8B-B14F-4D97-AF65-F5344CB8AC3E}">
        <p14:creationId xmlns:p14="http://schemas.microsoft.com/office/powerpoint/2010/main" val="361357310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85800"/>
            <a:ext cx="7885112" cy="533400"/>
          </a:xfrm>
        </p:spPr>
        <p:txBody>
          <a:bodyPr>
            <a:normAutofit fontScale="90000"/>
          </a:bodyPr>
          <a:lstStyle/>
          <a:p>
            <a:pPr algn="ctr"/>
            <a:r>
              <a:rPr lang="en-US" dirty="0">
                <a:solidFill>
                  <a:srgbClr val="C2203D"/>
                </a:solidFill>
              </a:rPr>
              <a:t>Clinical Faculty</a:t>
            </a:r>
            <a:br>
              <a:rPr lang="en-US" dirty="0">
                <a:solidFill>
                  <a:srgbClr val="C2203D"/>
                </a:solidFill>
              </a:rPr>
            </a:br>
            <a:r>
              <a:rPr lang="en-US" dirty="0">
                <a:solidFill>
                  <a:srgbClr val="C2203D"/>
                </a:solidFill>
              </a:rPr>
              <a:t>Non-Tenure / Coterminous </a:t>
            </a:r>
            <a:endParaRPr lang="en-US" dirty="0">
              <a:solidFill>
                <a:srgbClr val="C00000"/>
              </a:solidFill>
            </a:endParaRPr>
          </a:p>
        </p:txBody>
      </p:sp>
      <p:sp>
        <p:nvSpPr>
          <p:cNvPr id="3" name="Text Placeholder 2"/>
          <p:cNvSpPr>
            <a:spLocks noGrp="1"/>
          </p:cNvSpPr>
          <p:nvPr>
            <p:ph type="body" idx="1"/>
          </p:nvPr>
        </p:nvSpPr>
        <p:spPr>
          <a:xfrm>
            <a:off x="647700" y="1676400"/>
            <a:ext cx="7808913" cy="4724400"/>
          </a:xfrm>
        </p:spPr>
        <p:txBody>
          <a:bodyPr/>
          <a:lstStyle/>
          <a:p>
            <a:pPr algn="ctr"/>
            <a:endParaRPr lang="en-US" sz="2000" dirty="0">
              <a:solidFill>
                <a:schemeClr val="tx1"/>
              </a:solidFill>
            </a:endParaRPr>
          </a:p>
          <a:p>
            <a:pPr algn="ctr"/>
            <a:r>
              <a:rPr lang="en-US" sz="2000" dirty="0">
                <a:solidFill>
                  <a:schemeClr val="tx1"/>
                </a:solidFill>
              </a:rPr>
              <a:t>Faculty whose principal duties are involved with teaching and either clinical service, patient care, or research that is not sufficient to fulfill the requirements of the Tenure Track will be placed on the </a:t>
            </a:r>
            <a:r>
              <a:rPr lang="en-US" sz="2000" b="1" dirty="0">
                <a:solidFill>
                  <a:srgbClr val="0070C0"/>
                </a:solidFill>
              </a:rPr>
              <a:t>Non-Tenure Track</a:t>
            </a:r>
            <a:r>
              <a:rPr lang="en-US" sz="2000" b="1" dirty="0">
                <a:solidFill>
                  <a:schemeClr val="tx1"/>
                </a:solidFill>
              </a:rPr>
              <a:t>. </a:t>
            </a:r>
          </a:p>
          <a:p>
            <a:pPr algn="ctr"/>
            <a:endParaRPr lang="en-US" sz="2000" b="1" dirty="0">
              <a:solidFill>
                <a:schemeClr val="tx1"/>
              </a:solidFill>
            </a:endParaRPr>
          </a:p>
          <a:p>
            <a:pPr algn="ctr"/>
            <a:r>
              <a:rPr lang="en-US" sz="2000" dirty="0">
                <a:solidFill>
                  <a:schemeClr val="tx1"/>
                </a:solidFill>
              </a:rPr>
              <a:t>Faculty employed by Cooper University Health Care at full academic rank on the </a:t>
            </a:r>
            <a:r>
              <a:rPr lang="en-US" sz="2000" b="1" dirty="0">
                <a:solidFill>
                  <a:schemeClr val="tx1"/>
                </a:solidFill>
              </a:rPr>
              <a:t>non-tenure track </a:t>
            </a:r>
            <a:r>
              <a:rPr lang="en-US" sz="2000" dirty="0">
                <a:solidFill>
                  <a:schemeClr val="tx1"/>
                </a:solidFill>
              </a:rPr>
              <a:t>are considered </a:t>
            </a:r>
            <a:r>
              <a:rPr lang="en-US" sz="2000" b="1" dirty="0">
                <a:solidFill>
                  <a:srgbClr val="0070C0"/>
                </a:solidFill>
              </a:rPr>
              <a:t>coterminous</a:t>
            </a:r>
            <a:r>
              <a:rPr lang="en-US" sz="2000" dirty="0">
                <a:solidFill>
                  <a:schemeClr val="tx1"/>
                </a:solidFill>
              </a:rPr>
              <a:t>. Faculty appointment is dependent on employment at CUHC. </a:t>
            </a:r>
          </a:p>
          <a:p>
            <a:endParaRPr lang="en-US" dirty="0"/>
          </a:p>
        </p:txBody>
      </p:sp>
    </p:spTree>
    <p:extLst>
      <p:ext uri="{BB962C8B-B14F-4D97-AF65-F5344CB8AC3E}">
        <p14:creationId xmlns:p14="http://schemas.microsoft.com/office/powerpoint/2010/main" val="211420445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001000" cy="990600"/>
          </a:xfrm>
        </p:spPr>
        <p:txBody>
          <a:bodyPr/>
          <a:lstStyle/>
          <a:p>
            <a:pPr algn="ctr"/>
            <a:r>
              <a:rPr lang="en-US" sz="4000" dirty="0">
                <a:solidFill>
                  <a:srgbClr val="C00000"/>
                </a:solidFill>
              </a:rPr>
              <a:t>Time in Rank  </a:t>
            </a:r>
            <a:br>
              <a:rPr lang="en-US" sz="4000" dirty="0">
                <a:solidFill>
                  <a:srgbClr val="C00000"/>
                </a:solidFill>
              </a:rPr>
            </a:br>
            <a:r>
              <a:rPr lang="en-US" sz="2400" dirty="0">
                <a:solidFill>
                  <a:srgbClr val="C00000"/>
                </a:solidFill>
              </a:rPr>
              <a:t>Clinical Faculty </a:t>
            </a:r>
          </a:p>
        </p:txBody>
      </p:sp>
      <p:sp>
        <p:nvSpPr>
          <p:cNvPr id="5" name="Content Placeholder 4"/>
          <p:cNvSpPr>
            <a:spLocks noGrp="1"/>
          </p:cNvSpPr>
          <p:nvPr>
            <p:ph sz="half" idx="1"/>
          </p:nvPr>
        </p:nvSpPr>
        <p:spPr>
          <a:xfrm>
            <a:off x="1143000" y="1676400"/>
            <a:ext cx="3886200" cy="4983163"/>
          </a:xfrm>
        </p:spPr>
        <p:txBody>
          <a:bodyPr/>
          <a:lstStyle/>
          <a:p>
            <a:r>
              <a:rPr lang="en-US" sz="2400" dirty="0"/>
              <a:t>Instructor</a:t>
            </a:r>
          </a:p>
          <a:p>
            <a:pPr marL="0" indent="0">
              <a:buNone/>
            </a:pPr>
            <a:endParaRPr lang="en-US" sz="2400" dirty="0"/>
          </a:p>
          <a:p>
            <a:r>
              <a:rPr lang="en-US" sz="2400" dirty="0"/>
              <a:t>Assistant Professor</a:t>
            </a:r>
          </a:p>
          <a:p>
            <a:endParaRPr lang="en-US" sz="2400" dirty="0"/>
          </a:p>
          <a:p>
            <a:r>
              <a:rPr lang="en-US" sz="2400" dirty="0"/>
              <a:t>Associate Professor</a:t>
            </a:r>
          </a:p>
          <a:p>
            <a:endParaRPr lang="en-US" sz="2400" dirty="0"/>
          </a:p>
          <a:p>
            <a:r>
              <a:rPr lang="en-US" sz="2400" dirty="0"/>
              <a:t>Professor </a:t>
            </a:r>
          </a:p>
          <a:p>
            <a:endParaRPr lang="en-US" dirty="0"/>
          </a:p>
        </p:txBody>
      </p:sp>
      <p:sp>
        <p:nvSpPr>
          <p:cNvPr id="6" name="Content Placeholder 5"/>
          <p:cNvSpPr>
            <a:spLocks noGrp="1"/>
          </p:cNvSpPr>
          <p:nvPr>
            <p:ph sz="half" idx="2"/>
          </p:nvPr>
        </p:nvSpPr>
        <p:spPr>
          <a:xfrm>
            <a:off x="4419600" y="1752599"/>
            <a:ext cx="4038600" cy="4983163"/>
          </a:xfrm>
        </p:spPr>
        <p:txBody>
          <a:bodyPr/>
          <a:lstStyle/>
          <a:p>
            <a:pPr marL="0" indent="0">
              <a:buNone/>
            </a:pPr>
            <a:r>
              <a:rPr lang="en-US" sz="2400" dirty="0"/>
              <a:t>1-2 years</a:t>
            </a:r>
          </a:p>
          <a:p>
            <a:endParaRPr lang="en-US" sz="2400" dirty="0"/>
          </a:p>
          <a:p>
            <a:pPr marL="0" indent="0">
              <a:buNone/>
            </a:pPr>
            <a:r>
              <a:rPr lang="en-US" sz="2400" dirty="0"/>
              <a:t>7-10 years </a:t>
            </a:r>
            <a:r>
              <a:rPr lang="en-US" sz="2000" dirty="0"/>
              <a:t>(at least 5 years at                			   time of application)</a:t>
            </a:r>
          </a:p>
          <a:p>
            <a:pPr marL="0" indent="0">
              <a:buNone/>
            </a:pPr>
            <a:endParaRPr lang="en-US" sz="800" dirty="0"/>
          </a:p>
          <a:p>
            <a:pPr marL="0" indent="0">
              <a:buNone/>
            </a:pPr>
            <a:r>
              <a:rPr lang="en-US" sz="2400" dirty="0"/>
              <a:t>7-10 years </a:t>
            </a:r>
            <a:r>
              <a:rPr lang="en-US" sz="2000" dirty="0"/>
              <a:t>(at least 5 years at         		         time of application)</a:t>
            </a:r>
          </a:p>
          <a:p>
            <a:endParaRPr lang="en-US" sz="2400" dirty="0"/>
          </a:p>
          <a:p>
            <a:pPr marL="0" indent="0">
              <a:buNone/>
            </a:pPr>
            <a:endParaRPr lang="en-US" sz="2000" dirty="0"/>
          </a:p>
          <a:p>
            <a:endParaRPr lang="en-US" dirty="0"/>
          </a:p>
        </p:txBody>
      </p:sp>
    </p:spTree>
    <p:extLst>
      <p:ext uri="{BB962C8B-B14F-4D97-AF65-F5344CB8AC3E}">
        <p14:creationId xmlns:p14="http://schemas.microsoft.com/office/powerpoint/2010/main" val="361916500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028700"/>
            <a:ext cx="7885112" cy="533400"/>
          </a:xfrm>
        </p:spPr>
        <p:txBody>
          <a:bodyPr>
            <a:noAutofit/>
          </a:bodyPr>
          <a:lstStyle/>
          <a:p>
            <a:pPr algn="ctr"/>
            <a:r>
              <a:rPr lang="en-US" sz="4000" dirty="0">
                <a:solidFill>
                  <a:srgbClr val="C00000"/>
                </a:solidFill>
              </a:rPr>
              <a:t>Pathways </a:t>
            </a:r>
          </a:p>
        </p:txBody>
      </p:sp>
      <p:sp>
        <p:nvSpPr>
          <p:cNvPr id="3" name="Text Placeholder 2"/>
          <p:cNvSpPr>
            <a:spLocks noGrp="1"/>
          </p:cNvSpPr>
          <p:nvPr>
            <p:ph type="body" idx="1"/>
          </p:nvPr>
        </p:nvSpPr>
        <p:spPr>
          <a:xfrm>
            <a:off x="609601" y="1828800"/>
            <a:ext cx="7808913" cy="4419601"/>
          </a:xfrm>
        </p:spPr>
        <p:txBody>
          <a:bodyPr/>
          <a:lstStyle/>
          <a:p>
            <a:pPr algn="ctr"/>
            <a:endParaRPr lang="en-US" dirty="0"/>
          </a:p>
          <a:p>
            <a:pPr algn="ctr"/>
            <a:r>
              <a:rPr lang="en-US" b="1" dirty="0">
                <a:solidFill>
                  <a:srgbClr val="0070C0"/>
                </a:solidFill>
              </a:rPr>
              <a:t>Academic Pathway </a:t>
            </a:r>
          </a:p>
          <a:p>
            <a:pPr algn="ctr"/>
            <a:r>
              <a:rPr lang="en-US" sz="1800" dirty="0">
                <a:solidFill>
                  <a:schemeClr val="tx1"/>
                </a:solidFill>
              </a:rPr>
              <a:t>BMS &amp; Clinical Faculty  </a:t>
            </a:r>
          </a:p>
          <a:p>
            <a:pPr algn="ctr"/>
            <a:endParaRPr lang="en-US" dirty="0">
              <a:solidFill>
                <a:schemeClr val="tx1"/>
              </a:solidFill>
            </a:endParaRPr>
          </a:p>
          <a:p>
            <a:pPr algn="ctr"/>
            <a:r>
              <a:rPr lang="en-US" dirty="0">
                <a:solidFill>
                  <a:schemeClr val="tx1"/>
                </a:solidFill>
              </a:rPr>
              <a:t>Or </a:t>
            </a:r>
          </a:p>
          <a:p>
            <a:pPr algn="ctr"/>
            <a:endParaRPr lang="en-US" dirty="0">
              <a:solidFill>
                <a:schemeClr val="tx1"/>
              </a:solidFill>
            </a:endParaRPr>
          </a:p>
          <a:p>
            <a:pPr algn="ctr"/>
            <a:r>
              <a:rPr lang="en-US" b="1" dirty="0">
                <a:solidFill>
                  <a:srgbClr val="0070C0"/>
                </a:solidFill>
              </a:rPr>
              <a:t>Scholarship of Practice &amp; Teaching Pathway (SPT)  </a:t>
            </a:r>
          </a:p>
          <a:p>
            <a:pPr algn="ctr"/>
            <a:r>
              <a:rPr lang="en-US" sz="1800" dirty="0">
                <a:solidFill>
                  <a:schemeClr val="tx1"/>
                </a:solidFill>
              </a:rPr>
              <a:t>Clinical only </a:t>
            </a:r>
          </a:p>
          <a:p>
            <a:endParaRPr lang="en-US" dirty="0"/>
          </a:p>
        </p:txBody>
      </p:sp>
    </p:spTree>
    <p:extLst>
      <p:ext uri="{BB962C8B-B14F-4D97-AF65-F5344CB8AC3E}">
        <p14:creationId xmlns:p14="http://schemas.microsoft.com/office/powerpoint/2010/main" val="2507719203"/>
      </p:ext>
    </p:extLst>
  </p:cSld>
  <p:clrMapOvr>
    <a:masterClrMapping/>
  </p:clrMapOvr>
  <p:transition spd="med">
    <p:fade/>
  </p:transition>
</p:sld>
</file>

<file path=ppt/theme/theme1.xml><?xml version="1.0" encoding="utf-8"?>
<a:theme xmlns:a="http://schemas.openxmlformats.org/drawingml/2006/main" name="CMSRU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1334</TotalTime>
  <Words>4471</Words>
  <Application>Microsoft Office PowerPoint</Application>
  <PresentationFormat>On-screen Show (4:3)</PresentationFormat>
  <Paragraphs>524</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Symbol</vt:lpstr>
      <vt:lpstr>Times New Roman</vt:lpstr>
      <vt:lpstr>Trebuchet MS</vt:lpstr>
      <vt:lpstr>CMSRU Theme</vt:lpstr>
      <vt:lpstr>Academic Promotion  </vt:lpstr>
      <vt:lpstr>Rationale for Promotion </vt:lpstr>
      <vt:lpstr>PowerPoint Presentation</vt:lpstr>
      <vt:lpstr>General Points </vt:lpstr>
      <vt:lpstr>General Points </vt:lpstr>
      <vt:lpstr>Four Faculty Pathways </vt:lpstr>
      <vt:lpstr>Clinical Faculty Non-Tenure / Coterminous </vt:lpstr>
      <vt:lpstr>Time in Rank   Clinical Faculty </vt:lpstr>
      <vt:lpstr>Pathways </vt:lpstr>
      <vt:lpstr>PowerPoint Presentation</vt:lpstr>
      <vt:lpstr>PowerPoint Presentation</vt:lpstr>
      <vt:lpstr>Academic Pathway </vt:lpstr>
      <vt:lpstr>Domains of Faculty Development </vt:lpstr>
      <vt:lpstr>Teaching </vt:lpstr>
      <vt:lpstr>Scholarly Activity </vt:lpstr>
      <vt:lpstr>Scholarly Products Cumulative Data  </vt:lpstr>
      <vt:lpstr>Other Scholarly Activity </vt:lpstr>
      <vt:lpstr>Service </vt:lpstr>
      <vt:lpstr>Clinical Performance </vt:lpstr>
      <vt:lpstr>Assistant Professor of (Department) </vt:lpstr>
      <vt:lpstr>Associate Professor of (Department) </vt:lpstr>
      <vt:lpstr>Professor of (Department) </vt:lpstr>
      <vt:lpstr>Professor of (Department) </vt:lpstr>
      <vt:lpstr>Professor of (Department)  Early in Eligibility Period Cont. </vt:lpstr>
      <vt:lpstr>Accelerated Promotion </vt:lpstr>
      <vt:lpstr>Scholarship of Practice and Teaching (SPT)  Pathway  </vt:lpstr>
      <vt:lpstr>Scholarship of Practice and Teaching Pathway for Clinical Faculty </vt:lpstr>
      <vt:lpstr>Scholarship of Practice &amp; Teaching Pathway  (SPT)  </vt:lpstr>
      <vt:lpstr>Scholarship of Practice &amp; Teaching Pathway (SPT)   Identified Area of Expertise </vt:lpstr>
      <vt:lpstr>Scholarship of Practice &amp; Teaching Pathway </vt:lpstr>
      <vt:lpstr>Scholarship of Practice &amp; Teaching Pathway </vt:lpstr>
      <vt:lpstr>Scholarship of Practice &amp; Teaching Pathway </vt:lpstr>
      <vt:lpstr>Scholarship of Practice &amp; Teaching Pathway (SPT)   Promotion to Professor of (Clinical) Department </vt:lpstr>
      <vt:lpstr>Promotion Calendar  Clinical Faculty </vt:lpstr>
      <vt:lpstr>Clinical Calendar Continued </vt:lpstr>
      <vt:lpstr>Departmental A&amp;P Committees</vt:lpstr>
      <vt:lpstr>Departmental Contacts </vt:lpstr>
      <vt:lpstr>CMSRU Advisory Committee on Appointments and Promotions</vt:lpstr>
      <vt:lpstr>CMSRU A &amp; P Committee Members</vt:lpstr>
      <vt:lpstr>Promotion Documents</vt:lpstr>
      <vt:lpstr>Letters of Recommendation </vt:lpstr>
      <vt:lpstr>Preparing Your CV for Promotion Packet</vt:lpstr>
      <vt:lpstr>Common Errors in Packet Submissions</vt:lpstr>
      <vt:lpstr>Common Errors in Packet Submissions</vt:lpstr>
      <vt:lpstr> Teaching Portfolio &amp; Dossier  </vt:lpstr>
      <vt:lpstr> Teaching Dossier &amp; Portfolio </vt:lpstr>
      <vt:lpstr> Teaching Dossier &amp; Portfolio </vt:lpstr>
      <vt:lpstr> Teaching Dossier &amp; Portfolio </vt:lpstr>
      <vt:lpstr>PowerPoint Presentation</vt:lpstr>
      <vt:lpstr>PowerPoint Presentation</vt:lpstr>
    </vt:vector>
  </TitlesOfParts>
  <Company>Rowan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Deanne Conners</dc:creator>
  <cp:lastModifiedBy>Peatman, Anne Marie</cp:lastModifiedBy>
  <cp:revision>81</cp:revision>
  <dcterms:created xsi:type="dcterms:W3CDTF">2012-10-24T20:32:45Z</dcterms:created>
  <dcterms:modified xsi:type="dcterms:W3CDTF">2024-08-19T14:40:26Z</dcterms:modified>
</cp:coreProperties>
</file>