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3" r:id="rId8"/>
    <p:sldId id="265" r:id="rId9"/>
    <p:sldId id="307" r:id="rId10"/>
    <p:sldId id="308" r:id="rId11"/>
    <p:sldId id="283" r:id="rId12"/>
    <p:sldId id="262" r:id="rId13"/>
    <p:sldId id="267" r:id="rId14"/>
    <p:sldId id="268" r:id="rId15"/>
    <p:sldId id="269" r:id="rId16"/>
    <p:sldId id="319" r:id="rId17"/>
    <p:sldId id="270" r:id="rId18"/>
    <p:sldId id="314" r:id="rId19"/>
    <p:sldId id="272" r:id="rId20"/>
    <p:sldId id="273" r:id="rId21"/>
    <p:sldId id="276" r:id="rId22"/>
    <p:sldId id="277" r:id="rId23"/>
    <p:sldId id="320" r:id="rId24"/>
    <p:sldId id="310" r:id="rId25"/>
    <p:sldId id="311" r:id="rId26"/>
    <p:sldId id="312" r:id="rId27"/>
    <p:sldId id="264" r:id="rId28"/>
    <p:sldId id="282" r:id="rId29"/>
    <p:sldId id="321" r:id="rId30"/>
    <p:sldId id="279" r:id="rId31"/>
    <p:sldId id="280" r:id="rId32"/>
    <p:sldId id="299" r:id="rId33"/>
    <p:sldId id="281" r:id="rId34"/>
    <p:sldId id="301" r:id="rId35"/>
    <p:sldId id="289" r:id="rId36"/>
    <p:sldId id="285" r:id="rId37"/>
    <p:sldId id="300" r:id="rId38"/>
    <p:sldId id="297" r:id="rId39"/>
    <p:sldId id="292" r:id="rId40"/>
    <p:sldId id="317" r:id="rId41"/>
    <p:sldId id="318" r:id="rId42"/>
    <p:sldId id="291" r:id="rId43"/>
    <p:sldId id="286" r:id="rId44"/>
    <p:sldId id="287" r:id="rId45"/>
    <p:sldId id="302" r:id="rId46"/>
    <p:sldId id="295" r:id="rId47"/>
    <p:sldId id="29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a:srgbClr val="FFBC01"/>
    <a:srgbClr val="FFE013"/>
    <a:srgbClr val="C2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autoAdjust="0"/>
  </p:normalViewPr>
  <p:slideViewPr>
    <p:cSldViewPr snapToObjects="1">
      <p:cViewPr varScale="1">
        <p:scale>
          <a:sx n="86" d="100"/>
          <a:sy n="86" d="100"/>
        </p:scale>
        <p:origin x="1459"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78E5C-F43B-FA40-BD1A-0044350A8C92}" type="datetimeFigureOut">
              <a:rPr lang="en-US" smtClean="0"/>
              <a:pPr/>
              <a:t>8/23/2023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47383-5503-1745-BBAC-F3A4F261951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24144-2BA1-2245-8676-26B81C5151E6}" type="datetimeFigureOut">
              <a:rPr lang="en-US" smtClean="0"/>
              <a:pPr/>
              <a:t>8/23/2023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25694-30D0-1E44-B1CF-193BB9D01C7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df"/><Relationship Id="rId5" Type="http://schemas.openxmlformats.org/officeDocument/2006/relationships/image" Target="../media/image1.pd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df"/><Relationship Id="rId4" Type="http://schemas.openxmlformats.org/officeDocument/2006/relationships/image" Target="../media/image2.pd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10" name="Picture 4"/>
          <p:cNvPicPr>
            <a:picLocks noChangeAspect="1" noChangeArrowheads="1"/>
          </p:cNvPicPr>
          <p:nvPr/>
        </p:nvPicPr>
        <p:blipFill>
          <a:blip r:embed="rId3" cstate="print"/>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ctrTitle" hasCustomPrompt="1"/>
          </p:nvPr>
        </p:nvSpPr>
        <p:spPr>
          <a:xfrm>
            <a:off x="685800" y="2130425"/>
            <a:ext cx="7772400" cy="1470025"/>
          </a:xfrm>
        </p:spPr>
        <p:txBody>
          <a:bodyPr lIns="0" tIns="0" rIns="0" bIns="0" anchor="t" anchorCtr="0">
            <a:normAutofit/>
          </a:bodyPr>
          <a:lstStyle>
            <a:lvl1pPr algn="l">
              <a:defRPr sz="4000" b="1" i="0">
                <a:solidFill>
                  <a:srgbClr val="C2203D"/>
                </a:solidFill>
                <a:latin typeface="Trebuchet MS"/>
                <a:cs typeface="Trebuchet MS"/>
              </a:defRPr>
            </a:lvl1pPr>
          </a:lstStyle>
          <a:p>
            <a:r>
              <a:rPr lang="en-US" dirty="0"/>
              <a:t>Click to edit master title style</a:t>
            </a:r>
          </a:p>
        </p:txBody>
      </p:sp>
      <p:sp>
        <p:nvSpPr>
          <p:cNvPr id="3" name="Subtitle 2"/>
          <p:cNvSpPr>
            <a:spLocks noGrp="1"/>
          </p:cNvSpPr>
          <p:nvPr>
            <p:ph type="subTitle" idx="1" hasCustomPrompt="1"/>
          </p:nvPr>
        </p:nvSpPr>
        <p:spPr>
          <a:xfrm>
            <a:off x="762000" y="5334000"/>
            <a:ext cx="7010400" cy="1022350"/>
          </a:xfrm>
        </p:spPr>
        <p:txBody>
          <a:bodyPr/>
          <a:lstStyle>
            <a:lvl1pPr marL="0" indent="0" algn="l">
              <a:buNone/>
              <a:defRPr sz="2800" b="0" i="0">
                <a:solidFill>
                  <a:schemeClr val="tx1">
                    <a:lumMod val="65000"/>
                    <a:lumOff val="35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lgn="r">
              <a:defRPr/>
            </a:lvl1pPr>
          </a:lstStyle>
          <a:p>
            <a:fld id="{D22FF729-3D0E-1A43-9E7B-C5C444BEE73B}" type="datetime1">
              <a:rPr lang="en-US" smtClean="0"/>
              <a:pPr/>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pic>
        <p:nvPicPr>
          <p:cNvPr id="11" name="Picture 2"/>
          <p:cNvPicPr>
            <a:picLocks noChangeAspect="1" noChangeArrowheads="1"/>
          </p:cNvPicPr>
          <p:nvPr/>
        </p:nvPicPr>
        <p:blipFill>
          <a:blip r:embed="rId4" cstate="print"/>
          <a:srcRect/>
          <a:stretch>
            <a:fillRect/>
          </a:stretch>
        </p:blipFill>
        <p:spPr bwMode="auto">
          <a:xfrm>
            <a:off x="304800" y="228601"/>
            <a:ext cx="3581400" cy="619939"/>
          </a:xfrm>
          <a:prstGeom prst="rect">
            <a:avLst/>
          </a:prstGeom>
          <a:noFill/>
          <a:ln w="9525">
            <a:noFill/>
            <a:miter lim="800000"/>
            <a:headEnd/>
            <a:tailEnd/>
          </a:ln>
          <a:effectLst/>
        </p:spPr>
      </p:pic>
      <p:pic>
        <p:nvPicPr>
          <p:cNvPr id="12" name="Picture 3"/>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2"/>
              <a:srcRect/>
              <a:stretch>
                <a:fillRect/>
              </a:stretch>
            </p:blipFill>
          </mc:Fallback>
        </mc:AlternateContent>
        <p:spPr bwMode="auto">
          <a:xfrm>
            <a:off x="0" y="0"/>
            <a:ext cx="9144000" cy="6857999"/>
          </a:xfrm>
          <a:prstGeom prst="rect">
            <a:avLst/>
          </a:prstGeom>
          <a:noFill/>
          <a:ln w="9525">
            <a:noFill/>
            <a:miter lim="800000"/>
            <a:headEnd/>
            <a:tailEnd/>
          </a:ln>
          <a:effectLst/>
        </p:spPr>
      </p:pic>
      <p:pic>
        <p:nvPicPr>
          <p:cNvPr id="13" name="Picture 4"/>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3"/>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4"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304800" y="228601"/>
            <a:ext cx="3581400" cy="619939"/>
          </a:xfrm>
          <a:prstGeom prst="rect">
            <a:avLst/>
          </a:prstGeom>
          <a:noFill/>
          <a:ln w="9525">
            <a:noFill/>
            <a:miter lim="800000"/>
            <a:headEnd/>
            <a:tailEnd/>
          </a:ln>
          <a:effectLst/>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sp>
        <p:nvSpPr>
          <p:cNvPr id="3" name="Content Placeholder 2"/>
          <p:cNvSpPr>
            <a:spLocks noGrp="1"/>
          </p:cNvSpPr>
          <p:nvPr>
            <p:ph idx="1"/>
          </p:nvPr>
        </p:nvSpPr>
        <p:spPr>
          <a:xfrm>
            <a:off x="685800" y="533400"/>
            <a:ext cx="8001000" cy="55927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a:latin typeface="Trebuchet MS"/>
                <a:cs typeface="Trebuchet MS"/>
              </a:defRPr>
            </a:lvl4pPr>
            <a:lvl5pPr>
              <a:defRPr>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lgn="r">
              <a:defRPr/>
            </a:lvl1pPr>
          </a:lstStyle>
          <a:p>
            <a:fld id="{A4074635-D45E-8C41-B8B1-7D42DA4A52DA}" type="datetime1">
              <a:rPr lang="en-US" smtClean="0"/>
              <a:pPr/>
              <a:t>8/23/2023</a:t>
            </a:fld>
            <a:endParaRPr lang="en-US" dirty="0"/>
          </a:p>
        </p:txBody>
      </p:sp>
      <p:sp>
        <p:nvSpPr>
          <p:cNvPr id="5" name="Footer Placeholder 4"/>
          <p:cNvSpPr>
            <a:spLocks noGrp="1"/>
          </p:cNvSpPr>
          <p:nvPr>
            <p:ph type="ftr" sz="quarter" idx="11"/>
          </p:nvPr>
        </p:nvSpPr>
        <p:spPr>
          <a:xfrm>
            <a:off x="2743200" y="6356350"/>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pic>
        <p:nvPicPr>
          <p:cNvPr id="8" name="Picture 4"/>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1"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hasCustomPrompt="1"/>
          </p:nvPr>
        </p:nvSpPr>
        <p:spPr>
          <a:xfrm>
            <a:off x="609601" y="533400"/>
            <a:ext cx="7885112" cy="533400"/>
          </a:xfrm>
        </p:spPr>
        <p:txBody>
          <a:bodyPr lIns="0" tIns="0" rIns="0" bIns="0" anchor="t">
            <a:normAutofit/>
          </a:bodyPr>
          <a:lstStyle>
            <a:lvl1pPr algn="l">
              <a:defRPr sz="3200" b="1" cap="none">
                <a:latin typeface="Trebuchet MS"/>
                <a:cs typeface="Trebuchet MS"/>
              </a:defRPr>
            </a:lvl1pPr>
          </a:lstStyle>
          <a:p>
            <a:r>
              <a:rPr lang="en-US" dirty="0"/>
              <a:t>Click to edit master title style</a:t>
            </a:r>
          </a:p>
        </p:txBody>
      </p:sp>
      <p:sp>
        <p:nvSpPr>
          <p:cNvPr id="3" name="Text Placeholder 2"/>
          <p:cNvSpPr>
            <a:spLocks noGrp="1"/>
          </p:cNvSpPr>
          <p:nvPr>
            <p:ph type="body" idx="1" hasCustomPrompt="1"/>
          </p:nvPr>
        </p:nvSpPr>
        <p:spPr>
          <a:xfrm>
            <a:off x="685800" y="1219200"/>
            <a:ext cx="7808913" cy="4953001"/>
          </a:xfrm>
        </p:spPr>
        <p:txBody>
          <a:bodyPr anchor="t" anchorCtr="0"/>
          <a:lstStyle>
            <a:lvl1pPr marL="0" indent="0">
              <a:buNone/>
              <a:defRPr sz="2400">
                <a:solidFill>
                  <a:schemeClr val="tx1">
                    <a:lumMod val="65000"/>
                    <a:lumOff val="35000"/>
                  </a:schemeClr>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lgn="r">
              <a:defRPr/>
            </a:lvl1pPr>
          </a:lstStyle>
          <a:p>
            <a:fld id="{3DF685F1-CA02-184E-919A-13D123A368CF}" type="datetime1">
              <a:rPr lang="en-US" smtClean="0"/>
              <a:pPr/>
              <a:t>8/23/2023</a:t>
            </a:fld>
            <a:endParaRPr lang="en-US" dirty="0"/>
          </a:p>
        </p:txBody>
      </p:sp>
      <p:sp>
        <p:nvSpPr>
          <p:cNvPr id="5" name="Footer Placeholder 4"/>
          <p:cNvSpPr>
            <a:spLocks noGrp="1"/>
          </p:cNvSpPr>
          <p:nvPr>
            <p:ph type="ftr" sz="quarter" idx="11"/>
          </p:nvPr>
        </p:nvSpPr>
        <p:spPr>
          <a:xfrm>
            <a:off x="2743200" y="6356350"/>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9" name="Picture 4"/>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1"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hasCustomPrompt="1"/>
          </p:nvPr>
        </p:nvSpPr>
        <p:spPr>
          <a:xfrm>
            <a:off x="685800" y="457200"/>
            <a:ext cx="8001000" cy="457200"/>
          </a:xfrm>
        </p:spPr>
        <p:txBody>
          <a:bodyPr lIns="0" tIns="0" rIns="0" bIns="0">
            <a:noAutofit/>
          </a:bodyPr>
          <a:lstStyle>
            <a:lvl1pPr algn="l">
              <a:defRPr sz="3200" b="1">
                <a:latin typeface="Trebuchet MS"/>
                <a:cs typeface="Trebuchet MS"/>
              </a:defRPr>
            </a:lvl1pPr>
          </a:lstStyle>
          <a:p>
            <a:r>
              <a:rPr lang="en-US" dirty="0"/>
              <a:t>Click to edit master title style</a:t>
            </a:r>
          </a:p>
        </p:txBody>
      </p:sp>
      <p:sp>
        <p:nvSpPr>
          <p:cNvPr id="3" name="Content Placeholder 2"/>
          <p:cNvSpPr>
            <a:spLocks noGrp="1"/>
          </p:cNvSpPr>
          <p:nvPr>
            <p:ph sz="half" idx="1"/>
          </p:nvPr>
        </p:nvSpPr>
        <p:spPr>
          <a:xfrm>
            <a:off x="685800" y="1143000"/>
            <a:ext cx="3886200" cy="49831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sz="2000">
                <a:latin typeface="Trebuchet MS"/>
                <a:cs typeface="Trebuchet MS"/>
              </a:defRPr>
            </a:lvl4pPr>
            <a:lvl5pPr>
              <a:defRPr sz="2000">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4E9DFF8A-B80E-9C41-81C8-A838870D6502}" type="datetime1">
              <a:rPr lang="en-US" smtClean="0"/>
              <a:pPr algn="r"/>
              <a:t>8/23/2023</a:t>
            </a:fld>
            <a:endParaRPr lang="en-US" dirty="0"/>
          </a:p>
        </p:txBody>
      </p:sp>
      <p:sp>
        <p:nvSpPr>
          <p:cNvPr id="6" name="Footer Placeholder 5"/>
          <p:cNvSpPr>
            <a:spLocks noGrp="1"/>
          </p:cNvSpPr>
          <p:nvPr>
            <p:ph type="ftr" sz="quarter" idx="11"/>
          </p:nvPr>
        </p:nvSpPr>
        <p:spPr>
          <a:xfrm>
            <a:off x="2743200" y="6356350"/>
            <a:ext cx="4114800" cy="365125"/>
          </a:xfrm>
        </p:spPr>
        <p:txBody>
          <a:bodyPr/>
          <a:lstStyle/>
          <a:p>
            <a:endParaRPr lang="en-US" dirty="0"/>
          </a:p>
        </p:txBody>
      </p:sp>
      <p:sp>
        <p:nvSpPr>
          <p:cNvPr id="7" name="Slide Number Placeholder 6"/>
          <p:cNvSpPr>
            <a:spLocks noGrp="1"/>
          </p:cNvSpPr>
          <p:nvPr>
            <p:ph type="sldNum" sz="quarter" idx="12"/>
          </p:nvPr>
        </p:nvSpPr>
        <p:spPr/>
        <p:txBody>
          <a:bodyPr/>
          <a:lstStyle/>
          <a:p>
            <a:fld id="{72023CB3-D03C-F746-B1AE-6D2F2943D320}" type="slidenum">
              <a:rPr lang="en-US" smtClean="0"/>
              <a:pPr/>
              <a:t>‹#›</a:t>
            </a:fld>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sz="2000">
                <a:latin typeface="Trebuchet MS"/>
                <a:cs typeface="Trebuchet MS"/>
              </a:defRPr>
            </a:lvl4pPr>
            <a:lvl5pPr>
              <a:defRPr sz="2000">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10" name="Picture 4"/>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2"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hasCustomPrompt="1"/>
          </p:nvPr>
        </p:nvSpPr>
        <p:spPr>
          <a:xfrm>
            <a:off x="685800" y="457200"/>
            <a:ext cx="8001000" cy="503238"/>
          </a:xfrm>
        </p:spPr>
        <p:txBody>
          <a:bodyPr lIns="0" tIns="0" rIns="0" bIns="0">
            <a:noAutofit/>
          </a:bodyPr>
          <a:lstStyle>
            <a:lvl1pPr algn="l">
              <a:defRPr sz="3200" b="1">
                <a:latin typeface="Trebuchet MS"/>
                <a:cs typeface="Trebuchet MS"/>
              </a:defRPr>
            </a:lvl1pPr>
          </a:lstStyle>
          <a:p>
            <a:r>
              <a:rPr lang="en-US" dirty="0"/>
              <a:t>Click to edit master title style</a:t>
            </a:r>
          </a:p>
        </p:txBody>
      </p:sp>
      <p:sp>
        <p:nvSpPr>
          <p:cNvPr id="3" name="Date Placeholder 2"/>
          <p:cNvSpPr>
            <a:spLocks noGrp="1"/>
          </p:cNvSpPr>
          <p:nvPr>
            <p:ph type="dt" sz="half" idx="10"/>
          </p:nvPr>
        </p:nvSpPr>
        <p:spPr/>
        <p:txBody>
          <a:bodyPr/>
          <a:lstStyle>
            <a:lvl1pPr algn="r">
              <a:defRPr/>
            </a:lvl1pPr>
          </a:lstStyle>
          <a:p>
            <a:fld id="{A78551D7-1022-8A4C-BD0A-807B87FC283F}" type="datetime1">
              <a:rPr lang="en-US" smtClean="0"/>
              <a:pPr/>
              <a:t>8/23/2023</a:t>
            </a:fld>
            <a:endParaRPr lang="en-US" dirty="0"/>
          </a:p>
        </p:txBody>
      </p:sp>
      <p:sp>
        <p:nvSpPr>
          <p:cNvPr id="4" name="Footer Placeholder 3"/>
          <p:cNvSpPr>
            <a:spLocks noGrp="1"/>
          </p:cNvSpPr>
          <p:nvPr>
            <p:ph type="ftr" sz="quarter" idx="11"/>
          </p:nvPr>
        </p:nvSpPr>
        <p:spPr>
          <a:xfrm>
            <a:off x="2743200" y="6356350"/>
            <a:ext cx="4114800" cy="365125"/>
          </a:xfrm>
        </p:spPr>
        <p:txBody>
          <a:bodyPr/>
          <a:lstStyle/>
          <a:p>
            <a:endParaRPr lang="en-US" dirty="0"/>
          </a:p>
        </p:txBody>
      </p:sp>
      <p:sp>
        <p:nvSpPr>
          <p:cNvPr id="5" name="Slide Number Placeholder 4"/>
          <p:cNvSpPr>
            <a:spLocks noGrp="1"/>
          </p:cNvSpPr>
          <p:nvPr>
            <p:ph type="sldNum" sz="quarter" idx="12"/>
          </p:nvPr>
        </p:nvSpPr>
        <p:spPr/>
        <p:txBody>
          <a:bodyPr/>
          <a:lstStyle/>
          <a:p>
            <a:fld id="{72023CB3-D03C-F746-B1AE-6D2F2943D320}" type="slidenum">
              <a:rPr lang="en-US" smtClean="0"/>
              <a:pPr/>
              <a:t>‹#›</a:t>
            </a:fld>
            <a:endParaRPr lang="en-US" dirty="0"/>
          </a:p>
        </p:txBody>
      </p:sp>
      <p:pic>
        <p:nvPicPr>
          <p:cNvPr id="9"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8" name="Picture 4"/>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0"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lvl1pPr algn="r">
              <a:defRPr/>
            </a:lvl1pPr>
          </a:lstStyle>
          <a:p>
            <a:fld id="{B6075A35-8606-4549-9405-FF363D456778}" type="datetime1">
              <a:rPr lang="en-US" smtClean="0"/>
              <a:pPr/>
              <a:t>8/23/2023</a:t>
            </a:fld>
            <a:endParaRPr lang="en-US" dirty="0"/>
          </a:p>
        </p:txBody>
      </p:sp>
      <p:sp>
        <p:nvSpPr>
          <p:cNvPr id="3" name="Footer Placeholder 2"/>
          <p:cNvSpPr>
            <a:spLocks noGrp="1"/>
          </p:cNvSpPr>
          <p:nvPr>
            <p:ph type="ftr" sz="quarter" idx="11"/>
          </p:nvPr>
        </p:nvSpPr>
        <p:spPr>
          <a:xfrm>
            <a:off x="2743200" y="6356350"/>
            <a:ext cx="4114800" cy="365125"/>
          </a:xfrm>
        </p:spPr>
        <p:txBody>
          <a:bodyPr/>
          <a:lstStyle/>
          <a:p>
            <a:endParaRPr lang="en-US" dirty="0"/>
          </a:p>
        </p:txBody>
      </p:sp>
      <p:sp>
        <p:nvSpPr>
          <p:cNvPr id="4" name="Slide Number Placeholder 3"/>
          <p:cNvSpPr>
            <a:spLocks noGrp="1"/>
          </p:cNvSpPr>
          <p:nvPr>
            <p:ph type="sldNum" sz="quarter" idx="12"/>
          </p:nvPr>
        </p:nvSpPr>
        <p:spPr/>
        <p:txBody>
          <a:bodyPr/>
          <a:lstStyle/>
          <a:p>
            <a:fld id="{72023CB3-D03C-F746-B1AE-6D2F2943D320}" type="slidenum">
              <a:rPr lang="en-US" smtClean="0"/>
              <a:pPr/>
              <a:t>‹#›</a:t>
            </a:fld>
            <a:endParaRPr lang="en-US" dirty="0"/>
          </a:p>
        </p:txBody>
      </p:sp>
      <p:pic>
        <p:nvPicPr>
          <p:cNvPr id="8"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7" name="Picture 6"/>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9"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duotone>
              <a:srgbClr val="FFB900"/>
              <a:srgbClr val="FFF1C1"/>
            </a:duotone>
          </a:blip>
          <a:srcRect/>
          <a:stretch>
            <a:fillRect/>
          </a:stretch>
        </p:blipFill>
        <p:spPr bwMode="auto">
          <a:xfrm>
            <a:off x="6378870" y="-685800"/>
            <a:ext cx="3831930" cy="7934325"/>
          </a:xfrm>
          <a:prstGeom prst="rect">
            <a:avLst/>
          </a:prstGeom>
          <a:noFill/>
          <a:ln w="9525">
            <a:noFill/>
            <a:miter lim="800000"/>
            <a:headEnd/>
            <a:tailEnd/>
          </a:ln>
          <a:effectLst/>
        </p:spPr>
      </p:pic>
      <p:sp>
        <p:nvSpPr>
          <p:cNvPr id="2" name="Title 1"/>
          <p:cNvSpPr>
            <a:spLocks noGrp="1"/>
          </p:cNvSpPr>
          <p:nvPr>
            <p:ph type="title"/>
          </p:nvPr>
        </p:nvSpPr>
        <p:spPr>
          <a:xfrm>
            <a:off x="685800" y="5224462"/>
            <a:ext cx="8001000" cy="338138"/>
          </a:xfrm>
        </p:spPr>
        <p:txBody>
          <a:bodyPr lIns="0" tIns="0" rIns="0" bIns="0" anchor="b">
            <a:noAutofit/>
          </a:bodyPr>
          <a:lstStyle>
            <a:lvl1pPr algn="l">
              <a:defRPr sz="1800" b="1">
                <a:latin typeface="Trebuchet MS"/>
                <a:cs typeface="Trebuchet MS"/>
              </a:defRPr>
            </a:lvl1pPr>
          </a:lstStyle>
          <a:p>
            <a:r>
              <a:rPr lang="en-US"/>
              <a:t>Click to edit Master title style</a:t>
            </a:r>
            <a:endParaRPr lang="en-US" dirty="0"/>
          </a:p>
        </p:txBody>
      </p:sp>
      <p:sp>
        <p:nvSpPr>
          <p:cNvPr id="3" name="Picture Placeholder 2"/>
          <p:cNvSpPr>
            <a:spLocks noGrp="1"/>
          </p:cNvSpPr>
          <p:nvPr>
            <p:ph type="pic" idx="1"/>
          </p:nvPr>
        </p:nvSpPr>
        <p:spPr>
          <a:xfrm>
            <a:off x="685800" y="533400"/>
            <a:ext cx="7772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638800"/>
            <a:ext cx="8001000" cy="533400"/>
          </a:xfrm>
        </p:spPr>
        <p:txBody>
          <a:bodyPr/>
          <a:lstStyle>
            <a:lvl1pPr marL="0" indent="0">
              <a:buNone/>
              <a:defRPr sz="140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48A26D55-8203-EC45-BCF6-F33ACE95F331}" type="datetime1">
              <a:rPr lang="en-US" smtClean="0"/>
              <a:pPr algn="r"/>
              <a:t>8/23/2023</a:t>
            </a:fld>
            <a:endParaRPr lang="en-US" dirty="0"/>
          </a:p>
        </p:txBody>
      </p:sp>
      <p:sp>
        <p:nvSpPr>
          <p:cNvPr id="6" name="Footer Placeholder 5"/>
          <p:cNvSpPr>
            <a:spLocks noGrp="1"/>
          </p:cNvSpPr>
          <p:nvPr>
            <p:ph type="ftr" sz="quarter" idx="11"/>
          </p:nvPr>
        </p:nvSpPr>
        <p:spPr>
          <a:xfrm>
            <a:off x="2743200" y="6356350"/>
            <a:ext cx="4114800" cy="365125"/>
          </a:xfrm>
        </p:spPr>
        <p:txBody>
          <a:bodyPr/>
          <a:lstStyle/>
          <a:p>
            <a:endParaRPr lang="en-US" dirty="0"/>
          </a:p>
        </p:txBody>
      </p:sp>
      <p:sp>
        <p:nvSpPr>
          <p:cNvPr id="7" name="Slide Number Placeholder 6"/>
          <p:cNvSpPr>
            <a:spLocks noGrp="1"/>
          </p:cNvSpPr>
          <p:nvPr>
            <p:ph type="sldNum" sz="quarter" idx="12"/>
          </p:nvPr>
        </p:nvSpPr>
        <p:spPr/>
        <p:txBody>
          <a:bodyPr/>
          <a:lstStyle/>
          <a:p>
            <a:fld id="{72023CB3-D03C-F746-B1AE-6D2F2943D320}" type="slidenum">
              <a:rPr lang="en-US" smtClean="0"/>
              <a:pPr/>
              <a:t>‹#›</a:t>
            </a:fld>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228600" y="6329970"/>
            <a:ext cx="2133600" cy="369325"/>
          </a:xfrm>
          <a:prstGeom prst="rect">
            <a:avLst/>
          </a:prstGeom>
          <a:noFill/>
          <a:ln w="9525">
            <a:noFill/>
            <a:miter lim="800000"/>
            <a:headEnd/>
            <a:tailEnd/>
          </a:ln>
          <a:effectLst/>
        </p:spPr>
      </p:pic>
      <p:pic>
        <p:nvPicPr>
          <p:cNvPr id="10" name="Picture 9"/>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duotone>
                  <a:srgbClr val="FFB900"/>
                  <a:srgbClr val="FFF1C1"/>
                </a:duotone>
              </a:blip>
              <a:srcRect/>
              <a:stretch>
                <a:fillRect/>
              </a:stretch>
            </p:blipFill>
          </mc:Choice>
          <mc:Fallback>
            <p:blipFill>
              <a:blip r:embed="rId2">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2"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28600" y="6329970"/>
            <a:ext cx="2133600" cy="369325"/>
          </a:xfrm>
          <a:prstGeom prst="rect">
            <a:avLst/>
          </a:prstGeom>
          <a:noFill/>
          <a:ln w="9525">
            <a:noFill/>
            <a:miter lim="800000"/>
            <a:headEnd/>
            <a:tailEnd/>
          </a:ln>
          <a:effectLst/>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4"/>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2">
                <a:duotone>
                  <a:srgbClr val="FFB900"/>
                  <a:srgbClr val="FFF1C1"/>
                </a:duotone>
              </a:blip>
              <a:srcRect/>
              <a:stretch>
                <a:fillRect/>
              </a:stretch>
            </p:blipFill>
          </mc:Choice>
          <mc:Fallback>
            <p:blipFill>
              <a:blip r:embed="rId3">
                <a:duotone>
                  <a:srgbClr val="FFB900"/>
                  <a:srgbClr val="FFF1C1"/>
                </a:duotone>
              </a:blip>
              <a:srcRect/>
              <a:stretch>
                <a:fillRect/>
              </a:stretch>
            </p:blipFill>
          </mc:Fallback>
        </mc:AlternateContent>
        <p:spPr bwMode="auto">
          <a:xfrm>
            <a:off x="6378870" y="-685800"/>
            <a:ext cx="3831930" cy="7934325"/>
          </a:xfrm>
          <a:prstGeom prst="rect">
            <a:avLst/>
          </a:prstGeom>
          <a:noFill/>
          <a:ln w="9525">
            <a:noFill/>
            <a:miter lim="800000"/>
            <a:headEnd/>
            <a:tailEnd/>
          </a:ln>
          <a:effectLst/>
        </p:spPr>
      </p:pic>
      <p:pic>
        <p:nvPicPr>
          <p:cNvPr id="10" name="Picture 2"/>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28600" y="6329970"/>
            <a:ext cx="2133600" cy="369325"/>
          </a:xfrm>
          <a:prstGeom prst="rect">
            <a:avLst/>
          </a:prstGeom>
          <a:noFill/>
          <a:ln w="9525">
            <a:noFill/>
            <a:miter lim="800000"/>
            <a:headEnd/>
            <a:tailEnd/>
          </a:ln>
          <a:effectLst/>
        </p:spPr>
      </p:pic>
      <p:sp>
        <p:nvSpPr>
          <p:cNvPr id="3" name="Content Placeholder 2"/>
          <p:cNvSpPr>
            <a:spLocks noGrp="1"/>
          </p:cNvSpPr>
          <p:nvPr>
            <p:ph idx="1"/>
          </p:nvPr>
        </p:nvSpPr>
        <p:spPr>
          <a:xfrm>
            <a:off x="685800" y="533400"/>
            <a:ext cx="8001000" cy="5592763"/>
          </a:xfrm>
        </p:spPr>
        <p:txBody>
          <a:bodyPr/>
          <a:lstStyle>
            <a:lvl1pPr>
              <a:defRPr sz="2800">
                <a:latin typeface="Trebuchet MS"/>
                <a:cs typeface="Trebuchet MS"/>
              </a:defRPr>
            </a:lvl1pPr>
            <a:lvl2pPr>
              <a:defRPr sz="2400">
                <a:latin typeface="Trebuchet MS"/>
                <a:cs typeface="Trebuchet MS"/>
              </a:defRPr>
            </a:lvl2pPr>
            <a:lvl3pPr>
              <a:defRPr sz="2000">
                <a:latin typeface="Trebuchet MS"/>
                <a:cs typeface="Trebuchet MS"/>
              </a:defRPr>
            </a:lvl3pPr>
            <a:lvl4pPr>
              <a:defRPr>
                <a:latin typeface="Trebuchet MS"/>
                <a:cs typeface="Trebuchet MS"/>
              </a:defRPr>
            </a:lvl4pPr>
            <a:lvl5pPr>
              <a:defRPr>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lgn="r">
              <a:defRPr/>
            </a:lvl1pPr>
          </a:lstStyle>
          <a:p>
            <a:fld id="{A4074635-D45E-8C41-B8B1-7D42DA4A52DA}" type="datetime1">
              <a:rPr lang="en-US" smtClean="0"/>
              <a:pPr/>
              <a:t>8/23/2023</a:t>
            </a:fld>
            <a:endParaRPr lang="en-US" dirty="0"/>
          </a:p>
        </p:txBody>
      </p:sp>
      <p:sp>
        <p:nvSpPr>
          <p:cNvPr id="5" name="Footer Placeholder 4"/>
          <p:cNvSpPr>
            <a:spLocks noGrp="1"/>
          </p:cNvSpPr>
          <p:nvPr>
            <p:ph type="ftr" sz="quarter" idx="11"/>
          </p:nvPr>
        </p:nvSpPr>
        <p:spPr>
          <a:xfrm>
            <a:off x="2743200" y="6356350"/>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72023CB3-D03C-F746-B1AE-6D2F2943D320}"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356350"/>
            <a:ext cx="1066800" cy="365125"/>
          </a:xfrm>
          <a:prstGeom prst="rect">
            <a:avLst/>
          </a:prstGeom>
        </p:spPr>
        <p:txBody>
          <a:bodyPr vert="horz" lIns="0" tIns="0" rIns="0" bIns="0" rtlCol="0" anchor="ctr"/>
          <a:lstStyle>
            <a:lvl1pPr algn="l">
              <a:defRPr sz="1200">
                <a:solidFill>
                  <a:schemeClr val="tx1">
                    <a:tint val="75000"/>
                  </a:schemeClr>
                </a:solidFill>
                <a:latin typeface="Trebuchet MS"/>
                <a:cs typeface="Trebuchet MS"/>
              </a:defRPr>
            </a:lvl1pPr>
          </a:lstStyle>
          <a:p>
            <a:fld id="{0BCB033A-3848-0040-8017-D7460BC13D45}" type="datetime1">
              <a:rPr lang="en-US" smtClean="0"/>
              <a:pPr/>
              <a:t>8/23/2023</a:t>
            </a:fld>
            <a:endParaRPr lang="en-US" dirty="0"/>
          </a:p>
        </p:txBody>
      </p:sp>
      <p:sp>
        <p:nvSpPr>
          <p:cNvPr id="5" name="Footer Placeholder 4"/>
          <p:cNvSpPr>
            <a:spLocks noGrp="1"/>
          </p:cNvSpPr>
          <p:nvPr>
            <p:ph type="ftr" sz="quarter" idx="3"/>
          </p:nvPr>
        </p:nvSpPr>
        <p:spPr>
          <a:xfrm>
            <a:off x="3810000" y="6356350"/>
            <a:ext cx="3048000" cy="365125"/>
          </a:xfrm>
          <a:prstGeom prst="rect">
            <a:avLst/>
          </a:prstGeom>
        </p:spPr>
        <p:txBody>
          <a:bodyPr vert="horz" lIns="0" tIns="0" rIns="0" bIns="0" rtlCol="0" anchor="ctr"/>
          <a:lstStyle>
            <a:lvl1pPr algn="l">
              <a:defRPr sz="1200">
                <a:solidFill>
                  <a:schemeClr val="tx1">
                    <a:tint val="75000"/>
                  </a:schemeClr>
                </a:solidFill>
                <a:latin typeface="Trebuchet MS"/>
                <a:cs typeface="Trebuchet MS"/>
              </a:defRPr>
            </a:lvl1pPr>
          </a:lstStyle>
          <a:p>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0" tIns="0" rIns="0" bIns="0" rtlCol="0" anchor="ctr"/>
          <a:lstStyle>
            <a:lvl1pPr algn="r">
              <a:defRPr sz="1200">
                <a:solidFill>
                  <a:schemeClr val="tx1">
                    <a:tint val="75000"/>
                  </a:schemeClr>
                </a:solidFill>
                <a:latin typeface="Trebuchet MS"/>
                <a:cs typeface="Trebuchet MS"/>
              </a:defRPr>
            </a:lvl1pPr>
          </a:lstStyle>
          <a:p>
            <a:fld id="{72023CB3-D03C-F746-B1AE-6D2F2943D3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50" r:id="rId8"/>
  </p:sldLayoutIdLst>
  <p:transition spd="med">
    <p:fade/>
  </p:transition>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cmsru.rowan.edu/resources/faculty/office-of-faculty-affairs/appointments-and-promotion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cmsru.rowan.edu/documents/ofa-documents/ap-documents/cmsru-faculty-appointments-and-promotions.final.5.4.22.pdf"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braunj@rowan.edu" TargetMode="External"/><Relationship Id="rId2" Type="http://schemas.openxmlformats.org/officeDocument/2006/relationships/hyperlink" Target="mailto:peatmana@rowan.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362200"/>
            <a:ext cx="7772400" cy="2060575"/>
          </a:xfrm>
        </p:spPr>
        <p:txBody>
          <a:bodyPr>
            <a:normAutofit/>
          </a:bodyPr>
          <a:lstStyle/>
          <a:p>
            <a:pPr algn="ctr"/>
            <a:r>
              <a:rPr lang="en-US" sz="4400" dirty="0"/>
              <a:t>Academic Promotion </a:t>
            </a:r>
            <a:br>
              <a:rPr lang="en-US" sz="4400" dirty="0"/>
            </a:br>
            <a:endParaRPr lang="en-US" sz="4400" dirty="0"/>
          </a:p>
        </p:txBody>
      </p:sp>
      <p:sp>
        <p:nvSpPr>
          <p:cNvPr id="8" name="Subtitle 7"/>
          <p:cNvSpPr>
            <a:spLocks noGrp="1"/>
          </p:cNvSpPr>
          <p:nvPr>
            <p:ph type="subTitle" idx="1"/>
          </p:nvPr>
        </p:nvSpPr>
        <p:spPr>
          <a:xfrm>
            <a:off x="683623" y="4466318"/>
            <a:ext cx="7696200" cy="1403350"/>
          </a:xfrm>
        </p:spPr>
        <p:txBody>
          <a:bodyPr/>
          <a:lstStyle/>
          <a:p>
            <a:r>
              <a:rPr lang="en-US" sz="2000" dirty="0">
                <a:solidFill>
                  <a:schemeClr val="tx1">
                    <a:lumMod val="65000"/>
                    <a:lumOff val="35000"/>
                  </a:schemeClr>
                </a:solidFill>
              </a:rPr>
              <a:t>Annette Reboli, MD, Dean, CMSRU </a:t>
            </a:r>
          </a:p>
          <a:p>
            <a:r>
              <a:rPr lang="en-US" sz="2000" dirty="0">
                <a:solidFill>
                  <a:schemeClr val="tx1">
                    <a:lumMod val="65000"/>
                    <a:lumOff val="35000"/>
                  </a:schemeClr>
                </a:solidFill>
              </a:rPr>
              <a:t>John Baxter, MD, Chair, CMSRU A&amp;P Committee</a:t>
            </a:r>
          </a:p>
          <a:p>
            <a:r>
              <a:rPr lang="en-US" sz="2000" dirty="0"/>
              <a:t>Anne Peatman, MBA, Director, Faculty Affairs </a:t>
            </a:r>
            <a:endParaRPr lang="en-US" sz="2000" dirty="0">
              <a:solidFill>
                <a:schemeClr val="tx1">
                  <a:lumMod val="65000"/>
                  <a:lumOff val="35000"/>
                </a:schemeClr>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33400"/>
            <a:ext cx="8001000" cy="5867400"/>
          </a:xfrm>
        </p:spPr>
        <p:txBody>
          <a:bodyPr/>
          <a:lstStyle/>
          <a:p>
            <a:pPr marL="0" indent="0" algn="ctr">
              <a:buNone/>
            </a:pPr>
            <a:r>
              <a:rPr lang="en-US" b="1" dirty="0"/>
              <a:t>Clinical Faculty – Scholarship of Practice &amp; Teaching Pathway </a:t>
            </a:r>
          </a:p>
          <a:p>
            <a:pPr marL="0" indent="0" algn="ctr">
              <a:buNone/>
            </a:pPr>
            <a:r>
              <a:rPr lang="en-US" sz="1400" dirty="0"/>
              <a:t>(No specific publication/research requirement; excellence in other domains)</a:t>
            </a:r>
          </a:p>
          <a:p>
            <a:pPr marL="0" indent="0" algn="ctr">
              <a:buNone/>
            </a:pPr>
            <a:endParaRPr lang="en-US" sz="1400" dirty="0"/>
          </a:p>
          <a:p>
            <a:pPr marL="0" indent="0" algn="ctr">
              <a:buNone/>
            </a:pPr>
            <a:endParaRPr lang="en-US" sz="2400" dirty="0"/>
          </a:p>
          <a:p>
            <a:pPr marL="0" indent="0">
              <a:buNone/>
            </a:pPr>
            <a:endParaRPr lang="en-US" sz="2000" b="1" dirty="0"/>
          </a:p>
          <a:p>
            <a:pPr marL="0" indent="0">
              <a:buNone/>
            </a:pPr>
            <a:r>
              <a:rPr lang="en-US" sz="2000" b="1" dirty="0"/>
              <a:t>Track</a:t>
            </a:r>
            <a:r>
              <a:rPr lang="en-US" sz="2400" dirty="0"/>
              <a:t>					     </a:t>
            </a:r>
            <a:r>
              <a:rPr lang="en-US" sz="1800" b="1" dirty="0"/>
              <a:t>Non-Tenure Track  </a:t>
            </a:r>
          </a:p>
          <a:p>
            <a:pPr marL="0" indent="0" algn="ctr">
              <a:buNone/>
            </a:pPr>
            <a:endParaRPr lang="en-US" sz="2400" dirty="0"/>
          </a:p>
          <a:p>
            <a:pPr marL="0" indent="0">
              <a:buNone/>
            </a:pPr>
            <a:endParaRPr lang="en-US" sz="1800" b="1" dirty="0"/>
          </a:p>
          <a:p>
            <a:pPr marL="0" indent="0">
              <a:buNone/>
            </a:pPr>
            <a:r>
              <a:rPr lang="en-US" sz="1800" b="1" dirty="0"/>
              <a:t>Designation </a:t>
            </a:r>
            <a:r>
              <a:rPr lang="en-US" sz="1800" dirty="0"/>
              <a:t>             			Clinician Educator</a:t>
            </a:r>
          </a:p>
          <a:p>
            <a:pPr marL="0" indent="0">
              <a:buNone/>
            </a:pPr>
            <a:endParaRPr lang="en-US" sz="1800" b="1" dirty="0"/>
          </a:p>
          <a:p>
            <a:pPr marL="0" indent="0">
              <a:buNone/>
            </a:pPr>
            <a:endParaRPr lang="en-US" sz="1800" b="1" dirty="0"/>
          </a:p>
          <a:p>
            <a:pPr marL="0" indent="0">
              <a:buNone/>
            </a:pPr>
            <a:r>
              <a:rPr lang="en-US" sz="1800" b="1" dirty="0"/>
              <a:t>Ranks</a:t>
            </a:r>
            <a:r>
              <a:rPr lang="en-US" sz="1800" dirty="0"/>
              <a:t>					    Assistant Professor of Clinical (Department) </a:t>
            </a:r>
          </a:p>
          <a:p>
            <a:pPr marL="0" indent="0">
              <a:buNone/>
            </a:pPr>
            <a:r>
              <a:rPr lang="en-US" sz="1800" dirty="0"/>
              <a:t>						    Associate Professor of Clinical (Department)</a:t>
            </a:r>
          </a:p>
          <a:p>
            <a:pPr marL="0" indent="0">
              <a:buNone/>
            </a:pPr>
            <a:r>
              <a:rPr lang="en-US" sz="1800" dirty="0"/>
              <a:t>				                 Professor of Clinical (Department)</a:t>
            </a:r>
          </a:p>
          <a:p>
            <a:pPr marL="0" indent="0" algn="ctr">
              <a:buNone/>
            </a:pPr>
            <a:endParaRPr lang="en-US" sz="3600" dirty="0"/>
          </a:p>
        </p:txBody>
      </p:sp>
      <p:sp>
        <p:nvSpPr>
          <p:cNvPr id="3" name="Down Arrow 2"/>
          <p:cNvSpPr/>
          <p:nvPr/>
        </p:nvSpPr>
        <p:spPr>
          <a:xfrm>
            <a:off x="4533900" y="1752600"/>
            <a:ext cx="3048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4700392" y="3200400"/>
            <a:ext cx="0" cy="740080"/>
          </a:xfrm>
          <a:prstGeom prst="straightConnector1">
            <a:avLst/>
          </a:prstGeom>
          <a:ln>
            <a:solidFill>
              <a:srgbClr val="C2203D"/>
            </a:solidFill>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1371600" y="2971800"/>
            <a:ext cx="1828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019300" y="4114800"/>
            <a:ext cx="11811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371600" y="5105400"/>
            <a:ext cx="1828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78969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001000" cy="990600"/>
          </a:xfrm>
        </p:spPr>
        <p:txBody>
          <a:bodyPr/>
          <a:lstStyle/>
          <a:p>
            <a:pPr algn="ctr"/>
            <a:r>
              <a:rPr lang="en-US" sz="4000" dirty="0">
                <a:solidFill>
                  <a:srgbClr val="C00000"/>
                </a:solidFill>
              </a:rPr>
              <a:t>Time in Rank  </a:t>
            </a:r>
            <a:br>
              <a:rPr lang="en-US" sz="4000" dirty="0">
                <a:solidFill>
                  <a:srgbClr val="C00000"/>
                </a:solidFill>
              </a:rPr>
            </a:br>
            <a:r>
              <a:rPr lang="en-US" sz="2400" dirty="0">
                <a:solidFill>
                  <a:srgbClr val="C00000"/>
                </a:solidFill>
              </a:rPr>
              <a:t>Clinical Faculty </a:t>
            </a:r>
          </a:p>
        </p:txBody>
      </p:sp>
      <p:sp>
        <p:nvSpPr>
          <p:cNvPr id="5" name="Content Placeholder 4"/>
          <p:cNvSpPr>
            <a:spLocks noGrp="1"/>
          </p:cNvSpPr>
          <p:nvPr>
            <p:ph sz="half" idx="1"/>
          </p:nvPr>
        </p:nvSpPr>
        <p:spPr>
          <a:xfrm>
            <a:off x="1143000" y="1676400"/>
            <a:ext cx="3886200" cy="4983163"/>
          </a:xfrm>
        </p:spPr>
        <p:txBody>
          <a:bodyPr/>
          <a:lstStyle/>
          <a:p>
            <a:r>
              <a:rPr lang="en-US" sz="2400" dirty="0"/>
              <a:t>Instructor</a:t>
            </a:r>
          </a:p>
          <a:p>
            <a:pPr marL="0" indent="0">
              <a:buNone/>
            </a:pPr>
            <a:endParaRPr lang="en-US" sz="2400" dirty="0"/>
          </a:p>
          <a:p>
            <a:r>
              <a:rPr lang="en-US" sz="2400" dirty="0"/>
              <a:t>Assistant Professor</a:t>
            </a:r>
          </a:p>
          <a:p>
            <a:endParaRPr lang="en-US" sz="2400" dirty="0"/>
          </a:p>
          <a:p>
            <a:r>
              <a:rPr lang="en-US" sz="2400" dirty="0"/>
              <a:t>Associate Professor</a:t>
            </a:r>
          </a:p>
          <a:p>
            <a:endParaRPr lang="en-US" sz="2400" dirty="0"/>
          </a:p>
          <a:p>
            <a:r>
              <a:rPr lang="en-US" sz="2400" dirty="0"/>
              <a:t>Professor </a:t>
            </a:r>
          </a:p>
          <a:p>
            <a:endParaRPr lang="en-US" dirty="0"/>
          </a:p>
        </p:txBody>
      </p:sp>
      <p:sp>
        <p:nvSpPr>
          <p:cNvPr id="6" name="Content Placeholder 5"/>
          <p:cNvSpPr>
            <a:spLocks noGrp="1"/>
          </p:cNvSpPr>
          <p:nvPr>
            <p:ph sz="half" idx="2"/>
          </p:nvPr>
        </p:nvSpPr>
        <p:spPr>
          <a:xfrm>
            <a:off x="4419600" y="1752599"/>
            <a:ext cx="4038600" cy="4983163"/>
          </a:xfrm>
        </p:spPr>
        <p:txBody>
          <a:bodyPr/>
          <a:lstStyle/>
          <a:p>
            <a:pPr marL="0" indent="0">
              <a:buNone/>
            </a:pPr>
            <a:r>
              <a:rPr lang="en-US" sz="2400" dirty="0"/>
              <a:t>1-2 years</a:t>
            </a:r>
          </a:p>
          <a:p>
            <a:endParaRPr lang="en-US" sz="2400" dirty="0"/>
          </a:p>
          <a:p>
            <a:pPr marL="0" indent="0">
              <a:buNone/>
            </a:pPr>
            <a:r>
              <a:rPr lang="en-US" sz="2400" dirty="0"/>
              <a:t>7-10 years </a:t>
            </a:r>
            <a:r>
              <a:rPr lang="en-US" sz="2000" dirty="0"/>
              <a:t>(at least 5 years at                			   time of application)</a:t>
            </a:r>
          </a:p>
          <a:p>
            <a:pPr marL="0" indent="0">
              <a:buNone/>
            </a:pPr>
            <a:endParaRPr lang="en-US" sz="800" dirty="0"/>
          </a:p>
          <a:p>
            <a:pPr marL="0" indent="0">
              <a:buNone/>
            </a:pPr>
            <a:r>
              <a:rPr lang="en-US" sz="2400" dirty="0"/>
              <a:t>7-10 years </a:t>
            </a:r>
            <a:r>
              <a:rPr lang="en-US" sz="2000" dirty="0"/>
              <a:t>(at least 5 years at         		         time of application)</a:t>
            </a:r>
          </a:p>
          <a:p>
            <a:endParaRPr lang="en-US" sz="2400" dirty="0"/>
          </a:p>
          <a:p>
            <a:pPr marL="0" indent="0">
              <a:buNone/>
            </a:pPr>
            <a:endParaRPr lang="en-US" sz="2000" dirty="0"/>
          </a:p>
          <a:p>
            <a:endParaRPr lang="en-US" dirty="0"/>
          </a:p>
        </p:txBody>
      </p:sp>
    </p:spTree>
    <p:extLst>
      <p:ext uri="{BB962C8B-B14F-4D97-AF65-F5344CB8AC3E}">
        <p14:creationId xmlns:p14="http://schemas.microsoft.com/office/powerpoint/2010/main" val="36191650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990600"/>
            <a:ext cx="7885112" cy="533400"/>
          </a:xfrm>
        </p:spPr>
        <p:txBody>
          <a:bodyPr>
            <a:noAutofit/>
          </a:bodyPr>
          <a:lstStyle/>
          <a:p>
            <a:pPr algn="ctr"/>
            <a:r>
              <a:rPr lang="en-US" sz="4000" dirty="0">
                <a:solidFill>
                  <a:srgbClr val="C00000"/>
                </a:solidFill>
              </a:rPr>
              <a:t>Traditional Pathway </a:t>
            </a:r>
          </a:p>
        </p:txBody>
      </p:sp>
      <p:sp>
        <p:nvSpPr>
          <p:cNvPr id="3" name="Text Placeholder 2"/>
          <p:cNvSpPr>
            <a:spLocks noGrp="1"/>
          </p:cNvSpPr>
          <p:nvPr>
            <p:ph type="body" idx="1"/>
          </p:nvPr>
        </p:nvSpPr>
        <p:spPr>
          <a:xfrm>
            <a:off x="609601" y="1524000"/>
            <a:ext cx="7808913" cy="4953001"/>
          </a:xfrm>
        </p:spPr>
        <p:txBody>
          <a:bodyPr/>
          <a:lstStyle/>
          <a:p>
            <a:pPr algn="ctr"/>
            <a:endParaRPr lang="en-US" b="1" u="sng" dirty="0"/>
          </a:p>
          <a:p>
            <a:pPr algn="ctr"/>
            <a:r>
              <a:rPr lang="en-US" b="1" u="sng" dirty="0"/>
              <a:t>Ranks </a:t>
            </a:r>
          </a:p>
          <a:p>
            <a:pPr algn="ctr"/>
            <a:r>
              <a:rPr lang="en-US" dirty="0"/>
              <a:t>Instructor</a:t>
            </a:r>
          </a:p>
          <a:p>
            <a:pPr algn="ctr"/>
            <a:r>
              <a:rPr lang="en-US" dirty="0"/>
              <a:t>Assistant Professor  </a:t>
            </a:r>
          </a:p>
          <a:p>
            <a:pPr algn="ctr"/>
            <a:r>
              <a:rPr lang="en-US" dirty="0"/>
              <a:t>Associate Professor</a:t>
            </a:r>
          </a:p>
          <a:p>
            <a:pPr algn="ctr"/>
            <a:r>
              <a:rPr lang="en-US" dirty="0"/>
              <a:t>Professor </a:t>
            </a:r>
          </a:p>
          <a:p>
            <a:endParaRPr lang="en-US" dirty="0">
              <a:solidFill>
                <a:schemeClr val="tx1"/>
              </a:solidFill>
            </a:endParaRPr>
          </a:p>
          <a:p>
            <a:pPr marL="571500" indent="-571500">
              <a:buFont typeface="+mj-lt"/>
              <a:buAutoNum type="romanLcPeriod"/>
            </a:pPr>
            <a:r>
              <a:rPr lang="en-US" dirty="0">
                <a:solidFill>
                  <a:schemeClr val="bg1"/>
                </a:solidFill>
              </a:rPr>
              <a:t>Lecturer</a:t>
            </a:r>
          </a:p>
          <a:p>
            <a:endParaRPr lang="en-US" dirty="0"/>
          </a:p>
          <a:p>
            <a:endParaRPr lang="en-US" dirty="0"/>
          </a:p>
        </p:txBody>
      </p:sp>
    </p:spTree>
    <p:extLst>
      <p:ext uri="{BB962C8B-B14F-4D97-AF65-F5344CB8AC3E}">
        <p14:creationId xmlns:p14="http://schemas.microsoft.com/office/powerpoint/2010/main" val="170748222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rPr>
              <a:t>Domains of Faculty Development </a:t>
            </a:r>
          </a:p>
        </p:txBody>
      </p:sp>
      <p:sp>
        <p:nvSpPr>
          <p:cNvPr id="3" name="Text Placeholder 2"/>
          <p:cNvSpPr>
            <a:spLocks noGrp="1"/>
          </p:cNvSpPr>
          <p:nvPr>
            <p:ph type="body" idx="1"/>
          </p:nvPr>
        </p:nvSpPr>
        <p:spPr>
          <a:xfrm>
            <a:off x="838200" y="1600200"/>
            <a:ext cx="7808913" cy="4953001"/>
          </a:xfrm>
        </p:spPr>
        <p:txBody>
          <a:bodyPr/>
          <a:lstStyle/>
          <a:p>
            <a:pPr marL="342900" indent="-342900">
              <a:buFont typeface="Arial" panose="020B0604020202020204" pitchFamily="34" charset="0"/>
              <a:buChar char="•"/>
            </a:pPr>
            <a:r>
              <a:rPr lang="en-US" dirty="0">
                <a:solidFill>
                  <a:schemeClr val="tx1"/>
                </a:solidFill>
              </a:rPr>
              <a:t>Teaching (Education)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Research/Scholarly Activity</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Service to CMSRU, the hospital, Rowan University, the community, professional or discipline related organizations </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Clinical Service</a:t>
            </a:r>
          </a:p>
          <a:p>
            <a:pPr marL="342900" indent="-34290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3797810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Teaching </a:t>
            </a:r>
          </a:p>
        </p:txBody>
      </p:sp>
      <p:sp>
        <p:nvSpPr>
          <p:cNvPr id="3" name="Text Placeholder 2"/>
          <p:cNvSpPr>
            <a:spLocks noGrp="1"/>
          </p:cNvSpPr>
          <p:nvPr>
            <p:ph type="body" idx="1"/>
          </p:nvPr>
        </p:nvSpPr>
        <p:spPr/>
        <p:txBody>
          <a:bodyPr/>
          <a:lstStyle/>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Distinguished participation in student, resident, fellow and/or peer teaching programs</a:t>
            </a:r>
          </a:p>
          <a:p>
            <a:pPr marL="342900" indent="-342900">
              <a:buFont typeface="Arial" panose="020B0604020202020204" pitchFamily="34" charset="0"/>
              <a:buChar char="•"/>
            </a:pPr>
            <a:r>
              <a:rPr lang="en-US" dirty="0">
                <a:solidFill>
                  <a:schemeClr val="tx1"/>
                </a:solidFill>
              </a:rPr>
              <a:t>Leadership in student, resident, fellow and/or peer teaching programs</a:t>
            </a:r>
          </a:p>
          <a:p>
            <a:pPr marL="342900" indent="-342900">
              <a:buFont typeface="Arial" panose="020B0604020202020204" pitchFamily="34" charset="0"/>
              <a:buChar char="•"/>
            </a:pPr>
            <a:r>
              <a:rPr lang="en-US" dirty="0">
                <a:solidFill>
                  <a:schemeClr val="tx1"/>
                </a:solidFill>
              </a:rPr>
              <a:t>Development of innovative teaching and educational materials and/or programs</a:t>
            </a:r>
          </a:p>
          <a:p>
            <a:pPr marL="342900" indent="-342900">
              <a:buFont typeface="Arial" panose="020B0604020202020204" pitchFamily="34" charset="0"/>
              <a:buChar char="•"/>
            </a:pPr>
            <a:r>
              <a:rPr lang="en-US" dirty="0">
                <a:solidFill>
                  <a:schemeClr val="tx1"/>
                </a:solidFill>
              </a:rPr>
              <a:t>Invited speaker at educational programs and Grand Rounds</a:t>
            </a:r>
          </a:p>
          <a:p>
            <a:endParaRPr lang="en-US" dirty="0"/>
          </a:p>
        </p:txBody>
      </p:sp>
    </p:spTree>
    <p:extLst>
      <p:ext uri="{BB962C8B-B14F-4D97-AF65-F5344CB8AC3E}">
        <p14:creationId xmlns:p14="http://schemas.microsoft.com/office/powerpoint/2010/main" val="26002475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Scholarly Activity </a:t>
            </a:r>
          </a:p>
        </p:txBody>
      </p:sp>
      <p:sp>
        <p:nvSpPr>
          <p:cNvPr id="3" name="Text Placeholder 2"/>
          <p:cNvSpPr>
            <a:spLocks noGrp="1"/>
          </p:cNvSpPr>
          <p:nvPr>
            <p:ph type="body" idx="1"/>
          </p:nvPr>
        </p:nvSpPr>
        <p:spPr>
          <a:xfrm>
            <a:off x="914400" y="1600200"/>
            <a:ext cx="7808913" cy="4953001"/>
          </a:xfrm>
        </p:spPr>
        <p:txBody>
          <a:bodyPr/>
          <a:lstStyle/>
          <a:p>
            <a:pPr marL="342900" indent="-342900">
              <a:buFont typeface="Arial" panose="020B0604020202020204" pitchFamily="34" charset="0"/>
              <a:buChar char="•"/>
            </a:pPr>
            <a:r>
              <a:rPr lang="en-US" dirty="0">
                <a:solidFill>
                  <a:schemeClr val="tx1"/>
                </a:solidFill>
              </a:rPr>
              <a:t>Publications in peer reviewed journals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Authorship of books, book chapters, monographs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Participation as a principal investigator or co-investigator in peer-reviewed, grant supported research (investigator initiated or cooperative group, clinical, translational, or basic research)</a:t>
            </a:r>
          </a:p>
          <a:p>
            <a:endParaRPr lang="en-US" dirty="0"/>
          </a:p>
        </p:txBody>
      </p:sp>
    </p:spTree>
    <p:extLst>
      <p:ext uri="{BB962C8B-B14F-4D97-AF65-F5344CB8AC3E}">
        <p14:creationId xmlns:p14="http://schemas.microsoft.com/office/powerpoint/2010/main" val="33490192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79" y="723900"/>
            <a:ext cx="7885112" cy="533400"/>
          </a:xfrm>
        </p:spPr>
        <p:txBody>
          <a:bodyPr>
            <a:normAutofit fontScale="90000"/>
          </a:bodyPr>
          <a:lstStyle/>
          <a:p>
            <a:pPr algn="ctr"/>
            <a:r>
              <a:rPr lang="en-US" dirty="0">
                <a:solidFill>
                  <a:srgbClr val="C00000"/>
                </a:solidFill>
              </a:rPr>
              <a:t>Scholarly Products 5-Year Cumulative Data  </a:t>
            </a:r>
          </a:p>
        </p:txBody>
      </p:sp>
      <p:sp>
        <p:nvSpPr>
          <p:cNvPr id="3" name="Text Placeholder 2"/>
          <p:cNvSpPr>
            <a:spLocks noGrp="1"/>
          </p:cNvSpPr>
          <p:nvPr>
            <p:ph type="body" idx="1"/>
          </p:nvPr>
        </p:nvSpPr>
        <p:spPr>
          <a:xfrm>
            <a:off x="647700" y="1600200"/>
            <a:ext cx="7808913" cy="4672149"/>
          </a:xfrm>
        </p:spPr>
        <p:txBody>
          <a:bodyPr/>
          <a:lstStyle/>
          <a:p>
            <a:r>
              <a:rPr lang="en-US" dirty="0">
                <a:solidFill>
                  <a:schemeClr val="tx1"/>
                </a:solidFill>
              </a:rPr>
              <a:t>Promotion to Assistant Professor </a:t>
            </a:r>
          </a:p>
        </p:txBody>
      </p:sp>
      <p:sp>
        <p:nvSpPr>
          <p:cNvPr id="4" name="Rectangle 3"/>
          <p:cNvSpPr/>
          <p:nvPr/>
        </p:nvSpPr>
        <p:spPr>
          <a:xfrm>
            <a:off x="589756" y="1600200"/>
            <a:ext cx="8001000" cy="4893647"/>
          </a:xfrm>
          <a:prstGeom prst="rect">
            <a:avLst/>
          </a:prstGeom>
        </p:spPr>
        <p:txBody>
          <a:bodyPr wrap="square">
            <a:spAutoFit/>
          </a:bodyPr>
          <a:lstStyle/>
          <a:p>
            <a:endParaRPr lang="en-US" sz="1600" dirty="0">
              <a:latin typeface="Trebuchet MS" panose="020B0603020202020204" pitchFamily="34" charset="0"/>
            </a:endParaRPr>
          </a:p>
          <a:p>
            <a:endParaRPr lang="en-US" sz="800" dirty="0">
              <a:latin typeface="Trebuchet MS" panose="020B0603020202020204" pitchFamily="34" charset="0"/>
            </a:endParaRPr>
          </a:p>
          <a:p>
            <a:r>
              <a:rPr lang="en-US" sz="1600" dirty="0">
                <a:latin typeface="Trebuchet MS" panose="020B0603020202020204" pitchFamily="34" charset="0"/>
              </a:rPr>
              <a:t>2018-2023:  18 promotions</a:t>
            </a:r>
          </a:p>
          <a:p>
            <a:r>
              <a:rPr lang="en-US" sz="1600" dirty="0">
                <a:latin typeface="Trebuchet MS" panose="020B0603020202020204" pitchFamily="34" charset="0"/>
              </a:rPr>
              <a:t>2018-2023 Average number of scholarly products = </a:t>
            </a:r>
            <a:r>
              <a:rPr lang="en-US" sz="1600" dirty="0">
                <a:solidFill>
                  <a:srgbClr val="0070C0"/>
                </a:solidFill>
                <a:latin typeface="Trebuchet MS" panose="020B0603020202020204" pitchFamily="34" charset="0"/>
              </a:rPr>
              <a:t>6</a:t>
            </a:r>
          </a:p>
          <a:p>
            <a:endParaRPr lang="en-US" dirty="0">
              <a:latin typeface="Trebuchet MS" panose="020B0603020202020204" pitchFamily="34" charset="0"/>
            </a:endParaRPr>
          </a:p>
          <a:p>
            <a:r>
              <a:rPr lang="en-US" sz="2400" dirty="0">
                <a:latin typeface="Trebuchet MS" panose="020B0603020202020204" pitchFamily="34" charset="0"/>
              </a:rPr>
              <a:t>Promotion to Associate Professor </a:t>
            </a:r>
          </a:p>
          <a:p>
            <a:r>
              <a:rPr lang="en-US" sz="1600" dirty="0">
                <a:latin typeface="Trebuchet MS" panose="020B0603020202020204" pitchFamily="34" charset="0"/>
              </a:rPr>
              <a:t>2018-2023:  42 promotions</a:t>
            </a:r>
          </a:p>
          <a:p>
            <a:r>
              <a:rPr lang="en-US" sz="1600" dirty="0">
                <a:latin typeface="Trebuchet MS" panose="020B0603020202020204" pitchFamily="34" charset="0"/>
              </a:rPr>
              <a:t>2018-2023 Average number of scholarly products = </a:t>
            </a:r>
            <a:r>
              <a:rPr lang="en-US" sz="1600" b="1" dirty="0">
                <a:solidFill>
                  <a:srgbClr val="0070C0"/>
                </a:solidFill>
                <a:latin typeface="Trebuchet MS" panose="020B0603020202020204" pitchFamily="34" charset="0"/>
              </a:rPr>
              <a:t>25</a:t>
            </a:r>
          </a:p>
          <a:p>
            <a:pPr algn="ctr"/>
            <a:endParaRPr lang="en-US" dirty="0">
              <a:latin typeface="Trebuchet MS" panose="020B0603020202020204" pitchFamily="34" charset="0"/>
            </a:endParaRPr>
          </a:p>
          <a:p>
            <a:r>
              <a:rPr lang="en-US" sz="2400" dirty="0">
                <a:latin typeface="Trebuchet MS" panose="020B0603020202020204" pitchFamily="34" charset="0"/>
              </a:rPr>
              <a:t>Promotion to Professor </a:t>
            </a:r>
          </a:p>
          <a:p>
            <a:r>
              <a:rPr lang="en-US" sz="1600" dirty="0">
                <a:latin typeface="Trebuchet MS" panose="020B0603020202020204" pitchFamily="34" charset="0"/>
              </a:rPr>
              <a:t>2018-2023:  14 promotions </a:t>
            </a:r>
          </a:p>
          <a:p>
            <a:r>
              <a:rPr lang="en-US" sz="1600" dirty="0">
                <a:latin typeface="Trebuchet MS" panose="020B0603020202020204" pitchFamily="34" charset="0"/>
              </a:rPr>
              <a:t>2018-2023 Average number of scholarly products: </a:t>
            </a:r>
            <a:r>
              <a:rPr lang="en-US" sz="1600" b="1" dirty="0">
                <a:solidFill>
                  <a:srgbClr val="0070C0"/>
                </a:solidFill>
                <a:latin typeface="Trebuchet MS" panose="020B0603020202020204" pitchFamily="34" charset="0"/>
              </a:rPr>
              <a:t>46 </a:t>
            </a:r>
          </a:p>
          <a:p>
            <a:r>
              <a:rPr lang="en-US" dirty="0">
                <a:solidFill>
                  <a:schemeClr val="bg1"/>
                </a:solidFill>
              </a:rPr>
              <a:t>3 promotions</a:t>
            </a:r>
          </a:p>
          <a:p>
            <a:pPr algn="ctr"/>
            <a:endParaRPr lang="en-US" dirty="0"/>
          </a:p>
          <a:p>
            <a:pPr algn="ctr"/>
            <a:endParaRPr lang="en-US" dirty="0"/>
          </a:p>
          <a:p>
            <a:pPr algn="ctr"/>
            <a:r>
              <a:rPr lang="en-US" dirty="0"/>
              <a:t>*Committee will expect to see current publication activity within the past five years* </a:t>
            </a:r>
          </a:p>
          <a:p>
            <a:endParaRPr lang="en-US" dirty="0"/>
          </a:p>
        </p:txBody>
      </p:sp>
    </p:spTree>
    <p:extLst>
      <p:ext uri="{BB962C8B-B14F-4D97-AF65-F5344CB8AC3E}">
        <p14:creationId xmlns:p14="http://schemas.microsoft.com/office/powerpoint/2010/main" val="10425950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Other Scholarly Activity </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sz="2200" dirty="0">
                <a:solidFill>
                  <a:schemeClr val="tx1"/>
                </a:solidFill>
              </a:rPr>
              <a:t>Development of innovative teaching and educational curriculum, materials or programs with significant local, regional, or national impact</a:t>
            </a:r>
          </a:p>
          <a:p>
            <a:pPr marL="342900" indent="-342900">
              <a:buFont typeface="Arial" panose="020B0604020202020204" pitchFamily="34" charset="0"/>
              <a:buChar char="•"/>
            </a:pPr>
            <a:r>
              <a:rPr lang="en-US" sz="2200" dirty="0">
                <a:solidFill>
                  <a:schemeClr val="tx1"/>
                </a:solidFill>
              </a:rPr>
              <a:t>Mentoring students, residents, fellows, and junior faculty in scholarly activity</a:t>
            </a:r>
          </a:p>
          <a:p>
            <a:pPr marL="342900" indent="-342900">
              <a:buFont typeface="Arial" panose="020B0604020202020204" pitchFamily="34" charset="0"/>
              <a:buChar char="•"/>
            </a:pPr>
            <a:r>
              <a:rPr lang="en-US" sz="2200" dirty="0">
                <a:solidFill>
                  <a:schemeClr val="tx1"/>
                </a:solidFill>
              </a:rPr>
              <a:t>Membership on scientific review boards</a:t>
            </a:r>
          </a:p>
          <a:p>
            <a:pPr marL="342900" indent="-342900">
              <a:buFont typeface="Arial" panose="020B0604020202020204" pitchFamily="34" charset="0"/>
              <a:buChar char="•"/>
            </a:pPr>
            <a:r>
              <a:rPr lang="en-US" sz="2200" dirty="0">
                <a:solidFill>
                  <a:schemeClr val="tx1"/>
                </a:solidFill>
              </a:rPr>
              <a:t>Membership in scientific societies</a:t>
            </a:r>
          </a:p>
          <a:p>
            <a:pPr marL="342900" indent="-342900">
              <a:buFont typeface="Arial" panose="020B0604020202020204" pitchFamily="34" charset="0"/>
              <a:buChar char="•"/>
            </a:pPr>
            <a:r>
              <a:rPr lang="en-US" sz="2200" dirty="0">
                <a:solidFill>
                  <a:schemeClr val="tx1"/>
                </a:solidFill>
              </a:rPr>
              <a:t>Leadership role in regional or national meetings and societies</a:t>
            </a:r>
          </a:p>
          <a:p>
            <a:pPr marL="342900" indent="-342900">
              <a:buFont typeface="Arial" panose="020B0604020202020204" pitchFamily="34" charset="0"/>
              <a:buChar char="•"/>
            </a:pPr>
            <a:r>
              <a:rPr lang="en-US" sz="2200" dirty="0">
                <a:solidFill>
                  <a:schemeClr val="tx1"/>
                </a:solidFill>
              </a:rPr>
              <a:t>Service a as peer-reviewer/editor for clinical and scientific journals</a:t>
            </a:r>
          </a:p>
          <a:p>
            <a:pPr marL="342900" indent="-342900">
              <a:buFont typeface="Arial" panose="020B0604020202020204" pitchFamily="34" charset="0"/>
              <a:buChar char="•"/>
            </a:pPr>
            <a:r>
              <a:rPr lang="en-US" sz="2200" dirty="0">
                <a:solidFill>
                  <a:schemeClr val="tx1"/>
                </a:solidFill>
              </a:rPr>
              <a:t>Participation as a reviewer for granting agencies (including foundations and the NIH)</a:t>
            </a:r>
          </a:p>
          <a:p>
            <a:endParaRPr lang="en-US" dirty="0">
              <a:solidFill>
                <a:schemeClr val="tx1"/>
              </a:solidFill>
            </a:endParaRPr>
          </a:p>
        </p:txBody>
      </p:sp>
    </p:spTree>
    <p:extLst>
      <p:ext uri="{BB962C8B-B14F-4D97-AF65-F5344CB8AC3E}">
        <p14:creationId xmlns:p14="http://schemas.microsoft.com/office/powerpoint/2010/main" val="27729183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Service </a:t>
            </a:r>
          </a:p>
        </p:txBody>
      </p:sp>
      <p:sp>
        <p:nvSpPr>
          <p:cNvPr id="3" name="Text Placeholder 2"/>
          <p:cNvSpPr>
            <a:spLocks noGrp="1"/>
          </p:cNvSpPr>
          <p:nvPr>
            <p:ph type="body" idx="1"/>
          </p:nvPr>
        </p:nvSpPr>
        <p:spPr>
          <a:xfrm>
            <a:off x="685800" y="1219200"/>
            <a:ext cx="7808913" cy="4953001"/>
          </a:xfrm>
        </p:spPr>
        <p:txBody>
          <a:bodyPr/>
          <a:lstStyle/>
          <a:p>
            <a:pPr marL="342900" indent="-342900">
              <a:buFont typeface="Arial" panose="020B0604020202020204" pitchFamily="34" charset="0"/>
              <a:buChar char="•"/>
            </a:pPr>
            <a:endParaRPr lang="en-US" dirty="0">
              <a:solidFill>
                <a:schemeClr val="tx1"/>
              </a:solidFill>
            </a:endParaRPr>
          </a:p>
          <a:p>
            <a:r>
              <a:rPr lang="en-US" dirty="0">
                <a:solidFill>
                  <a:schemeClr val="tx1"/>
                </a:solidFill>
              </a:rPr>
              <a:t>Contributions by faculty to the medical school, university, CUHC, and wider community</a:t>
            </a:r>
          </a:p>
          <a:p>
            <a:endParaRPr lang="en-US" sz="2000" dirty="0">
              <a:solidFill>
                <a:schemeClr val="tx1"/>
              </a:solidFill>
            </a:endParaRPr>
          </a:p>
          <a:p>
            <a:r>
              <a:rPr lang="en-US" sz="2000" dirty="0">
                <a:solidFill>
                  <a:schemeClr val="tx1"/>
                </a:solidFill>
              </a:rPr>
              <a:t>Examples of service include:</a:t>
            </a:r>
          </a:p>
          <a:p>
            <a:pPr marL="342900" indent="-342900">
              <a:buFont typeface="Arial" panose="020B0604020202020204" pitchFamily="34" charset="0"/>
              <a:buChar char="•"/>
            </a:pPr>
            <a:r>
              <a:rPr lang="en-US" sz="2000" dirty="0">
                <a:solidFill>
                  <a:schemeClr val="tx1"/>
                </a:solidFill>
              </a:rPr>
              <a:t>CMSRU standing committee or subcommittee membership</a:t>
            </a:r>
          </a:p>
          <a:p>
            <a:pPr marL="342900" indent="-342900">
              <a:buFont typeface="Arial" panose="020B0604020202020204" pitchFamily="34" charset="0"/>
              <a:buChar char="•"/>
            </a:pPr>
            <a:r>
              <a:rPr lang="en-US" sz="2000" dirty="0">
                <a:solidFill>
                  <a:schemeClr val="tx1"/>
                </a:solidFill>
              </a:rPr>
              <a:t>Capstone mentor for medical student scholarly project </a:t>
            </a:r>
          </a:p>
          <a:p>
            <a:pPr marL="342900" indent="-342900">
              <a:buFont typeface="Arial" panose="020B0604020202020204" pitchFamily="34" charset="0"/>
              <a:buChar char="•"/>
            </a:pPr>
            <a:r>
              <a:rPr lang="en-US" sz="2000" dirty="0">
                <a:solidFill>
                  <a:schemeClr val="tx1"/>
                </a:solidFill>
              </a:rPr>
              <a:t>Medical student &amp; resident advising  </a:t>
            </a:r>
          </a:p>
          <a:p>
            <a:pPr marL="342900" indent="-342900">
              <a:buFont typeface="Arial" panose="020B0604020202020204" pitchFamily="34" charset="0"/>
              <a:buChar char="•"/>
            </a:pPr>
            <a:r>
              <a:rPr lang="en-US" sz="2000" dirty="0">
                <a:solidFill>
                  <a:schemeClr val="tx1"/>
                </a:solidFill>
              </a:rPr>
              <a:t>Blinded interviews</a:t>
            </a:r>
          </a:p>
          <a:p>
            <a:pPr marL="342900" indent="-342900">
              <a:buFont typeface="Arial" panose="020B0604020202020204" pitchFamily="34" charset="0"/>
              <a:buChar char="•"/>
            </a:pPr>
            <a:r>
              <a:rPr lang="en-US" sz="2000" dirty="0">
                <a:solidFill>
                  <a:schemeClr val="tx1"/>
                </a:solidFill>
              </a:rPr>
              <a:t>CUHC educational, QI, or leadership committees</a:t>
            </a:r>
          </a:p>
          <a:p>
            <a:pPr marL="342900" indent="-342900">
              <a:buFont typeface="Arial" panose="020B0604020202020204" pitchFamily="34" charset="0"/>
              <a:buChar char="•"/>
            </a:pPr>
            <a:r>
              <a:rPr lang="en-US" sz="2000" dirty="0">
                <a:solidFill>
                  <a:schemeClr val="tx1"/>
                </a:solidFill>
              </a:rPr>
              <a:t>Community volunteerism</a:t>
            </a:r>
          </a:p>
          <a:p>
            <a:pPr marL="342900" indent="-342900">
              <a:buFont typeface="Arial" panose="020B0604020202020204" pitchFamily="34" charset="0"/>
              <a:buChar char="•"/>
            </a:pPr>
            <a:r>
              <a:rPr lang="en-US" sz="2000" dirty="0">
                <a:solidFill>
                  <a:schemeClr val="tx1"/>
                </a:solidFill>
              </a:rPr>
              <a:t>Local boards or organizations, national committees </a:t>
            </a:r>
          </a:p>
          <a:p>
            <a:endParaRPr lang="en-US" dirty="0"/>
          </a:p>
          <a:p>
            <a:endParaRPr lang="en-US" dirty="0"/>
          </a:p>
        </p:txBody>
      </p:sp>
    </p:spTree>
    <p:extLst>
      <p:ext uri="{BB962C8B-B14F-4D97-AF65-F5344CB8AC3E}">
        <p14:creationId xmlns:p14="http://schemas.microsoft.com/office/powerpoint/2010/main" val="422542141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Academic Clinical Performance </a:t>
            </a:r>
          </a:p>
        </p:txBody>
      </p:sp>
      <p:sp>
        <p:nvSpPr>
          <p:cNvPr id="3" name="Text Placeholder 2"/>
          <p:cNvSpPr>
            <a:spLocks noGrp="1"/>
          </p:cNvSpPr>
          <p:nvPr>
            <p:ph type="body" idx="1"/>
          </p:nvPr>
        </p:nvSpPr>
        <p:spPr>
          <a:xfrm>
            <a:off x="685800" y="1676400"/>
            <a:ext cx="7808913" cy="4953001"/>
          </a:xfrm>
        </p:spPr>
        <p:txBody>
          <a:bodyPr/>
          <a:lstStyle/>
          <a:p>
            <a:pPr marL="342900" indent="-342900">
              <a:buFont typeface="Arial" panose="020B0604020202020204" pitchFamily="34" charset="0"/>
              <a:buChar char="•"/>
            </a:pPr>
            <a:r>
              <a:rPr lang="en-US" dirty="0">
                <a:solidFill>
                  <a:schemeClr val="tx1"/>
                </a:solidFill>
              </a:rPr>
              <a:t>Record of high quality patient care and establishment of a productive clinical practice in an academic setting</a:t>
            </a:r>
          </a:p>
          <a:p>
            <a:pPr marL="342900" indent="-342900">
              <a:buFont typeface="Arial" panose="020B0604020202020204" pitchFamily="34" charset="0"/>
              <a:buChar char="•"/>
            </a:pPr>
            <a:r>
              <a:rPr lang="en-US" dirty="0">
                <a:solidFill>
                  <a:schemeClr val="tx1"/>
                </a:solidFill>
              </a:rPr>
              <a:t>Record of support for clinical service, demonstration projects, and clinical research endeavors</a:t>
            </a:r>
          </a:p>
          <a:p>
            <a:pPr marL="342900" indent="-342900">
              <a:buFont typeface="Arial" panose="020B0604020202020204" pitchFamily="34" charset="0"/>
              <a:buChar char="•"/>
            </a:pPr>
            <a:r>
              <a:rPr lang="en-US" dirty="0">
                <a:solidFill>
                  <a:schemeClr val="tx1"/>
                </a:solidFill>
              </a:rPr>
              <a:t>Development of innovative treatments, systems of healthcare delivery, or clinical programs</a:t>
            </a:r>
          </a:p>
          <a:p>
            <a:pPr marL="342900" indent="-342900">
              <a:buFont typeface="Arial" panose="020B0604020202020204" pitchFamily="34" charset="0"/>
              <a:buChar char="•"/>
            </a:pPr>
            <a:r>
              <a:rPr lang="en-US" dirty="0">
                <a:solidFill>
                  <a:schemeClr val="tx1"/>
                </a:solidFill>
              </a:rPr>
              <a:t>Membership in scholarly clinical societies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9585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1" y="555171"/>
            <a:ext cx="7885112" cy="533400"/>
          </a:xfrm>
        </p:spPr>
        <p:txBody>
          <a:bodyPr>
            <a:noAutofit/>
          </a:bodyPr>
          <a:lstStyle/>
          <a:p>
            <a:pPr algn="ctr"/>
            <a:r>
              <a:rPr lang="en-US" sz="4000" dirty="0">
                <a:solidFill>
                  <a:srgbClr val="C00000"/>
                </a:solidFill>
              </a:rPr>
              <a:t>Rationale for Promotion </a:t>
            </a:r>
          </a:p>
        </p:txBody>
      </p:sp>
      <p:sp>
        <p:nvSpPr>
          <p:cNvPr id="7" name="Text Placeholder 6"/>
          <p:cNvSpPr>
            <a:spLocks noGrp="1"/>
          </p:cNvSpPr>
          <p:nvPr>
            <p:ph type="body" idx="1"/>
          </p:nvPr>
        </p:nvSpPr>
        <p:spPr>
          <a:xfrm>
            <a:off x="1295400" y="1600200"/>
            <a:ext cx="7808913" cy="4953001"/>
          </a:xfrm>
        </p:spPr>
        <p:txBody>
          <a:bodyPr/>
          <a:lstStyle/>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a:solidFill>
                  <a:schemeClr val="tx1"/>
                </a:solidFill>
              </a:rPr>
              <a:t>A reward for accomplishments </a:t>
            </a:r>
          </a:p>
          <a:p>
            <a:pPr marL="342900" indent="-342900">
              <a:buFont typeface="Arial" panose="020B0604020202020204" pitchFamily="34" charset="0"/>
              <a:buChar char="•"/>
            </a:pPr>
            <a:r>
              <a:rPr lang="en-US" sz="2800" dirty="0">
                <a:solidFill>
                  <a:schemeClr val="tx1"/>
                </a:solidFill>
              </a:rPr>
              <a:t>A recognition of stature</a:t>
            </a:r>
          </a:p>
          <a:p>
            <a:pPr marL="342900" indent="-342900">
              <a:buFont typeface="Arial" panose="020B0604020202020204" pitchFamily="34" charset="0"/>
              <a:buChar char="•"/>
            </a:pPr>
            <a:r>
              <a:rPr lang="en-US" sz="2800" dirty="0">
                <a:solidFill>
                  <a:schemeClr val="tx1"/>
                </a:solidFill>
              </a:rPr>
              <a:t>Keeps the faculty member competitive</a:t>
            </a:r>
          </a:p>
          <a:p>
            <a:pPr marL="342900" indent="-342900">
              <a:buFont typeface="Arial" panose="020B0604020202020204" pitchFamily="34" charset="0"/>
              <a:buChar char="•"/>
            </a:pPr>
            <a:r>
              <a:rPr lang="en-US" sz="2800" dirty="0">
                <a:solidFill>
                  <a:schemeClr val="tx1"/>
                </a:solidFill>
              </a:rPr>
              <a:t>Advances the interests of the institution</a:t>
            </a:r>
          </a:p>
          <a:p>
            <a:endParaRPr lang="en-US" sz="3200" dirty="0">
              <a:solidFill>
                <a:schemeClr val="tx1"/>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Academic Clinical Performance </a:t>
            </a:r>
          </a:p>
        </p:txBody>
      </p:sp>
      <p:sp>
        <p:nvSpPr>
          <p:cNvPr id="3" name="Text Placeholder 2"/>
          <p:cNvSpPr>
            <a:spLocks noGrp="1"/>
          </p:cNvSpPr>
          <p:nvPr>
            <p:ph type="body" idx="1"/>
          </p:nvPr>
        </p:nvSpPr>
        <p:spPr>
          <a:xfrm>
            <a:off x="685800" y="1957250"/>
            <a:ext cx="7808913" cy="4953001"/>
          </a:xfrm>
        </p:spPr>
        <p:txBody>
          <a:bodyPr/>
          <a:lstStyle/>
          <a:p>
            <a:pPr marL="342900" indent="-342900">
              <a:buFont typeface="Arial" panose="020B0604020202020204" pitchFamily="34" charset="0"/>
              <a:buChar char="•"/>
            </a:pPr>
            <a:r>
              <a:rPr lang="en-US" dirty="0">
                <a:solidFill>
                  <a:schemeClr val="tx1"/>
                </a:solidFill>
              </a:rPr>
              <a:t>Leadership role in regional or national meetings and clinical societies</a:t>
            </a:r>
          </a:p>
          <a:p>
            <a:pPr marL="342900" indent="-342900">
              <a:buFont typeface="Arial" panose="020B0604020202020204" pitchFamily="34" charset="0"/>
              <a:buChar char="•"/>
            </a:pPr>
            <a:r>
              <a:rPr lang="en-US" dirty="0">
                <a:solidFill>
                  <a:schemeClr val="tx1"/>
                </a:solidFill>
              </a:rPr>
              <a:t>Participation in regional national, or international professional meetings</a:t>
            </a:r>
          </a:p>
          <a:p>
            <a:pPr marL="342900" indent="-342900">
              <a:buFont typeface="Arial" panose="020B0604020202020204" pitchFamily="34" charset="0"/>
              <a:buChar char="•"/>
            </a:pPr>
            <a:r>
              <a:rPr lang="en-US" dirty="0">
                <a:solidFill>
                  <a:schemeClr val="tx1"/>
                </a:solidFill>
              </a:rPr>
              <a:t>Establishment of a referral based clinical practice</a:t>
            </a:r>
          </a:p>
          <a:p>
            <a:pPr marL="342900" indent="-342900">
              <a:buFont typeface="Arial" panose="020B0604020202020204" pitchFamily="34" charset="0"/>
              <a:buChar char="•"/>
            </a:pPr>
            <a:r>
              <a:rPr lang="en-US" dirty="0">
                <a:solidFill>
                  <a:schemeClr val="tx1"/>
                </a:solidFill>
              </a:rPr>
              <a:t>Participation as a Board Examiner for recognized certification programs</a:t>
            </a:r>
          </a:p>
          <a:p>
            <a:pPr marL="342900" indent="-342900">
              <a:buFont typeface="Arial" panose="020B0604020202020204" pitchFamily="34" charset="0"/>
              <a:buChar char="•"/>
            </a:pPr>
            <a:r>
              <a:rPr lang="en-US" dirty="0">
                <a:solidFill>
                  <a:schemeClr val="tx1"/>
                </a:solidFill>
              </a:rPr>
              <a:t>Demonstrated effectiveness as a clinical mentor</a:t>
            </a:r>
          </a:p>
          <a:p>
            <a:endParaRPr lang="en-US" dirty="0"/>
          </a:p>
        </p:txBody>
      </p:sp>
    </p:spTree>
    <p:extLst>
      <p:ext uri="{BB962C8B-B14F-4D97-AF65-F5344CB8AC3E}">
        <p14:creationId xmlns:p14="http://schemas.microsoft.com/office/powerpoint/2010/main" val="40741429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04" y="800100"/>
            <a:ext cx="7885112" cy="533400"/>
          </a:xfrm>
        </p:spPr>
        <p:txBody>
          <a:bodyPr/>
          <a:lstStyle/>
          <a:p>
            <a:pPr algn="ctr"/>
            <a:r>
              <a:rPr lang="en-US" dirty="0">
                <a:solidFill>
                  <a:srgbClr val="C00000"/>
                </a:solidFill>
              </a:rPr>
              <a:t>Assistant Professor of (Department) </a:t>
            </a:r>
          </a:p>
        </p:txBody>
      </p:sp>
      <p:sp>
        <p:nvSpPr>
          <p:cNvPr id="3" name="Text Placeholder 2"/>
          <p:cNvSpPr>
            <a:spLocks noGrp="1"/>
          </p:cNvSpPr>
          <p:nvPr>
            <p:ph type="body" idx="1"/>
          </p:nvPr>
        </p:nvSpPr>
        <p:spPr>
          <a:xfrm>
            <a:off x="714103" y="1752600"/>
            <a:ext cx="7808913" cy="4953001"/>
          </a:xfrm>
        </p:spPr>
        <p:txBody>
          <a:bodyPr/>
          <a:lstStyle/>
          <a:p>
            <a:pPr marL="342900" indent="-342900">
              <a:buFont typeface="Arial" panose="020B0604020202020204" pitchFamily="34" charset="0"/>
              <a:buChar char="•"/>
            </a:pPr>
            <a:r>
              <a:rPr lang="en-US" dirty="0">
                <a:solidFill>
                  <a:schemeClr val="tx1"/>
                </a:solidFill>
              </a:rPr>
              <a:t>Board certification </a:t>
            </a:r>
          </a:p>
          <a:p>
            <a:pPr marL="342900" indent="-342900">
              <a:buFont typeface="Arial" panose="020B0604020202020204" pitchFamily="34" charset="0"/>
              <a:buChar char="•"/>
            </a:pPr>
            <a:r>
              <a:rPr lang="en-US" dirty="0">
                <a:solidFill>
                  <a:schemeClr val="tx1"/>
                </a:solidFill>
              </a:rPr>
              <a:t>Excellence in training, teaching, and advising of undergraduate, medical and graduate students, residents</a:t>
            </a:r>
          </a:p>
          <a:p>
            <a:pPr marL="342900" indent="-342900">
              <a:buFont typeface="Arial" panose="020B0604020202020204" pitchFamily="34" charset="0"/>
              <a:buChar char="•"/>
            </a:pPr>
            <a:r>
              <a:rPr lang="en-US" dirty="0">
                <a:solidFill>
                  <a:schemeClr val="tx1"/>
                </a:solidFill>
              </a:rPr>
              <a:t>Evidence of scholarly activity (abstracts acceptable) </a:t>
            </a:r>
          </a:p>
          <a:p>
            <a:pPr marL="342900" indent="-342900">
              <a:buFont typeface="Arial" panose="020B0604020202020204" pitchFamily="34" charset="0"/>
              <a:buChar char="•"/>
            </a:pPr>
            <a:r>
              <a:rPr lang="en-US" dirty="0">
                <a:solidFill>
                  <a:schemeClr val="tx1"/>
                </a:solidFill>
              </a:rPr>
              <a:t>Consistent contributions to the education of students </a:t>
            </a:r>
          </a:p>
          <a:p>
            <a:pPr marL="342900" indent="-342900">
              <a:buFont typeface="Arial" panose="020B0604020202020204" pitchFamily="34" charset="0"/>
              <a:buChar char="•"/>
            </a:pPr>
            <a:r>
              <a:rPr lang="en-US" dirty="0">
                <a:solidFill>
                  <a:schemeClr val="tx1"/>
                </a:solidFill>
              </a:rPr>
              <a:t>Evidence of professional development activities </a:t>
            </a:r>
          </a:p>
          <a:p>
            <a:endParaRPr lang="en-US" dirty="0"/>
          </a:p>
        </p:txBody>
      </p:sp>
    </p:spTree>
    <p:extLst>
      <p:ext uri="{BB962C8B-B14F-4D97-AF65-F5344CB8AC3E}">
        <p14:creationId xmlns:p14="http://schemas.microsoft.com/office/powerpoint/2010/main" val="2224868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2" y="685800"/>
            <a:ext cx="7885112" cy="533400"/>
          </a:xfrm>
        </p:spPr>
        <p:txBody>
          <a:bodyPr/>
          <a:lstStyle/>
          <a:p>
            <a:pPr algn="ctr"/>
            <a:r>
              <a:rPr lang="en-US" dirty="0">
                <a:solidFill>
                  <a:srgbClr val="C00000"/>
                </a:solidFill>
              </a:rPr>
              <a:t>Associate Professor of (Department) </a:t>
            </a:r>
          </a:p>
        </p:txBody>
      </p:sp>
      <p:sp>
        <p:nvSpPr>
          <p:cNvPr id="3" name="Text Placeholder 2"/>
          <p:cNvSpPr>
            <a:spLocks noGrp="1"/>
          </p:cNvSpPr>
          <p:nvPr>
            <p:ph type="body" idx="1"/>
          </p:nvPr>
        </p:nvSpPr>
        <p:spPr>
          <a:xfrm>
            <a:off x="762000" y="1371600"/>
            <a:ext cx="7808913" cy="4953001"/>
          </a:xfrm>
        </p:spPr>
        <p:txBody>
          <a:bodyPr/>
          <a:lstStyle/>
          <a:p>
            <a:pPr marL="342900" indent="-342900">
              <a:buFont typeface="Arial" panose="020B0604020202020204" pitchFamily="34" charset="0"/>
              <a:buChar char="•"/>
            </a:pPr>
            <a:r>
              <a:rPr lang="en-US" sz="2000" b="1" dirty="0">
                <a:solidFill>
                  <a:srgbClr val="0070C0"/>
                </a:solidFill>
              </a:rPr>
              <a:t>Excellence in 2 </a:t>
            </a:r>
            <a:r>
              <a:rPr lang="en-US" sz="2000" dirty="0">
                <a:solidFill>
                  <a:schemeClr val="tx1"/>
                </a:solidFill>
              </a:rPr>
              <a:t>of the domains and </a:t>
            </a:r>
            <a:r>
              <a:rPr lang="en-US" sz="2000" b="1" dirty="0">
                <a:solidFill>
                  <a:srgbClr val="0070C0"/>
                </a:solidFill>
              </a:rPr>
              <a:t>satisfactory</a:t>
            </a:r>
            <a:r>
              <a:rPr lang="en-US" sz="2000" dirty="0">
                <a:solidFill>
                  <a:srgbClr val="0070C0"/>
                </a:solidFill>
              </a:rPr>
              <a:t> </a:t>
            </a:r>
            <a:r>
              <a:rPr lang="en-US" sz="2000" dirty="0">
                <a:solidFill>
                  <a:schemeClr val="tx1"/>
                </a:solidFill>
              </a:rPr>
              <a:t>in the others</a:t>
            </a:r>
          </a:p>
          <a:p>
            <a:endParaRPr lang="en-US" sz="2000" dirty="0">
              <a:solidFill>
                <a:srgbClr val="0070C0"/>
              </a:solidFill>
            </a:endParaRP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Documented excellence in education, including directorship or development of major courses and electives; sustained excellence in educating medical students, residents and colleagues and mentoring;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Scholarship, including publication, preferably as first or last or corresponding author, of original substantive work in peer-reviewed journals;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Reputation, including leadership in local or regional scientific affairs;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Emerging regional/national/international reputation for scholarly activity and/or research accomplishments supported by letters from external referees.</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Service to the medical school, hospital, community and professional organizations</a:t>
            </a:r>
          </a:p>
          <a:p>
            <a:pPr marL="342900" indent="-342900">
              <a:buFont typeface="Arial" panose="020B0604020202020204" pitchFamily="34" charset="0"/>
              <a:buChar char="•"/>
            </a:pPr>
            <a:endParaRPr lang="en-US" sz="1800" dirty="0">
              <a:solidFill>
                <a:schemeClr val="tx1"/>
              </a:solidFill>
            </a:endParaRPr>
          </a:p>
          <a:p>
            <a:endParaRPr lang="en-US" sz="2000" dirty="0"/>
          </a:p>
        </p:txBody>
      </p:sp>
    </p:spTree>
    <p:extLst>
      <p:ext uri="{BB962C8B-B14F-4D97-AF65-F5344CB8AC3E}">
        <p14:creationId xmlns:p14="http://schemas.microsoft.com/office/powerpoint/2010/main" val="196153848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Professor of (Department) </a:t>
            </a:r>
          </a:p>
        </p:txBody>
      </p:sp>
      <p:sp>
        <p:nvSpPr>
          <p:cNvPr id="3" name="Text Placeholder 2"/>
          <p:cNvSpPr>
            <a:spLocks noGrp="1"/>
          </p:cNvSpPr>
          <p:nvPr>
            <p:ph type="body" idx="1"/>
          </p:nvPr>
        </p:nvSpPr>
        <p:spPr>
          <a:xfrm>
            <a:off x="838200" y="1371600"/>
            <a:ext cx="7808913" cy="4953001"/>
          </a:xfrm>
        </p:spPr>
        <p:txBody>
          <a:bodyPr/>
          <a:lstStyle/>
          <a:p>
            <a:pPr marL="285750" indent="-285750">
              <a:buFont typeface="Arial" panose="020B0604020202020204" pitchFamily="34" charset="0"/>
              <a:buChar char="•"/>
            </a:pPr>
            <a:r>
              <a:rPr lang="en-US" sz="2000" b="1" dirty="0">
                <a:solidFill>
                  <a:srgbClr val="0070C0"/>
                </a:solidFill>
              </a:rPr>
              <a:t>Excellence in 2 </a:t>
            </a:r>
            <a:r>
              <a:rPr lang="en-US" sz="2000" dirty="0">
                <a:solidFill>
                  <a:schemeClr val="tx1"/>
                </a:solidFill>
              </a:rPr>
              <a:t>of the domains and </a:t>
            </a:r>
            <a:r>
              <a:rPr lang="en-US" sz="2000" b="1" dirty="0">
                <a:solidFill>
                  <a:srgbClr val="0070C0"/>
                </a:solidFill>
              </a:rPr>
              <a:t>above average </a:t>
            </a:r>
            <a:r>
              <a:rPr lang="en-US" sz="2000" dirty="0">
                <a:solidFill>
                  <a:schemeClr val="tx1"/>
                </a:solidFill>
              </a:rPr>
              <a:t>in the others</a:t>
            </a:r>
          </a:p>
          <a:p>
            <a:endParaRPr lang="en-US" sz="2000" b="1" dirty="0">
              <a:solidFill>
                <a:schemeClr val="tx1"/>
              </a:solidFill>
            </a:endParaRP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Excellence in education, including directorship or development of major courses and electives; sustained excellence in training medical students, residents, ..and colleagues; mentorship, ..formal awards, peer review, local, regional, national, and international invited lectures. Mentoring.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Excellence in research, including independent and original investigation recognized by peers and by external funding;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Scholarship, including publication as first or last author, of original substantive work in peer-reviewed journals (should include recent scholarly activity within the last 5 years); </a:t>
            </a:r>
          </a:p>
          <a:p>
            <a:pPr marL="800100" lvl="1" indent="-342900">
              <a:buFont typeface="Arial" panose="020B0604020202020204" pitchFamily="34" charset="0"/>
              <a:buChar char="•"/>
            </a:pPr>
            <a:r>
              <a:rPr lang="en-US" dirty="0">
                <a:solidFill>
                  <a:schemeClr val="tx1"/>
                </a:solidFill>
                <a:latin typeface="Trebuchet MS" panose="020B0603020202020204" pitchFamily="34" charset="0"/>
              </a:rPr>
              <a:t>Reputation, including national and international recognition for research contributions, service on study sections, editorial boards, named lectureships, leadership in professional societies and governing boards. </a:t>
            </a:r>
          </a:p>
          <a:p>
            <a:endParaRPr lang="en-US" sz="2000" dirty="0"/>
          </a:p>
        </p:txBody>
      </p:sp>
    </p:spTree>
    <p:extLst>
      <p:ext uri="{BB962C8B-B14F-4D97-AF65-F5344CB8AC3E}">
        <p14:creationId xmlns:p14="http://schemas.microsoft.com/office/powerpoint/2010/main" val="191090959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Professor of (Department) </a:t>
            </a:r>
          </a:p>
        </p:txBody>
      </p:sp>
      <p:sp>
        <p:nvSpPr>
          <p:cNvPr id="3" name="Text Placeholder 2"/>
          <p:cNvSpPr>
            <a:spLocks noGrp="1"/>
          </p:cNvSpPr>
          <p:nvPr>
            <p:ph type="body" idx="1"/>
          </p:nvPr>
        </p:nvSpPr>
        <p:spPr>
          <a:xfrm>
            <a:off x="685800" y="1219200"/>
            <a:ext cx="7808913" cy="4953001"/>
          </a:xfrm>
        </p:spPr>
        <p:txBody>
          <a:bodyPr/>
          <a:lstStyle/>
          <a:p>
            <a:r>
              <a:rPr lang="en-US" sz="2000" dirty="0">
                <a:solidFill>
                  <a:schemeClr val="tx1"/>
                </a:solidFill>
              </a:rPr>
              <a:t>Clinical faculty applying for promotion to the rank of Professor in the traditional pathway </a:t>
            </a:r>
            <a:r>
              <a:rPr lang="en-US" sz="2000" b="1" dirty="0">
                <a:solidFill>
                  <a:srgbClr val="0070C0"/>
                </a:solidFill>
              </a:rPr>
              <a:t>early in their eligibility period </a:t>
            </a:r>
            <a:r>
              <a:rPr lang="en-US" sz="2000" dirty="0">
                <a:solidFill>
                  <a:schemeClr val="tx1"/>
                </a:solidFill>
              </a:rPr>
              <a:t>(less than customary time in rank </a:t>
            </a:r>
            <a:r>
              <a:rPr lang="en-US" sz="2000" dirty="0">
                <a:solidFill>
                  <a:srgbClr val="0070C0"/>
                </a:solidFill>
              </a:rPr>
              <a:t>[&gt;5 and &lt; 7 years] </a:t>
            </a:r>
            <a:r>
              <a:rPr lang="en-US" sz="2000" dirty="0">
                <a:solidFill>
                  <a:schemeClr val="tx1"/>
                </a:solidFill>
              </a:rPr>
              <a:t>) as an Associate Professor at time of application should have demonstrated exceptional achievements as evidenced by meeting at least one of the below listed criteria.  </a:t>
            </a:r>
          </a:p>
          <a:p>
            <a:endParaRPr lang="en-US" sz="2000" dirty="0">
              <a:solidFill>
                <a:schemeClr val="tx1"/>
              </a:solidFill>
            </a:endParaRPr>
          </a:p>
          <a:p>
            <a:r>
              <a:rPr lang="en-US" sz="2000" dirty="0">
                <a:solidFill>
                  <a:schemeClr val="tx1"/>
                </a:solidFill>
              </a:rPr>
              <a:t>The </a:t>
            </a:r>
            <a:r>
              <a:rPr lang="en-US" sz="2000" b="1" dirty="0">
                <a:solidFill>
                  <a:srgbClr val="0070C0"/>
                </a:solidFill>
              </a:rPr>
              <a:t>candidate must document </a:t>
            </a:r>
            <a:r>
              <a:rPr lang="en-US" sz="2000" dirty="0">
                <a:solidFill>
                  <a:schemeClr val="tx1"/>
                </a:solidFill>
              </a:rPr>
              <a:t>the </a:t>
            </a:r>
            <a:r>
              <a:rPr lang="en-US" sz="2000" b="1" dirty="0">
                <a:solidFill>
                  <a:srgbClr val="0070C0"/>
                </a:solidFill>
              </a:rPr>
              <a:t>significance of </a:t>
            </a:r>
            <a:r>
              <a:rPr lang="en-US" sz="2000" dirty="0">
                <a:solidFill>
                  <a:schemeClr val="tx1"/>
                </a:solidFill>
              </a:rPr>
              <a:t>these</a:t>
            </a:r>
            <a:r>
              <a:rPr lang="en-US" sz="2000" b="1" dirty="0">
                <a:solidFill>
                  <a:schemeClr val="tx1"/>
                </a:solidFill>
              </a:rPr>
              <a:t> </a:t>
            </a:r>
            <a:r>
              <a:rPr lang="en-US" sz="2000" b="1" dirty="0">
                <a:solidFill>
                  <a:srgbClr val="0070C0"/>
                </a:solidFill>
              </a:rPr>
              <a:t>accomplishments </a:t>
            </a:r>
            <a:r>
              <a:rPr lang="en-US" sz="2000" dirty="0">
                <a:solidFill>
                  <a:schemeClr val="tx1"/>
                </a:solidFill>
              </a:rPr>
              <a:t>in their </a:t>
            </a:r>
            <a:r>
              <a:rPr lang="en-US" sz="2000" b="1" dirty="0">
                <a:solidFill>
                  <a:srgbClr val="0070C0"/>
                </a:solidFill>
              </a:rPr>
              <a:t>Summary of Accomplishments </a:t>
            </a:r>
            <a:r>
              <a:rPr lang="en-US" sz="2000" dirty="0">
                <a:solidFill>
                  <a:schemeClr val="tx1"/>
                </a:solidFill>
              </a:rPr>
              <a:t>and their </a:t>
            </a:r>
            <a:r>
              <a:rPr lang="en-US" sz="2000" b="1" dirty="0">
                <a:solidFill>
                  <a:srgbClr val="0070C0"/>
                </a:solidFill>
              </a:rPr>
              <a:t>Department Chair </a:t>
            </a:r>
            <a:r>
              <a:rPr lang="en-US" sz="2000" dirty="0">
                <a:solidFill>
                  <a:schemeClr val="tx1"/>
                </a:solidFill>
              </a:rPr>
              <a:t>must provide </a:t>
            </a:r>
            <a:r>
              <a:rPr lang="en-US" sz="2000" b="1" dirty="0">
                <a:solidFill>
                  <a:srgbClr val="0070C0"/>
                </a:solidFill>
              </a:rPr>
              <a:t>justification for promotion </a:t>
            </a:r>
            <a:r>
              <a:rPr lang="en-US" sz="2000" dirty="0">
                <a:solidFill>
                  <a:srgbClr val="0070C0"/>
                </a:solidFill>
              </a:rPr>
              <a:t>early </a:t>
            </a:r>
            <a:r>
              <a:rPr lang="en-US" sz="2000" dirty="0">
                <a:solidFill>
                  <a:schemeClr val="tx1"/>
                </a:solidFill>
              </a:rPr>
              <a:t>in their eligibility period in the nomination letter. </a:t>
            </a:r>
          </a:p>
          <a:p>
            <a:endParaRPr lang="en-US" sz="2000" dirty="0">
              <a:solidFill>
                <a:schemeClr val="tx1"/>
              </a:solidFill>
            </a:endParaRPr>
          </a:p>
          <a:p>
            <a:pPr marL="342900" indent="-342900">
              <a:buFont typeface="Arial" panose="020B0604020202020204" pitchFamily="34" charset="0"/>
              <a:buChar char="•"/>
            </a:pPr>
            <a:r>
              <a:rPr lang="en-US" sz="1800" dirty="0">
                <a:solidFill>
                  <a:schemeClr val="tx1"/>
                </a:solidFill>
              </a:rPr>
              <a:t>A number of high impact factor journal publications, as first or last author, and total publications that exceed the historical average number of faculty scholarly products for promotion to Professor at CMSRU. </a:t>
            </a:r>
          </a:p>
        </p:txBody>
      </p:sp>
    </p:spTree>
    <p:extLst>
      <p:ext uri="{BB962C8B-B14F-4D97-AF65-F5344CB8AC3E}">
        <p14:creationId xmlns:p14="http://schemas.microsoft.com/office/powerpoint/2010/main" val="374456191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90600"/>
          </a:xfrm>
        </p:spPr>
        <p:txBody>
          <a:bodyPr>
            <a:normAutofit/>
          </a:bodyPr>
          <a:lstStyle/>
          <a:p>
            <a:pPr algn="ctr"/>
            <a:r>
              <a:rPr lang="en-US" dirty="0">
                <a:solidFill>
                  <a:srgbClr val="C00000"/>
                </a:solidFill>
              </a:rPr>
              <a:t>Professor of (Department) </a:t>
            </a:r>
            <a:br>
              <a:rPr lang="en-US" dirty="0">
                <a:solidFill>
                  <a:srgbClr val="C00000"/>
                </a:solidFill>
              </a:rPr>
            </a:br>
            <a:r>
              <a:rPr lang="en-US" sz="2000" dirty="0">
                <a:solidFill>
                  <a:srgbClr val="0070C0"/>
                </a:solidFill>
              </a:rPr>
              <a:t>Early in Eligibility Period Cont. </a:t>
            </a:r>
          </a:p>
        </p:txBody>
      </p:sp>
      <p:sp>
        <p:nvSpPr>
          <p:cNvPr id="3" name="Text Placeholder 2"/>
          <p:cNvSpPr>
            <a:spLocks noGrp="1"/>
          </p:cNvSpPr>
          <p:nvPr>
            <p:ph type="body" idx="1"/>
          </p:nvPr>
        </p:nvSpPr>
        <p:spPr>
          <a:xfrm>
            <a:off x="685800" y="1219200"/>
            <a:ext cx="7808913" cy="4953001"/>
          </a:xfrm>
        </p:spPr>
        <p:txBody>
          <a:bodyPr/>
          <a:lstStyle/>
          <a:p>
            <a:endParaRPr lang="en-US" sz="2000" dirty="0">
              <a:solidFill>
                <a:schemeClr val="tx1"/>
              </a:solidFill>
            </a:endParaRPr>
          </a:p>
          <a:p>
            <a:pPr marL="342900" indent="-342900">
              <a:buFont typeface="Arial" panose="020B0604020202020204" pitchFamily="34" charset="0"/>
              <a:buChar char="•"/>
            </a:pPr>
            <a:r>
              <a:rPr lang="en-US" sz="1800" dirty="0">
                <a:solidFill>
                  <a:schemeClr val="tx1"/>
                </a:solidFill>
              </a:rPr>
              <a:t>A significant number and/or amount of extramural funding grants as principal investigator.  </a:t>
            </a:r>
          </a:p>
          <a:p>
            <a:pPr marL="342900" indent="-342900">
              <a:buFont typeface="Arial" panose="020B0604020202020204" pitchFamily="34" charset="0"/>
              <a:buChar char="•"/>
            </a:pPr>
            <a:r>
              <a:rPr lang="en-US" sz="1800" dirty="0">
                <a:solidFill>
                  <a:schemeClr val="tx1"/>
                </a:solidFill>
              </a:rPr>
              <a:t>Major research accomplishments beyond that which has been historically normative in a promotion packet for Professor at CMSRU.  </a:t>
            </a:r>
          </a:p>
          <a:p>
            <a:pPr marL="342900" indent="-342900">
              <a:buFont typeface="Arial" panose="020B0604020202020204" pitchFamily="34" charset="0"/>
              <a:buChar char="•"/>
            </a:pPr>
            <a:r>
              <a:rPr lang="en-US" sz="1800" dirty="0">
                <a:solidFill>
                  <a:schemeClr val="tx1"/>
                </a:solidFill>
              </a:rPr>
              <a:t>Major contributions within the field of specialty leading to change in the practice of medicine. </a:t>
            </a:r>
          </a:p>
          <a:p>
            <a:pPr marL="342900" indent="-342900">
              <a:buFont typeface="Arial" panose="020B0604020202020204" pitchFamily="34" charset="0"/>
              <a:buChar char="•"/>
            </a:pPr>
            <a:r>
              <a:rPr lang="en-US" sz="1800" dirty="0">
                <a:solidFill>
                  <a:schemeClr val="tx1"/>
                </a:solidFill>
              </a:rPr>
              <a:t>National/international reputation in their field as demonstrated by leadership positions in national/international organizations, visiting professorships, editorial positions for major journals in their field (including appointment to the editorial board of the journal), membership on national/international grant review panels, and similar activities at the national/international level.  </a:t>
            </a:r>
          </a:p>
          <a:p>
            <a:pPr marL="342900" indent="-342900">
              <a:buFont typeface="Arial" panose="020B0604020202020204" pitchFamily="34" charset="0"/>
              <a:buChar char="•"/>
            </a:pPr>
            <a:r>
              <a:rPr lang="en-US" sz="1800" dirty="0">
                <a:solidFill>
                  <a:schemeClr val="tx1"/>
                </a:solidFill>
              </a:rPr>
              <a:t>Extraordinary contributions to the field of medical education, as evidenced by educational leadership activities within CMSRU/CUHC and at the national/international level. </a:t>
            </a:r>
          </a:p>
        </p:txBody>
      </p:sp>
    </p:spTree>
    <p:extLst>
      <p:ext uri="{BB962C8B-B14F-4D97-AF65-F5344CB8AC3E}">
        <p14:creationId xmlns:p14="http://schemas.microsoft.com/office/powerpoint/2010/main" val="115100126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90600"/>
          </a:xfrm>
        </p:spPr>
        <p:txBody>
          <a:bodyPr>
            <a:normAutofit/>
          </a:bodyPr>
          <a:lstStyle/>
          <a:p>
            <a:pPr algn="ctr"/>
            <a:r>
              <a:rPr lang="en-US" dirty="0">
                <a:solidFill>
                  <a:srgbClr val="C00000"/>
                </a:solidFill>
              </a:rPr>
              <a:t>Accelerated Promotion </a:t>
            </a:r>
            <a:endParaRPr lang="en-US" sz="2000" dirty="0">
              <a:solidFill>
                <a:srgbClr val="0070C0"/>
              </a:solidFill>
            </a:endParaRPr>
          </a:p>
        </p:txBody>
      </p:sp>
      <p:sp>
        <p:nvSpPr>
          <p:cNvPr id="3" name="Text Placeholder 2"/>
          <p:cNvSpPr>
            <a:spLocks noGrp="1"/>
          </p:cNvSpPr>
          <p:nvPr>
            <p:ph type="body" idx="1"/>
          </p:nvPr>
        </p:nvSpPr>
        <p:spPr>
          <a:xfrm>
            <a:off x="685800" y="1219201"/>
            <a:ext cx="7808913" cy="4038600"/>
          </a:xfrm>
        </p:spPr>
        <p:txBody>
          <a:bodyPr/>
          <a:lstStyle/>
          <a:p>
            <a:endParaRPr lang="en-US" sz="2000" dirty="0">
              <a:solidFill>
                <a:schemeClr val="tx1"/>
              </a:solidFill>
            </a:endParaRPr>
          </a:p>
          <a:p>
            <a:r>
              <a:rPr lang="en-US" sz="2000" dirty="0">
                <a:solidFill>
                  <a:schemeClr val="tx1"/>
                </a:solidFill>
              </a:rPr>
              <a:t>Clinical faculty applying for accelerated promotion to the rank of Associate Professor or Professor in the traditional pathway, </a:t>
            </a:r>
            <a:r>
              <a:rPr lang="en-US" sz="2000" b="1" dirty="0">
                <a:solidFill>
                  <a:srgbClr val="0070C0"/>
                </a:solidFill>
              </a:rPr>
              <a:t>prior to completion of five years </a:t>
            </a:r>
            <a:r>
              <a:rPr lang="en-US" sz="2000" dirty="0">
                <a:solidFill>
                  <a:schemeClr val="tx1"/>
                </a:solidFill>
              </a:rPr>
              <a:t>at current rank at time of application should have demonstrated exceptional achievements as evidenced by meeting </a:t>
            </a:r>
            <a:r>
              <a:rPr lang="en-US" sz="2000" b="1" dirty="0">
                <a:solidFill>
                  <a:srgbClr val="0070C0"/>
                </a:solidFill>
              </a:rPr>
              <a:t>at least two </a:t>
            </a:r>
            <a:r>
              <a:rPr lang="en-US" sz="2000" dirty="0">
                <a:solidFill>
                  <a:schemeClr val="tx1"/>
                </a:solidFill>
              </a:rPr>
              <a:t>of the previously listed criteria.</a:t>
            </a:r>
          </a:p>
          <a:p>
            <a:endParaRPr lang="en-US" sz="2000" dirty="0">
              <a:solidFill>
                <a:schemeClr val="tx1"/>
              </a:solidFill>
            </a:endParaRPr>
          </a:p>
          <a:p>
            <a:r>
              <a:rPr lang="en-US" sz="2000" b="1" dirty="0">
                <a:solidFill>
                  <a:srgbClr val="0070C0"/>
                </a:solidFill>
              </a:rPr>
              <a:t>Accelerated</a:t>
            </a:r>
            <a:r>
              <a:rPr lang="en-US" sz="2000" dirty="0">
                <a:solidFill>
                  <a:schemeClr val="tx1"/>
                </a:solidFill>
              </a:rPr>
              <a:t> promotion is </a:t>
            </a:r>
            <a:r>
              <a:rPr lang="en-US" sz="2000" b="1" dirty="0">
                <a:solidFill>
                  <a:srgbClr val="0070C0"/>
                </a:solidFill>
              </a:rPr>
              <a:t>not available </a:t>
            </a:r>
            <a:r>
              <a:rPr lang="en-US" sz="2000" dirty="0">
                <a:solidFill>
                  <a:schemeClr val="tx1"/>
                </a:solidFill>
              </a:rPr>
              <a:t>for candidates on the </a:t>
            </a:r>
            <a:r>
              <a:rPr lang="en-US" sz="2000" b="1" dirty="0">
                <a:solidFill>
                  <a:srgbClr val="0070C0"/>
                </a:solidFill>
              </a:rPr>
              <a:t>Scholarship of Practice and Teaching Pathway</a:t>
            </a:r>
            <a:r>
              <a:rPr lang="en-US" sz="2000" dirty="0">
                <a:solidFill>
                  <a:schemeClr val="tx1"/>
                </a:solidFill>
              </a:rPr>
              <a:t>. </a:t>
            </a:r>
          </a:p>
        </p:txBody>
      </p:sp>
    </p:spTree>
    <p:extLst>
      <p:ext uri="{BB962C8B-B14F-4D97-AF65-F5344CB8AC3E}">
        <p14:creationId xmlns:p14="http://schemas.microsoft.com/office/powerpoint/2010/main" val="261878802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69" y="609600"/>
            <a:ext cx="7885112" cy="1066800"/>
          </a:xfrm>
        </p:spPr>
        <p:txBody>
          <a:bodyPr>
            <a:normAutofit fontScale="90000"/>
          </a:bodyPr>
          <a:lstStyle/>
          <a:p>
            <a:pPr algn="ctr"/>
            <a:r>
              <a:rPr lang="en-US" sz="3600" dirty="0">
                <a:solidFill>
                  <a:srgbClr val="C00000"/>
                </a:solidFill>
              </a:rPr>
              <a:t>Scholarship of Practice and Teaching Pathway </a:t>
            </a:r>
            <a:br>
              <a:rPr lang="en-US" u="sng" dirty="0"/>
            </a:br>
            <a:endParaRPr lang="en-US" dirty="0"/>
          </a:p>
        </p:txBody>
      </p:sp>
      <p:sp>
        <p:nvSpPr>
          <p:cNvPr id="3" name="Text Placeholder 2"/>
          <p:cNvSpPr>
            <a:spLocks noGrp="1"/>
          </p:cNvSpPr>
          <p:nvPr>
            <p:ph type="body" idx="1"/>
          </p:nvPr>
        </p:nvSpPr>
        <p:spPr>
          <a:xfrm>
            <a:off x="685800" y="2514600"/>
            <a:ext cx="7808913" cy="4953001"/>
          </a:xfrm>
        </p:spPr>
        <p:txBody>
          <a:bodyPr/>
          <a:lstStyle/>
          <a:p>
            <a:pPr algn="ctr"/>
            <a:r>
              <a:rPr lang="en-US" b="1" u="sng" dirty="0">
                <a:solidFill>
                  <a:schemeClr val="tx1"/>
                </a:solidFill>
              </a:rPr>
              <a:t>Ranks</a:t>
            </a:r>
          </a:p>
          <a:p>
            <a:pPr algn="ctr"/>
            <a:endParaRPr lang="en-US" b="1" u="sng" dirty="0"/>
          </a:p>
        </p:txBody>
      </p:sp>
      <p:sp>
        <p:nvSpPr>
          <p:cNvPr id="4" name="Rectangle 3"/>
          <p:cNvSpPr/>
          <p:nvPr/>
        </p:nvSpPr>
        <p:spPr>
          <a:xfrm>
            <a:off x="1219200" y="3124200"/>
            <a:ext cx="7162800" cy="1200329"/>
          </a:xfrm>
          <a:prstGeom prst="rect">
            <a:avLst/>
          </a:prstGeom>
        </p:spPr>
        <p:txBody>
          <a:bodyPr wrap="square">
            <a:spAutoFit/>
          </a:bodyPr>
          <a:lstStyle/>
          <a:p>
            <a:pPr algn="ctr"/>
            <a:r>
              <a:rPr lang="en-US" sz="2400" dirty="0"/>
              <a:t>Assistant Professor of Clinical (Department)  </a:t>
            </a:r>
          </a:p>
          <a:p>
            <a:pPr algn="ctr"/>
            <a:r>
              <a:rPr lang="en-US" sz="2400" dirty="0"/>
              <a:t>Associate Professor of Clinical (Department)  </a:t>
            </a:r>
          </a:p>
          <a:p>
            <a:pPr algn="ctr"/>
            <a:r>
              <a:rPr lang="en-US" sz="2400" dirty="0"/>
              <a:t>Professor of Clinical (Department) </a:t>
            </a:r>
          </a:p>
        </p:txBody>
      </p:sp>
    </p:spTree>
    <p:extLst>
      <p:ext uri="{BB962C8B-B14F-4D97-AF65-F5344CB8AC3E}">
        <p14:creationId xmlns:p14="http://schemas.microsoft.com/office/powerpoint/2010/main" val="380983804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90600"/>
          </a:xfrm>
        </p:spPr>
        <p:txBody>
          <a:bodyPr>
            <a:normAutofit/>
          </a:bodyPr>
          <a:lstStyle/>
          <a:p>
            <a:pPr algn="ctr"/>
            <a:r>
              <a:rPr lang="en-US" sz="2800" dirty="0">
                <a:solidFill>
                  <a:srgbClr val="C00000"/>
                </a:solidFill>
              </a:rPr>
              <a:t>Promotion Based on Scholarship of Practice and Teaching for Clinical Faculty </a:t>
            </a:r>
          </a:p>
        </p:txBody>
      </p:sp>
      <p:sp>
        <p:nvSpPr>
          <p:cNvPr id="3" name="Text Placeholder 2"/>
          <p:cNvSpPr>
            <a:spLocks noGrp="1"/>
          </p:cNvSpPr>
          <p:nvPr>
            <p:ph type="body" idx="1"/>
          </p:nvPr>
        </p:nvSpPr>
        <p:spPr>
          <a:xfrm>
            <a:off x="914400" y="1676400"/>
            <a:ext cx="7808913" cy="4953001"/>
          </a:xfrm>
        </p:spPr>
        <p:txBody>
          <a:bodyPr/>
          <a:lstStyle/>
          <a:p>
            <a:r>
              <a:rPr lang="en-US" sz="2000" b="1" dirty="0">
                <a:solidFill>
                  <a:schemeClr val="tx1"/>
                </a:solidFill>
                <a:latin typeface="Trebuchet MS" panose="020B0603020202020204" pitchFamily="34" charset="0"/>
              </a:rPr>
              <a:t>Rationale</a:t>
            </a:r>
          </a:p>
          <a:p>
            <a:pPr lvl="1"/>
            <a:r>
              <a:rPr lang="en-US" sz="2000" dirty="0">
                <a:solidFill>
                  <a:schemeClr val="tx1"/>
                </a:solidFill>
                <a:latin typeface="Trebuchet MS" panose="020B0603020202020204" pitchFamily="34" charset="0"/>
              </a:rPr>
              <a:t>For faculty whose primary activity is clinical medicine and teaching</a:t>
            </a:r>
          </a:p>
          <a:p>
            <a:pPr lvl="1"/>
            <a:r>
              <a:rPr lang="en-US" sz="2000" dirty="0">
                <a:solidFill>
                  <a:schemeClr val="tx1"/>
                </a:solidFill>
                <a:latin typeface="Trebuchet MS" panose="020B0603020202020204" pitchFamily="34" charset="0"/>
              </a:rPr>
              <a:t>Demonstrated excellence and impact in clinical area</a:t>
            </a:r>
          </a:p>
          <a:p>
            <a:pPr lvl="1"/>
            <a:r>
              <a:rPr lang="en-US" sz="2000" dirty="0">
                <a:solidFill>
                  <a:schemeClr val="tx1"/>
                </a:solidFill>
                <a:latin typeface="Trebuchet MS" panose="020B0603020202020204" pitchFamily="34" charset="0"/>
              </a:rPr>
              <a:t>Publications are not required but scholarship is encouraged</a:t>
            </a:r>
          </a:p>
          <a:p>
            <a:r>
              <a:rPr lang="en-US" sz="2000" b="1" dirty="0">
                <a:solidFill>
                  <a:schemeClr val="tx1"/>
                </a:solidFill>
                <a:latin typeface="Trebuchet MS" panose="020B0603020202020204" pitchFamily="34" charset="0"/>
              </a:rPr>
              <a:t>Title</a:t>
            </a:r>
          </a:p>
          <a:p>
            <a:pPr lvl="1"/>
            <a:r>
              <a:rPr lang="en-US" sz="2000" dirty="0">
                <a:solidFill>
                  <a:schemeClr val="tx1"/>
                </a:solidFill>
                <a:latin typeface="Trebuchet MS" panose="020B0603020202020204" pitchFamily="34" charset="0"/>
              </a:rPr>
              <a:t>“Clinical” prefix before discipline </a:t>
            </a:r>
          </a:p>
          <a:p>
            <a:pPr lvl="1"/>
            <a:r>
              <a:rPr lang="en-US" sz="2000" dirty="0">
                <a:solidFill>
                  <a:schemeClr val="tx1"/>
                </a:solidFill>
                <a:latin typeface="Trebuchet MS" panose="020B0603020202020204" pitchFamily="34" charset="0"/>
              </a:rPr>
              <a:t>Example:  “Assistant Professor of Clinical Medicine”</a:t>
            </a:r>
          </a:p>
          <a:p>
            <a:r>
              <a:rPr lang="en-US" sz="2000" b="1" dirty="0">
                <a:solidFill>
                  <a:schemeClr val="tx1"/>
                </a:solidFill>
                <a:latin typeface="Trebuchet MS" panose="020B0603020202020204" pitchFamily="34" charset="0"/>
              </a:rPr>
              <a:t>Criteria</a:t>
            </a:r>
          </a:p>
          <a:p>
            <a:pPr lvl="1"/>
            <a:r>
              <a:rPr lang="en-US" sz="2000" dirty="0">
                <a:solidFill>
                  <a:schemeClr val="tx1"/>
                </a:solidFill>
                <a:latin typeface="Trebuchet MS" panose="020B0603020202020204" pitchFamily="34" charset="0"/>
              </a:rPr>
              <a:t>Expertise and leadership in clinical field</a:t>
            </a:r>
          </a:p>
          <a:p>
            <a:pPr lvl="1"/>
            <a:r>
              <a:rPr lang="en-US" sz="2000" dirty="0">
                <a:solidFill>
                  <a:schemeClr val="tx1"/>
                </a:solidFill>
                <a:latin typeface="Trebuchet MS" panose="020B0603020202020204" pitchFamily="34" charset="0"/>
              </a:rPr>
              <a:t>Local, regional, national reputation</a:t>
            </a:r>
          </a:p>
          <a:p>
            <a:pPr lvl="1"/>
            <a:r>
              <a:rPr lang="en-US" sz="2000" dirty="0">
                <a:solidFill>
                  <a:schemeClr val="tx1"/>
                </a:solidFill>
                <a:latin typeface="Trebuchet MS" panose="020B0603020202020204" pitchFamily="34" charset="0"/>
              </a:rPr>
              <a:t>Local, regional, national impact</a:t>
            </a:r>
          </a:p>
          <a:p>
            <a:endParaRPr lang="en-US" sz="2000" dirty="0">
              <a:solidFill>
                <a:schemeClr val="tx1"/>
              </a:solidFill>
            </a:endParaRPr>
          </a:p>
          <a:p>
            <a:endParaRPr lang="en-US" dirty="0"/>
          </a:p>
        </p:txBody>
      </p:sp>
    </p:spTree>
    <p:extLst>
      <p:ext uri="{BB962C8B-B14F-4D97-AF65-F5344CB8AC3E}">
        <p14:creationId xmlns:p14="http://schemas.microsoft.com/office/powerpoint/2010/main" val="348727697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14400"/>
          </a:xfrm>
        </p:spPr>
        <p:txBody>
          <a:bodyPr>
            <a:normAutofit/>
          </a:bodyPr>
          <a:lstStyle/>
          <a:p>
            <a:pPr algn="ctr"/>
            <a:r>
              <a:rPr lang="en-US" sz="2800" dirty="0">
                <a:solidFill>
                  <a:srgbClr val="C00000"/>
                </a:solidFill>
              </a:rPr>
              <a:t>Promotion Based on Scholarship of Practice and Teaching for Clinical Faculty </a:t>
            </a:r>
          </a:p>
        </p:txBody>
      </p:sp>
      <p:sp>
        <p:nvSpPr>
          <p:cNvPr id="3" name="Text Placeholder 2"/>
          <p:cNvSpPr>
            <a:spLocks noGrp="1"/>
          </p:cNvSpPr>
          <p:nvPr>
            <p:ph type="body" idx="1"/>
          </p:nvPr>
        </p:nvSpPr>
        <p:spPr>
          <a:xfrm>
            <a:off x="762000" y="2057400"/>
            <a:ext cx="7808913" cy="4953001"/>
          </a:xfrm>
        </p:spPr>
        <p:txBody>
          <a:bodyPr/>
          <a:lstStyle/>
          <a:p>
            <a:endParaRPr lang="en-US" sz="2000" dirty="0">
              <a:solidFill>
                <a:schemeClr val="tx1"/>
              </a:solidFill>
            </a:endParaRPr>
          </a:p>
          <a:p>
            <a:endParaRPr lang="en-US" dirty="0"/>
          </a:p>
        </p:txBody>
      </p:sp>
      <p:sp>
        <p:nvSpPr>
          <p:cNvPr id="5" name="TextBox 4">
            <a:extLst>
              <a:ext uri="{FF2B5EF4-FFF2-40B4-BE49-F238E27FC236}">
                <a16:creationId xmlns:a16="http://schemas.microsoft.com/office/drawing/2014/main" id="{2DE9B8AD-9425-7F18-F1A6-07842C255CFD}"/>
              </a:ext>
            </a:extLst>
          </p:cNvPr>
          <p:cNvSpPr txBox="1"/>
          <p:nvPr/>
        </p:nvSpPr>
        <p:spPr>
          <a:xfrm>
            <a:off x="1009555" y="1608451"/>
            <a:ext cx="7391400" cy="49552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Trebuchet MS" panose="020B0603020202020204" pitchFamily="34" charset="0"/>
              </a:rPr>
              <a:t>Note that this pathway is not an easier route to promotion.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Promotion will require presentation of evidence by the clinical faculty of excellence and impact in their respective clinical area.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Applicants in this pathway should have an area of “special expertise” in their clinical practice, clinical teaching, or in clinical community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Trebuchet MS" panose="020B0603020202020204" pitchFamily="34" charset="0"/>
              </a:rPr>
              <a:t>The faculty candidate should provide a specific metric applicable to their area of special expertise and provide a robust description of their activity (intervention, outcome, and impact, if feasible) in their application.</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47080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dirty="0">
              <a:solidFill>
                <a:schemeClr val="tx1"/>
              </a:solidFill>
            </a:endParaRPr>
          </a:p>
          <a:p>
            <a:pPr algn="ctr"/>
            <a:r>
              <a:rPr lang="en-US" dirty="0">
                <a:solidFill>
                  <a:schemeClr val="tx1"/>
                </a:solidFill>
              </a:rPr>
              <a:t>A fully engaged member of the medical school community recognized for promotion is one who demonstrates teaching effectiveness, engages in scholarly activity, performs clinical service (if applicable), and actively participates in service to the medical school, hospital, the university community </a:t>
            </a:r>
          </a:p>
          <a:p>
            <a:pPr algn="ctr"/>
            <a:r>
              <a:rPr lang="en-US" dirty="0">
                <a:solidFill>
                  <a:schemeClr val="tx1"/>
                </a:solidFill>
              </a:rPr>
              <a:t>and to the wider and professional community.</a:t>
            </a:r>
          </a:p>
        </p:txBody>
      </p:sp>
    </p:spTree>
    <p:extLst>
      <p:ext uri="{BB962C8B-B14F-4D97-AF65-F5344CB8AC3E}">
        <p14:creationId xmlns:p14="http://schemas.microsoft.com/office/powerpoint/2010/main" val="252206801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7885112" cy="914400"/>
          </a:xfrm>
        </p:spPr>
        <p:txBody>
          <a:bodyPr>
            <a:normAutofit/>
          </a:bodyPr>
          <a:lstStyle/>
          <a:p>
            <a:pPr algn="ctr"/>
            <a:r>
              <a:rPr lang="en-US" sz="2800" dirty="0">
                <a:solidFill>
                  <a:srgbClr val="C00000"/>
                </a:solidFill>
              </a:rPr>
              <a:t>Promotion Based on Scholarship of Practice and Teaching for Clinical Faculty </a:t>
            </a:r>
          </a:p>
        </p:txBody>
      </p:sp>
      <p:sp>
        <p:nvSpPr>
          <p:cNvPr id="3" name="Text Placeholder 2"/>
          <p:cNvSpPr>
            <a:spLocks noGrp="1"/>
          </p:cNvSpPr>
          <p:nvPr>
            <p:ph type="body" idx="1"/>
          </p:nvPr>
        </p:nvSpPr>
        <p:spPr>
          <a:xfrm>
            <a:off x="762000" y="2057400"/>
            <a:ext cx="7808913" cy="4953001"/>
          </a:xfrm>
        </p:spPr>
        <p:txBody>
          <a:bodyPr/>
          <a:lstStyle/>
          <a:p>
            <a:r>
              <a:rPr lang="en-US" sz="2000" dirty="0">
                <a:solidFill>
                  <a:schemeClr val="tx1"/>
                </a:solidFill>
                <a:latin typeface="Trebuchet MS" panose="020B0603020202020204" pitchFamily="34" charset="0"/>
              </a:rPr>
              <a:t>Examples for achievement of excellence, reputation, and impact:</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Leadership/Administration</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Quality Improvement</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Clinical practice development and growth</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Outcomes</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Practice-related awards</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Clinical teaching/mentoring</a:t>
            </a:r>
          </a:p>
          <a:p>
            <a:pPr marL="800100" lvl="1" indent="-342900">
              <a:buFont typeface="Arial" panose="020B0604020202020204" pitchFamily="34" charset="0"/>
              <a:buChar char="•"/>
            </a:pPr>
            <a:r>
              <a:rPr lang="en-US" sz="2000" dirty="0">
                <a:solidFill>
                  <a:schemeClr val="tx1"/>
                </a:solidFill>
                <a:latin typeface="Trebuchet MS" panose="020B0603020202020204" pitchFamily="34" charset="0"/>
              </a:rPr>
              <a:t>Participation in community outreach, education development, service to the medical school, university and hospital.  </a:t>
            </a:r>
          </a:p>
          <a:p>
            <a:endParaRPr lang="en-US" sz="2000" dirty="0">
              <a:solidFill>
                <a:schemeClr val="tx1"/>
              </a:solidFill>
            </a:endParaRPr>
          </a:p>
          <a:p>
            <a:endParaRPr lang="en-US" dirty="0"/>
          </a:p>
        </p:txBody>
      </p:sp>
    </p:spTree>
    <p:extLst>
      <p:ext uri="{BB962C8B-B14F-4D97-AF65-F5344CB8AC3E}">
        <p14:creationId xmlns:p14="http://schemas.microsoft.com/office/powerpoint/2010/main" val="123549746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7885112" cy="762000"/>
          </a:xfrm>
        </p:spPr>
        <p:txBody>
          <a:bodyPr>
            <a:normAutofit fontScale="90000"/>
          </a:bodyPr>
          <a:lstStyle/>
          <a:p>
            <a:pPr algn="ctr"/>
            <a:r>
              <a:rPr lang="en-US" dirty="0">
                <a:solidFill>
                  <a:srgbClr val="C2203D"/>
                </a:solidFill>
              </a:rPr>
              <a:t>Promotion Calendar </a:t>
            </a:r>
            <a:br>
              <a:rPr lang="en-US" dirty="0">
                <a:solidFill>
                  <a:srgbClr val="C2203D"/>
                </a:solidFill>
              </a:rPr>
            </a:br>
            <a:r>
              <a:rPr lang="en-US" dirty="0">
                <a:solidFill>
                  <a:srgbClr val="C2203D"/>
                </a:solidFill>
              </a:rPr>
              <a:t>Clinical Faculty </a:t>
            </a:r>
            <a:endParaRPr lang="en-US" dirty="0">
              <a:solidFill>
                <a:srgbClr val="C00000"/>
              </a:solidFill>
            </a:endParaRPr>
          </a:p>
        </p:txBody>
      </p:sp>
      <p:sp>
        <p:nvSpPr>
          <p:cNvPr id="3" name="Text Placeholder 2"/>
          <p:cNvSpPr>
            <a:spLocks noGrp="1"/>
          </p:cNvSpPr>
          <p:nvPr>
            <p:ph type="body" idx="1"/>
          </p:nvPr>
        </p:nvSpPr>
        <p:spPr/>
        <p:txBody>
          <a:bodyPr/>
          <a:lstStyle/>
          <a:p>
            <a:r>
              <a:rPr lang="en-US" sz="2000" b="1" dirty="0">
                <a:solidFill>
                  <a:srgbClr val="0070C0"/>
                </a:solidFill>
              </a:rPr>
              <a:t>August 1:  </a:t>
            </a:r>
            <a:r>
              <a:rPr lang="en-US" sz="2000" dirty="0">
                <a:solidFill>
                  <a:schemeClr val="tx1"/>
                </a:solidFill>
              </a:rPr>
              <a:t>Faculty with the intent to apply for promotion indicate their intent in writing to the Departmental Chair and the CMSRU Dean. </a:t>
            </a:r>
          </a:p>
          <a:p>
            <a:endParaRPr lang="en-US" sz="800" dirty="0">
              <a:solidFill>
                <a:schemeClr val="tx1"/>
              </a:solidFill>
            </a:endParaRPr>
          </a:p>
          <a:p>
            <a:r>
              <a:rPr lang="en-US" sz="2000" b="1" dirty="0">
                <a:solidFill>
                  <a:srgbClr val="0070C0"/>
                </a:solidFill>
              </a:rPr>
              <a:t>September 15: </a:t>
            </a:r>
            <a:r>
              <a:rPr lang="en-US" sz="2000" b="1" dirty="0">
                <a:solidFill>
                  <a:schemeClr val="tx1"/>
                </a:solidFill>
              </a:rPr>
              <a:t>Faculty submit 3 names of letter writers (at appropriate rank) to departmental A&amp;P Coordinator. </a:t>
            </a:r>
            <a:r>
              <a:rPr lang="en-US" sz="2000" dirty="0">
                <a:solidFill>
                  <a:schemeClr val="tx1"/>
                </a:solidFill>
              </a:rPr>
              <a:t>All letters of recommendation requested by the Departmental Chair/Head. </a:t>
            </a:r>
          </a:p>
          <a:p>
            <a:endParaRPr lang="en-US" sz="2000" b="1" dirty="0">
              <a:solidFill>
                <a:schemeClr val="tx1"/>
              </a:solidFill>
            </a:endParaRPr>
          </a:p>
          <a:p>
            <a:r>
              <a:rPr lang="en-US" sz="2000" b="1" dirty="0">
                <a:solidFill>
                  <a:srgbClr val="0070C0"/>
                </a:solidFill>
              </a:rPr>
              <a:t>October 1-15: </a:t>
            </a:r>
            <a:r>
              <a:rPr lang="en-US" sz="2000" dirty="0">
                <a:solidFill>
                  <a:schemeClr val="tx1"/>
                </a:solidFill>
              </a:rPr>
              <a:t>Faculty submit required forms, teaching dossier and portfolio binder to departmental A&amp;P Coordinator</a:t>
            </a:r>
            <a:r>
              <a:rPr lang="en-US" sz="2000" b="1" dirty="0">
                <a:solidFill>
                  <a:schemeClr val="tx1"/>
                </a:solidFill>
              </a:rPr>
              <a:t>. </a:t>
            </a:r>
          </a:p>
          <a:p>
            <a:endParaRPr lang="en-US" sz="2000" dirty="0">
              <a:solidFill>
                <a:schemeClr val="tx1"/>
              </a:solidFill>
            </a:endParaRPr>
          </a:p>
          <a:p>
            <a:r>
              <a:rPr lang="en-US" sz="2000" b="1" dirty="0">
                <a:solidFill>
                  <a:srgbClr val="0070C0"/>
                </a:solidFill>
              </a:rPr>
              <a:t>November:  </a:t>
            </a:r>
            <a:r>
              <a:rPr lang="en-US" sz="2000" dirty="0">
                <a:solidFill>
                  <a:schemeClr val="tx1"/>
                </a:solidFill>
              </a:rPr>
              <a:t>Departmental A&amp;P Committees review all faculty submissions and vote.   </a:t>
            </a:r>
          </a:p>
          <a:p>
            <a:endParaRPr lang="en-US" sz="800" dirty="0">
              <a:solidFill>
                <a:schemeClr val="tx1"/>
              </a:solidFill>
            </a:endParaRPr>
          </a:p>
          <a:p>
            <a:r>
              <a:rPr lang="en-US" sz="2000" b="1" dirty="0">
                <a:solidFill>
                  <a:srgbClr val="0070C0"/>
                </a:solidFill>
              </a:rPr>
              <a:t>November 15-November 30:  </a:t>
            </a:r>
            <a:r>
              <a:rPr lang="en-US" sz="2000" dirty="0">
                <a:solidFill>
                  <a:schemeClr val="tx1"/>
                </a:solidFill>
              </a:rPr>
              <a:t>Electronic vote by all department Associate Professors &amp; Professors </a:t>
            </a:r>
          </a:p>
          <a:p>
            <a:r>
              <a:rPr lang="en-US" dirty="0">
                <a:solidFill>
                  <a:schemeClr val="tx1"/>
                </a:solidFill>
              </a:rPr>
              <a:t>	</a:t>
            </a:r>
          </a:p>
        </p:txBody>
      </p:sp>
    </p:spTree>
    <p:extLst>
      <p:ext uri="{BB962C8B-B14F-4D97-AF65-F5344CB8AC3E}">
        <p14:creationId xmlns:p14="http://schemas.microsoft.com/office/powerpoint/2010/main" val="315131346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2203D"/>
                </a:solidFill>
              </a:rPr>
              <a:t>Clinical Calendar Continued </a:t>
            </a:r>
            <a:endParaRPr lang="en-US" dirty="0"/>
          </a:p>
        </p:txBody>
      </p:sp>
      <p:sp>
        <p:nvSpPr>
          <p:cNvPr id="3" name="Text Placeholder 2"/>
          <p:cNvSpPr>
            <a:spLocks noGrp="1"/>
          </p:cNvSpPr>
          <p:nvPr>
            <p:ph type="body" idx="1"/>
          </p:nvPr>
        </p:nvSpPr>
        <p:spPr>
          <a:xfrm>
            <a:off x="685800" y="990600"/>
            <a:ext cx="7808913" cy="4953001"/>
          </a:xfrm>
        </p:spPr>
        <p:txBody>
          <a:bodyPr/>
          <a:lstStyle/>
          <a:p>
            <a:endParaRPr lang="en-US" sz="2000" b="1" dirty="0">
              <a:solidFill>
                <a:schemeClr val="tx1"/>
              </a:solidFill>
            </a:endParaRPr>
          </a:p>
          <a:p>
            <a:r>
              <a:rPr lang="en-US" sz="2000" b="1" dirty="0">
                <a:solidFill>
                  <a:srgbClr val="0070C0"/>
                </a:solidFill>
              </a:rPr>
              <a:t>December 1:  </a:t>
            </a:r>
            <a:r>
              <a:rPr lang="en-US" sz="2000" dirty="0">
                <a:solidFill>
                  <a:schemeClr val="tx1"/>
                </a:solidFill>
              </a:rPr>
              <a:t>Departmental committee concludes work.  Documents are submitted to the CMSRU Advisory Committee on Appointments and Promotions. </a:t>
            </a:r>
          </a:p>
          <a:p>
            <a:endParaRPr lang="en-US" sz="800" dirty="0">
              <a:solidFill>
                <a:schemeClr val="tx1"/>
              </a:solidFill>
            </a:endParaRPr>
          </a:p>
          <a:p>
            <a:r>
              <a:rPr lang="en-US" sz="2000" b="1" dirty="0">
                <a:solidFill>
                  <a:srgbClr val="0070C0"/>
                </a:solidFill>
              </a:rPr>
              <a:t>April 1: </a:t>
            </a:r>
            <a:r>
              <a:rPr lang="en-US" sz="2000" dirty="0">
                <a:solidFill>
                  <a:schemeClr val="tx1"/>
                </a:solidFill>
              </a:rPr>
              <a:t>The CMSRU Advisory Committee on Appointments and Promotions concludes work and transmits recommendations to the CMSRU Dean, who then forwards affirmative action to the President of Rowan University. </a:t>
            </a:r>
          </a:p>
          <a:p>
            <a:endParaRPr lang="en-US" sz="800" dirty="0">
              <a:solidFill>
                <a:schemeClr val="tx1"/>
              </a:solidFill>
            </a:endParaRPr>
          </a:p>
          <a:p>
            <a:r>
              <a:rPr lang="en-US" sz="2000" b="1" dirty="0">
                <a:solidFill>
                  <a:srgbClr val="0070C0"/>
                </a:solidFill>
              </a:rPr>
              <a:t>June: </a:t>
            </a:r>
            <a:r>
              <a:rPr lang="en-US" sz="2000" dirty="0">
                <a:solidFill>
                  <a:schemeClr val="tx1"/>
                </a:solidFill>
              </a:rPr>
              <a:t>The Board of Trustees of Rowan University acts on promotion recommendations at regularly scheduled meeting. </a:t>
            </a:r>
          </a:p>
          <a:p>
            <a:endParaRPr lang="en-US" sz="2000" dirty="0">
              <a:solidFill>
                <a:schemeClr val="tx1"/>
              </a:solidFill>
            </a:endParaRPr>
          </a:p>
          <a:p>
            <a:pPr algn="ctr"/>
            <a:r>
              <a:rPr lang="en-US" sz="2000" b="1" dirty="0">
                <a:solidFill>
                  <a:srgbClr val="0070C0"/>
                </a:solidFill>
              </a:rPr>
              <a:t>All promotions are effective September 1</a:t>
            </a:r>
            <a:r>
              <a:rPr lang="en-US" sz="2000" b="1" baseline="30000" dirty="0">
                <a:solidFill>
                  <a:srgbClr val="0070C0"/>
                </a:solidFill>
              </a:rPr>
              <a:t>st</a:t>
            </a:r>
            <a:r>
              <a:rPr lang="en-US" sz="2000" b="1" dirty="0">
                <a:solidFill>
                  <a:srgbClr val="0070C0"/>
                </a:solidFill>
              </a:rPr>
              <a:t> </a:t>
            </a:r>
          </a:p>
          <a:p>
            <a:endParaRPr lang="en-US" dirty="0"/>
          </a:p>
        </p:txBody>
      </p:sp>
    </p:spTree>
    <p:extLst>
      <p:ext uri="{BB962C8B-B14F-4D97-AF65-F5344CB8AC3E}">
        <p14:creationId xmlns:p14="http://schemas.microsoft.com/office/powerpoint/2010/main" val="132138968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Departmental A &amp;P Committees</a:t>
            </a:r>
          </a:p>
        </p:txBody>
      </p:sp>
      <p:sp>
        <p:nvSpPr>
          <p:cNvPr id="4" name="Content Placeholder 3"/>
          <p:cNvSpPr>
            <a:spLocks noGrp="1"/>
          </p:cNvSpPr>
          <p:nvPr>
            <p:ph sz="half" idx="1"/>
          </p:nvPr>
        </p:nvSpPr>
        <p:spPr>
          <a:xfrm>
            <a:off x="1143000" y="1552300"/>
            <a:ext cx="3886200" cy="4983163"/>
          </a:xfrm>
        </p:spPr>
        <p:txBody>
          <a:bodyPr/>
          <a:lstStyle/>
          <a:p>
            <a:r>
              <a:rPr lang="en-US" sz="2400" dirty="0"/>
              <a:t>Anesthesiology</a:t>
            </a:r>
          </a:p>
          <a:p>
            <a:r>
              <a:rPr lang="en-US" sz="2400" dirty="0"/>
              <a:t>Biomedical Sciences</a:t>
            </a:r>
          </a:p>
          <a:p>
            <a:r>
              <a:rPr lang="en-US" sz="2400" dirty="0"/>
              <a:t>Emergency Medicine</a:t>
            </a:r>
          </a:p>
          <a:p>
            <a:r>
              <a:rPr lang="en-US" sz="2400" dirty="0"/>
              <a:t>Medicine</a:t>
            </a:r>
          </a:p>
          <a:p>
            <a:r>
              <a:rPr lang="en-US" sz="2400" dirty="0"/>
              <a:t>OB/GYN</a:t>
            </a:r>
          </a:p>
          <a:p>
            <a:r>
              <a:rPr lang="en-US" sz="2400" dirty="0"/>
              <a:t>Pediatrics</a:t>
            </a:r>
          </a:p>
          <a:p>
            <a:r>
              <a:rPr lang="en-US" sz="2400" dirty="0"/>
              <a:t>Surgery</a:t>
            </a:r>
          </a:p>
          <a:p>
            <a:endParaRPr lang="en-US" dirty="0"/>
          </a:p>
        </p:txBody>
      </p:sp>
      <p:sp>
        <p:nvSpPr>
          <p:cNvPr id="5" name="Content Placeholder 4"/>
          <p:cNvSpPr>
            <a:spLocks noGrp="1"/>
          </p:cNvSpPr>
          <p:nvPr>
            <p:ph sz="half" idx="2"/>
          </p:nvPr>
        </p:nvSpPr>
        <p:spPr>
          <a:xfrm>
            <a:off x="4495800" y="1552301"/>
            <a:ext cx="4038600" cy="4983163"/>
          </a:xfrm>
        </p:spPr>
        <p:txBody>
          <a:bodyPr/>
          <a:lstStyle/>
          <a:p>
            <a:r>
              <a:rPr lang="en-US" sz="2400" dirty="0"/>
              <a:t>Pathology</a:t>
            </a:r>
          </a:p>
          <a:p>
            <a:r>
              <a:rPr lang="en-US" sz="2400" dirty="0"/>
              <a:t>Family Medicine &amp; Psychiatry</a:t>
            </a:r>
          </a:p>
          <a:p>
            <a:r>
              <a:rPr lang="en-US" sz="2400" dirty="0"/>
              <a:t>Orthopedics &amp; Radiation Oncology</a:t>
            </a:r>
          </a:p>
          <a:p>
            <a:r>
              <a:rPr lang="en-US" sz="2400" dirty="0"/>
              <a:t>Radiology </a:t>
            </a:r>
          </a:p>
          <a:p>
            <a:r>
              <a:rPr lang="en-US" sz="2400" dirty="0"/>
              <a:t>Neurology, Neurosurgery &amp; PM&amp;R </a:t>
            </a:r>
          </a:p>
          <a:p>
            <a:endParaRPr lang="en-US" dirty="0"/>
          </a:p>
          <a:p>
            <a:endParaRPr lang="en-US" dirty="0"/>
          </a:p>
        </p:txBody>
      </p:sp>
    </p:spTree>
    <p:extLst>
      <p:ext uri="{BB962C8B-B14F-4D97-AF65-F5344CB8AC3E}">
        <p14:creationId xmlns:p14="http://schemas.microsoft.com/office/powerpoint/2010/main" val="281673747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rgbClr val="C00000"/>
                </a:solidFill>
              </a:rPr>
              <a:t>Departmental Contacts </a:t>
            </a:r>
          </a:p>
        </p:txBody>
      </p:sp>
      <p:sp>
        <p:nvSpPr>
          <p:cNvPr id="6" name="Text Placeholder 5"/>
          <p:cNvSpPr>
            <a:spLocks noGrp="1"/>
          </p:cNvSpPr>
          <p:nvPr>
            <p:ph type="body" idx="1"/>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17827183"/>
              </p:ext>
            </p:extLst>
          </p:nvPr>
        </p:nvGraphicFramePr>
        <p:xfrm>
          <a:off x="326254" y="1100640"/>
          <a:ext cx="8229599" cy="5147760"/>
        </p:xfrm>
        <a:graphic>
          <a:graphicData uri="http://schemas.openxmlformats.org/drawingml/2006/table">
            <a:tbl>
              <a:tblPr>
                <a:tableStyleId>{5C22544A-7EE6-4342-B048-85BDC9FD1C3A}</a:tableStyleId>
              </a:tblPr>
              <a:tblGrid>
                <a:gridCol w="2188346">
                  <a:extLst>
                    <a:ext uri="{9D8B030D-6E8A-4147-A177-3AD203B41FA5}">
                      <a16:colId xmlns:a16="http://schemas.microsoft.com/office/drawing/2014/main" val="1215409390"/>
                    </a:ext>
                  </a:extLst>
                </a:gridCol>
                <a:gridCol w="2057400">
                  <a:extLst>
                    <a:ext uri="{9D8B030D-6E8A-4147-A177-3AD203B41FA5}">
                      <a16:colId xmlns:a16="http://schemas.microsoft.com/office/drawing/2014/main" val="2193204595"/>
                    </a:ext>
                  </a:extLst>
                </a:gridCol>
                <a:gridCol w="2133600">
                  <a:extLst>
                    <a:ext uri="{9D8B030D-6E8A-4147-A177-3AD203B41FA5}">
                      <a16:colId xmlns:a16="http://schemas.microsoft.com/office/drawing/2014/main" val="1480812017"/>
                    </a:ext>
                  </a:extLst>
                </a:gridCol>
                <a:gridCol w="1850253">
                  <a:extLst>
                    <a:ext uri="{9D8B030D-6E8A-4147-A177-3AD203B41FA5}">
                      <a16:colId xmlns:a16="http://schemas.microsoft.com/office/drawing/2014/main" val="3768903018"/>
                    </a:ext>
                  </a:extLst>
                </a:gridCol>
              </a:tblGrid>
              <a:tr h="277781">
                <a:tc>
                  <a:txBody>
                    <a:bodyPr/>
                    <a:lstStyle/>
                    <a:p>
                      <a:pPr algn="l" fontAlgn="b"/>
                      <a:r>
                        <a:rPr lang="en-US" sz="1100" b="1" u="none" strike="noStrike" dirty="0">
                          <a:effectLst/>
                        </a:rPr>
                        <a:t>Department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1" u="none" strike="noStrike" dirty="0">
                          <a:effectLst/>
                        </a:rPr>
                        <a:t>Departmental Chair/Head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1" u="none" strike="noStrike" dirty="0">
                          <a:effectLst/>
                        </a:rPr>
                        <a:t>Departmental A&amp;P Chair </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1" u="none" strike="noStrike" dirty="0">
                          <a:effectLst/>
                        </a:rPr>
                        <a:t>A&amp;P Coordinator</a:t>
                      </a:r>
                      <a:endParaRPr lang="en-US" sz="1100" b="1"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42730483"/>
                  </a:ext>
                </a:extLst>
              </a:tr>
              <a:tr h="197441">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454240826"/>
                  </a:ext>
                </a:extLst>
              </a:tr>
              <a:tr h="277781">
                <a:tc>
                  <a:txBody>
                    <a:bodyPr/>
                    <a:lstStyle/>
                    <a:p>
                      <a:pPr algn="l" fontAlgn="b"/>
                      <a:r>
                        <a:rPr lang="en-US" sz="1100" u="none" strike="noStrike" dirty="0">
                          <a:effectLst/>
                        </a:rPr>
                        <a:t>Anesthesiology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Alann Solina,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Amanda Burden,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Evelyn Rodriguez</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99222680"/>
                  </a:ext>
                </a:extLst>
              </a:tr>
              <a:tr h="277781">
                <a:tc>
                  <a:txBody>
                    <a:bodyPr/>
                    <a:lstStyle/>
                    <a:p>
                      <a:pPr algn="l" fontAlgn="b"/>
                      <a:r>
                        <a:rPr lang="en-US" sz="1100" u="none" strike="noStrike" dirty="0">
                          <a:effectLst/>
                        </a:rPr>
                        <a:t>Biomedical Sciences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Darren Boehning,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Brad Fischer,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chemeClr val="dk1"/>
                          </a:solidFill>
                          <a:effectLst/>
                          <a:latin typeface="+mn-lt"/>
                        </a:rPr>
                        <a:t>Paige</a:t>
                      </a:r>
                      <a:r>
                        <a:rPr lang="en-US" sz="1100" b="0" i="0" u="none" strike="noStrike" baseline="0" dirty="0">
                          <a:solidFill>
                            <a:schemeClr val="dk1"/>
                          </a:solidFill>
                          <a:effectLst/>
                          <a:latin typeface="+mn-lt"/>
                        </a:rPr>
                        <a:t> Devereaux</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399980433"/>
                  </a:ext>
                </a:extLst>
              </a:tr>
              <a:tr h="289532">
                <a:tc>
                  <a:txBody>
                    <a:bodyPr/>
                    <a:lstStyle/>
                    <a:p>
                      <a:pPr algn="l" fontAlgn="b"/>
                      <a:r>
                        <a:rPr lang="en-US" sz="1100" u="none" strike="noStrike" dirty="0">
                          <a:effectLst/>
                        </a:rPr>
                        <a:t>Emergency Medicine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Michael Chansky, MD</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Brigitte Baumann,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Ramie Hood</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187309963"/>
                  </a:ext>
                </a:extLst>
              </a:tr>
              <a:tr h="310662">
                <a:tc>
                  <a:txBody>
                    <a:bodyPr/>
                    <a:lstStyle/>
                    <a:p>
                      <a:pPr algn="l" fontAlgn="b"/>
                      <a:r>
                        <a:rPr lang="en-US" sz="1100" u="none" strike="noStrike" dirty="0">
                          <a:effectLst/>
                        </a:rPr>
                        <a:t>Family Medicine</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Bennett Shenker,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Dina Silverman,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Alexandra O’Neill </a:t>
                      </a:r>
                    </a:p>
                  </a:txBody>
                  <a:tcPr marL="7620" marR="7620" marT="7620" marB="0" anchor="b">
                    <a:solidFill>
                      <a:schemeClr val="accent6">
                        <a:lumMod val="20000"/>
                        <a:lumOff val="80000"/>
                      </a:schemeClr>
                    </a:solidFill>
                  </a:tcPr>
                </a:tc>
                <a:extLst>
                  <a:ext uri="{0D108BD9-81ED-4DB2-BD59-A6C34878D82A}">
                    <a16:rowId xmlns:a16="http://schemas.microsoft.com/office/drawing/2014/main" val="635899987"/>
                  </a:ext>
                </a:extLst>
              </a:tr>
              <a:tr h="277781">
                <a:tc>
                  <a:txBody>
                    <a:bodyPr/>
                    <a:lstStyle/>
                    <a:p>
                      <a:pPr algn="l" fontAlgn="b"/>
                      <a:r>
                        <a:rPr lang="en-US" sz="1100" u="none" strike="noStrike" dirty="0">
                          <a:effectLst/>
                        </a:rPr>
                        <a:t>Medicine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Stephen Trzeciak,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Perry Weinstock,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Pat McGahey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42714576"/>
                  </a:ext>
                </a:extLst>
              </a:tr>
              <a:tr h="277781">
                <a:tc>
                  <a:txBody>
                    <a:bodyPr/>
                    <a:lstStyle/>
                    <a:p>
                      <a:pPr algn="l" fontAlgn="b"/>
                      <a:r>
                        <a:rPr lang="en-US" sz="1100" u="none" strike="noStrike" dirty="0">
                          <a:effectLst/>
                        </a:rPr>
                        <a:t>Neurology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Tudor Jovin,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chemeClr val="dk1"/>
                          </a:solidFill>
                          <a:effectLst/>
                          <a:latin typeface="+mn-lt"/>
                        </a:rPr>
                        <a:t>Amy</a:t>
                      </a:r>
                      <a:r>
                        <a:rPr lang="en-US" sz="1100" b="0" i="0" u="none" strike="noStrike" baseline="0" dirty="0">
                          <a:solidFill>
                            <a:schemeClr val="dk1"/>
                          </a:solidFill>
                          <a:effectLst/>
                          <a:latin typeface="+mn-lt"/>
                        </a:rPr>
                        <a:t> Colcher,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Janna Yacovetti </a:t>
                      </a:r>
                    </a:p>
                  </a:txBody>
                  <a:tcPr marL="7620" marR="7620" marT="7620" marB="0" anchor="b">
                    <a:solidFill>
                      <a:schemeClr val="accent6">
                        <a:lumMod val="20000"/>
                        <a:lumOff val="80000"/>
                      </a:schemeClr>
                    </a:solidFill>
                  </a:tcPr>
                </a:tc>
                <a:extLst>
                  <a:ext uri="{0D108BD9-81ED-4DB2-BD59-A6C34878D82A}">
                    <a16:rowId xmlns:a16="http://schemas.microsoft.com/office/drawing/2014/main" val="689207364"/>
                  </a:ext>
                </a:extLst>
              </a:tr>
              <a:tr h="277781">
                <a:tc>
                  <a:txBody>
                    <a:bodyPr/>
                    <a:lstStyle/>
                    <a:p>
                      <a:pPr algn="l" fontAlgn="b"/>
                      <a:r>
                        <a:rPr lang="en-US" sz="1100" u="none" strike="noStrike" dirty="0">
                          <a:effectLst/>
                        </a:rPr>
                        <a:t>Neurosurgery</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Ajith Thomas, MD </a:t>
                      </a: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Amy Colcher,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baseline="0" dirty="0">
                          <a:effectLst/>
                        </a:rPr>
                        <a:t>Janna Yacovetti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54707274"/>
                  </a:ext>
                </a:extLst>
              </a:tr>
              <a:tr h="277781">
                <a:tc>
                  <a:txBody>
                    <a:bodyPr/>
                    <a:lstStyle/>
                    <a:p>
                      <a:pPr algn="l" fontAlgn="b"/>
                      <a:r>
                        <a:rPr lang="en-US" sz="1100" u="none" strike="noStrike" dirty="0">
                          <a:effectLst/>
                        </a:rPr>
                        <a:t>Ob/Gyn</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Robin Perry,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Saiduffin Mama,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Eileen Boardman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696718007"/>
                  </a:ext>
                </a:extLst>
              </a:tr>
              <a:tr h="277781">
                <a:tc>
                  <a:txBody>
                    <a:bodyPr/>
                    <a:lstStyle/>
                    <a:p>
                      <a:pPr algn="l" fontAlgn="b"/>
                      <a:r>
                        <a:rPr lang="en-US" sz="1100" u="none" strike="noStrike" dirty="0">
                          <a:effectLst/>
                        </a:rPr>
                        <a:t>Orthopaedic Surgery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David Fuller,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Richard Lackman, MD</a:t>
                      </a:r>
                      <a:r>
                        <a:rPr lang="en-US" sz="1100" u="none" strike="noStrike" baseline="0"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Julia Valentin</a:t>
                      </a:r>
                      <a:r>
                        <a:rPr lang="en-US" sz="1100" u="none" strike="noStrike" baseline="0"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953032508"/>
                  </a:ext>
                </a:extLst>
              </a:tr>
              <a:tr h="277781">
                <a:tc>
                  <a:txBody>
                    <a:bodyPr/>
                    <a:lstStyle/>
                    <a:p>
                      <a:pPr algn="l" fontAlgn="b"/>
                      <a:r>
                        <a:rPr lang="en-US" sz="1100" u="none" strike="noStrike" dirty="0">
                          <a:effectLst/>
                        </a:rPr>
                        <a:t>Pathology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Roland Schwarting,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Xinmin Zhang,</a:t>
                      </a:r>
                      <a:r>
                        <a:rPr lang="en-US" sz="1100" u="none" strike="noStrike" baseline="0" dirty="0">
                          <a:effectLst/>
                        </a:rPr>
                        <a:t>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Kim Persick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168210517"/>
                  </a:ext>
                </a:extLst>
              </a:tr>
              <a:tr h="277781">
                <a:tc>
                  <a:txBody>
                    <a:bodyPr/>
                    <a:lstStyle/>
                    <a:p>
                      <a:pPr algn="l" fontAlgn="b"/>
                      <a:r>
                        <a:rPr lang="en-US" sz="1100" u="none" strike="noStrike" dirty="0">
                          <a:effectLst/>
                        </a:rPr>
                        <a:t>Pediatrics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Michael Goodman,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Gary Stahl,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Eileen Boardman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4287014630"/>
                  </a:ext>
                </a:extLst>
              </a:tr>
              <a:tr h="277781">
                <a:tc>
                  <a:txBody>
                    <a:bodyPr/>
                    <a:lstStyle/>
                    <a:p>
                      <a:pPr algn="l" fontAlgn="b"/>
                      <a:r>
                        <a:rPr lang="en-US" sz="1100" u="none" strike="noStrike" dirty="0">
                          <a:effectLst/>
                        </a:rPr>
                        <a:t>Physical Medicine &amp; Rehab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Michael Saulino, MD,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Amy Colcher,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Donna Quinlan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2235786582"/>
                  </a:ext>
                </a:extLst>
              </a:tr>
              <a:tr h="251954">
                <a:tc>
                  <a:txBody>
                    <a:bodyPr/>
                    <a:lstStyle/>
                    <a:p>
                      <a:pPr algn="l" fontAlgn="b"/>
                      <a:r>
                        <a:rPr lang="en-US" sz="1100" u="none" strike="noStrike" dirty="0">
                          <a:effectLst/>
                        </a:rPr>
                        <a:t>Psychiatry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Anthony</a:t>
                      </a:r>
                      <a:r>
                        <a:rPr lang="en-US" sz="1100" b="0" i="0" u="none" strike="noStrike" baseline="0" dirty="0">
                          <a:solidFill>
                            <a:srgbClr val="000000"/>
                          </a:solidFill>
                          <a:effectLst/>
                          <a:latin typeface="Calibri" panose="020F0502020204030204" pitchFamily="34" charset="0"/>
                        </a:rPr>
                        <a:t> Rostain, MD, MA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Dina Silverman, PhD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Rosy Espinal /Paige Persons </a:t>
                      </a:r>
                    </a:p>
                  </a:txBody>
                  <a:tcPr marL="7620" marR="7620" marT="7620" marB="0" anchor="b">
                    <a:solidFill>
                      <a:schemeClr val="accent6">
                        <a:lumMod val="20000"/>
                        <a:lumOff val="80000"/>
                      </a:schemeClr>
                    </a:solidFill>
                  </a:tcPr>
                </a:tc>
                <a:extLst>
                  <a:ext uri="{0D108BD9-81ED-4DB2-BD59-A6C34878D82A}">
                    <a16:rowId xmlns:a16="http://schemas.microsoft.com/office/drawing/2014/main" val="65545519"/>
                  </a:ext>
                </a:extLst>
              </a:tr>
              <a:tr h="277781">
                <a:tc>
                  <a:txBody>
                    <a:bodyPr/>
                    <a:lstStyle/>
                    <a:p>
                      <a:pPr algn="l" fontAlgn="b"/>
                      <a:r>
                        <a:rPr lang="en-US" sz="1100" u="none" strike="noStrike" dirty="0">
                          <a:effectLst/>
                        </a:rPr>
                        <a:t>Radiation Oncology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Anthony Dragun,MD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Richard Lackman,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Patricia French</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715130724"/>
                  </a:ext>
                </a:extLst>
              </a:tr>
              <a:tr h="276976">
                <a:tc>
                  <a:txBody>
                    <a:bodyPr/>
                    <a:lstStyle/>
                    <a:p>
                      <a:pPr algn="l" fontAlgn="b"/>
                      <a:r>
                        <a:rPr lang="en-US" sz="1100" u="none" strike="noStrike" dirty="0">
                          <a:effectLst/>
                        </a:rPr>
                        <a:t>Radiology (Diagnostic Imaging)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Todd Siegal,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Pauline</a:t>
                      </a:r>
                      <a:r>
                        <a:rPr lang="en-US" sz="1100" u="none" strike="noStrike" baseline="0" dirty="0">
                          <a:effectLst/>
                        </a:rPr>
                        <a:t> Germaine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Tisha Banks </a:t>
                      </a:r>
                    </a:p>
                  </a:txBody>
                  <a:tcPr marL="7620" marR="7620" marT="7620" marB="0" anchor="b">
                    <a:solidFill>
                      <a:schemeClr val="accent6">
                        <a:lumMod val="20000"/>
                        <a:lumOff val="80000"/>
                      </a:schemeClr>
                    </a:solidFill>
                  </a:tcPr>
                </a:tc>
                <a:extLst>
                  <a:ext uri="{0D108BD9-81ED-4DB2-BD59-A6C34878D82A}">
                    <a16:rowId xmlns:a16="http://schemas.microsoft.com/office/drawing/2014/main" val="2298785809"/>
                  </a:ext>
                </a:extLst>
              </a:tr>
              <a:tr h="232997">
                <a:tc>
                  <a:txBody>
                    <a:bodyPr/>
                    <a:lstStyle/>
                    <a:p>
                      <a:pPr algn="l" fontAlgn="b"/>
                      <a:r>
                        <a:rPr lang="en-US" sz="1100" u="none" strike="noStrike" dirty="0">
                          <a:effectLst/>
                        </a:rPr>
                        <a:t>Surgery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Jeffrey Carpenter, MD </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Frank Spitz, MD </a:t>
                      </a:r>
                    </a:p>
                  </a:txBody>
                  <a:tcPr marL="7620" marR="7620" marT="7620" marB="0" anchor="b">
                    <a:solidFill>
                      <a:schemeClr val="accent6">
                        <a:lumMod val="20000"/>
                        <a:lumOff val="80000"/>
                      </a:schemeClr>
                    </a:solidFill>
                  </a:tcPr>
                </a:tc>
                <a:tc>
                  <a:txBody>
                    <a:bodyPr/>
                    <a:lstStyle/>
                    <a:p>
                      <a:pPr algn="l" fontAlgn="b"/>
                      <a:r>
                        <a:rPr lang="en-US" sz="1100" u="none" strike="noStrike" dirty="0">
                          <a:effectLst/>
                        </a:rPr>
                        <a:t>Paula Marques</a:t>
                      </a:r>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1945904451"/>
                  </a:ext>
                </a:extLst>
              </a:tr>
              <a:tr h="254826">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6">
                        <a:lumMod val="20000"/>
                        <a:lumOff val="80000"/>
                      </a:schemeClr>
                    </a:solidFill>
                  </a:tcPr>
                </a:tc>
                <a:extLst>
                  <a:ext uri="{0D108BD9-81ED-4DB2-BD59-A6C34878D82A}">
                    <a16:rowId xmlns:a16="http://schemas.microsoft.com/office/drawing/2014/main" val="3184413948"/>
                  </a:ext>
                </a:extLst>
              </a:tr>
            </a:tbl>
          </a:graphicData>
        </a:graphic>
      </p:graphicFrame>
    </p:spTree>
    <p:extLst>
      <p:ext uri="{BB962C8B-B14F-4D97-AF65-F5344CB8AC3E}">
        <p14:creationId xmlns:p14="http://schemas.microsoft.com/office/powerpoint/2010/main" val="245143015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7885112" cy="1066800"/>
          </a:xfrm>
        </p:spPr>
        <p:txBody>
          <a:bodyPr>
            <a:normAutofit/>
          </a:bodyPr>
          <a:lstStyle/>
          <a:p>
            <a:pPr algn="ctr"/>
            <a:r>
              <a:rPr lang="en-US" dirty="0">
                <a:solidFill>
                  <a:srgbClr val="C00000"/>
                </a:solidFill>
              </a:rPr>
              <a:t>CMSRU Advisory Committee on Appointments and Promotions</a:t>
            </a:r>
          </a:p>
        </p:txBody>
      </p:sp>
      <p:sp>
        <p:nvSpPr>
          <p:cNvPr id="3" name="Text Placeholder 2"/>
          <p:cNvSpPr>
            <a:spLocks noGrp="1"/>
          </p:cNvSpPr>
          <p:nvPr>
            <p:ph type="body" idx="1"/>
          </p:nvPr>
        </p:nvSpPr>
        <p:spPr>
          <a:xfrm>
            <a:off x="2405743" y="2438400"/>
            <a:ext cx="7808913" cy="2819401"/>
          </a:xfrm>
        </p:spPr>
        <p:txBody>
          <a:bodyPr/>
          <a:lstStyle/>
          <a:p>
            <a:r>
              <a:rPr lang="en-US" dirty="0">
                <a:solidFill>
                  <a:schemeClr val="tx1"/>
                </a:solidFill>
              </a:rPr>
              <a:t>Advisory to the Dean</a:t>
            </a:r>
          </a:p>
          <a:p>
            <a:r>
              <a:rPr lang="en-US" dirty="0">
                <a:solidFill>
                  <a:schemeClr val="tx1"/>
                </a:solidFill>
              </a:rPr>
              <a:t>Appointments and promotions</a:t>
            </a:r>
          </a:p>
          <a:p>
            <a:r>
              <a:rPr lang="en-US" dirty="0">
                <a:solidFill>
                  <a:schemeClr val="tx1"/>
                </a:solidFill>
              </a:rPr>
              <a:t>12 voting members</a:t>
            </a:r>
          </a:p>
          <a:p>
            <a:r>
              <a:rPr lang="en-US" dirty="0">
                <a:solidFill>
                  <a:schemeClr val="tx1"/>
                </a:solidFill>
              </a:rPr>
              <a:t>All Associate or Full Professors</a:t>
            </a:r>
          </a:p>
          <a:p>
            <a:endParaRPr lang="en-US" dirty="0">
              <a:solidFill>
                <a:schemeClr val="tx1"/>
              </a:solidFill>
            </a:endParaRPr>
          </a:p>
          <a:p>
            <a:endParaRPr lang="en-US" dirty="0"/>
          </a:p>
        </p:txBody>
      </p:sp>
    </p:spTree>
    <p:extLst>
      <p:ext uri="{BB962C8B-B14F-4D97-AF65-F5344CB8AC3E}">
        <p14:creationId xmlns:p14="http://schemas.microsoft.com/office/powerpoint/2010/main" val="11320287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457200"/>
          </a:xfrm>
        </p:spPr>
        <p:txBody>
          <a:bodyPr/>
          <a:lstStyle/>
          <a:p>
            <a:pPr algn="ctr"/>
            <a:r>
              <a:rPr lang="en-US" dirty="0">
                <a:solidFill>
                  <a:srgbClr val="C00000"/>
                </a:solidFill>
              </a:rPr>
              <a:t>CMSRU A &amp; P Committee Members</a:t>
            </a:r>
          </a:p>
        </p:txBody>
      </p:sp>
      <p:sp>
        <p:nvSpPr>
          <p:cNvPr id="8" name="Content Placeholder 7"/>
          <p:cNvSpPr>
            <a:spLocks noGrp="1"/>
          </p:cNvSpPr>
          <p:nvPr>
            <p:ph sz="half" idx="1"/>
          </p:nvPr>
        </p:nvSpPr>
        <p:spPr>
          <a:xfrm>
            <a:off x="668383" y="1600200"/>
            <a:ext cx="4267200" cy="4983163"/>
          </a:xfrm>
        </p:spPr>
        <p:txBody>
          <a:bodyPr/>
          <a:lstStyle/>
          <a:p>
            <a:r>
              <a:rPr lang="en-US" sz="2400" dirty="0"/>
              <a:t>John Baxter, MD </a:t>
            </a:r>
            <a:r>
              <a:rPr lang="en-US" sz="1800" dirty="0"/>
              <a:t>(Chair) </a:t>
            </a:r>
          </a:p>
          <a:p>
            <a:r>
              <a:rPr lang="en-US" sz="2400" dirty="0"/>
              <a:t>Amanda Burden, MD </a:t>
            </a:r>
            <a:r>
              <a:rPr lang="en-US" sz="1800" dirty="0"/>
              <a:t>(Vice Chair) </a:t>
            </a:r>
          </a:p>
          <a:p>
            <a:r>
              <a:rPr lang="en-US" sz="2400" dirty="0"/>
              <a:t>Amy Colcher, MD </a:t>
            </a:r>
          </a:p>
          <a:p>
            <a:r>
              <a:rPr lang="en-US" sz="2400" dirty="0"/>
              <a:t>Kevin Currie, PhD</a:t>
            </a:r>
          </a:p>
          <a:p>
            <a:r>
              <a:rPr lang="en-US" sz="2400" dirty="0"/>
              <a:t>Tina Edmonston, MD</a:t>
            </a:r>
          </a:p>
          <a:p>
            <a:r>
              <a:rPr lang="en-US" sz="2400" dirty="0"/>
              <a:t>Pauline Germaine, DO </a:t>
            </a:r>
          </a:p>
          <a:p>
            <a:r>
              <a:rPr lang="en-US" sz="2400" dirty="0"/>
              <a:t>Rose Kim, MD </a:t>
            </a:r>
            <a:r>
              <a:rPr lang="en-US" sz="1800" dirty="0"/>
              <a:t>(ex-officio) </a:t>
            </a:r>
          </a:p>
          <a:p>
            <a:endParaRPr lang="en-US" dirty="0"/>
          </a:p>
          <a:p>
            <a:endParaRPr lang="en-US" dirty="0"/>
          </a:p>
        </p:txBody>
      </p:sp>
      <p:sp>
        <p:nvSpPr>
          <p:cNvPr id="9" name="Content Placeholder 8"/>
          <p:cNvSpPr>
            <a:spLocks noGrp="1"/>
          </p:cNvSpPr>
          <p:nvPr>
            <p:ph sz="half" idx="2"/>
          </p:nvPr>
        </p:nvSpPr>
        <p:spPr>
          <a:xfrm>
            <a:off x="4931229" y="1593667"/>
            <a:ext cx="4038600" cy="4983163"/>
          </a:xfrm>
        </p:spPr>
        <p:txBody>
          <a:bodyPr/>
          <a:lstStyle/>
          <a:p>
            <a:r>
              <a:rPr lang="en-US" sz="2400" dirty="0"/>
              <a:t>Alla Kushnir, MD </a:t>
            </a:r>
          </a:p>
          <a:p>
            <a:r>
              <a:rPr lang="en-US" sz="2400" dirty="0"/>
              <a:t>Elizabeth Leilani Lee, MD </a:t>
            </a:r>
          </a:p>
          <a:p>
            <a:r>
              <a:rPr lang="en-US" sz="2400" dirty="0"/>
              <a:t>Anne Peatman </a:t>
            </a:r>
            <a:r>
              <a:rPr lang="en-US" sz="1800" dirty="0"/>
              <a:t>(staff) </a:t>
            </a:r>
          </a:p>
          <a:p>
            <a:r>
              <a:rPr lang="en-US" sz="2400" dirty="0"/>
              <a:t>Sebastian Rachoin, MD</a:t>
            </a:r>
          </a:p>
          <a:p>
            <a:r>
              <a:rPr lang="en-US" sz="2400" dirty="0"/>
              <a:t>Lisa Reid, MD </a:t>
            </a:r>
          </a:p>
          <a:p>
            <a:r>
              <a:rPr lang="en-US" sz="2400" dirty="0"/>
              <a:t>Andrea Russo, MD </a:t>
            </a:r>
          </a:p>
          <a:p>
            <a:r>
              <a:rPr lang="en-US" sz="2400" dirty="0"/>
              <a:t>Francis Spitz, MD</a:t>
            </a:r>
          </a:p>
          <a:p>
            <a:pPr marL="0" indent="0">
              <a:buNone/>
            </a:pPr>
            <a:endParaRPr lang="en-US" sz="2400" dirty="0"/>
          </a:p>
        </p:txBody>
      </p:sp>
    </p:spTree>
    <p:extLst>
      <p:ext uri="{BB962C8B-B14F-4D97-AF65-F5344CB8AC3E}">
        <p14:creationId xmlns:p14="http://schemas.microsoft.com/office/powerpoint/2010/main" val="378137998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solidFill>
                  <a:srgbClr val="C2203D"/>
                </a:solidFill>
              </a:rPr>
              <a:t>Promotion Documents</a:t>
            </a:r>
            <a:endParaRPr lang="en-US" dirty="0"/>
          </a:p>
        </p:txBody>
      </p:sp>
      <p:sp>
        <p:nvSpPr>
          <p:cNvPr id="7" name="Text Placeholder 6"/>
          <p:cNvSpPr>
            <a:spLocks noGrp="1"/>
          </p:cNvSpPr>
          <p:nvPr>
            <p:ph type="body" idx="1"/>
          </p:nvPr>
        </p:nvSpPr>
        <p:spPr/>
        <p:txBody>
          <a:bodyPr/>
          <a:lstStyle/>
          <a:p>
            <a:pPr marL="285750" indent="-285750">
              <a:buFont typeface="Arial" panose="020B0604020202020204" pitchFamily="34" charset="0"/>
              <a:buChar char="•"/>
            </a:pPr>
            <a:r>
              <a:rPr lang="en-US" sz="1800" dirty="0">
                <a:solidFill>
                  <a:schemeClr val="tx1"/>
                </a:solidFill>
              </a:rPr>
              <a:t>Checklist </a:t>
            </a:r>
          </a:p>
          <a:p>
            <a:pPr marL="285750" indent="-285750">
              <a:buFont typeface="Arial" panose="020B0604020202020204" pitchFamily="34" charset="0"/>
              <a:buChar char="•"/>
            </a:pPr>
            <a:r>
              <a:rPr lang="en-US" sz="1800" dirty="0">
                <a:solidFill>
                  <a:schemeClr val="tx1"/>
                </a:solidFill>
              </a:rPr>
              <a:t>Letter of Intent </a:t>
            </a:r>
          </a:p>
          <a:p>
            <a:pPr marL="285750" indent="-285750">
              <a:buFont typeface="Arial" panose="020B0604020202020204" pitchFamily="34" charset="0"/>
              <a:buChar char="•"/>
            </a:pPr>
            <a:r>
              <a:rPr lang="en-US" sz="1800" dirty="0">
                <a:solidFill>
                  <a:schemeClr val="tx1"/>
                </a:solidFill>
              </a:rPr>
              <a:t>One-three page summary of career highlights / achievements</a:t>
            </a:r>
          </a:p>
          <a:p>
            <a:pPr marL="285750" indent="-285750">
              <a:buFont typeface="Arial" panose="020B0604020202020204" pitchFamily="34" charset="0"/>
              <a:buChar char="•"/>
            </a:pPr>
            <a:r>
              <a:rPr lang="en-US" sz="1800" dirty="0">
                <a:solidFill>
                  <a:schemeClr val="tx1"/>
                </a:solidFill>
              </a:rPr>
              <a:t>Faculty Promotion Review Sheet (4a) </a:t>
            </a:r>
          </a:p>
          <a:p>
            <a:pPr marL="285750" indent="-285750">
              <a:buFont typeface="Arial" panose="020B0604020202020204" pitchFamily="34" charset="0"/>
              <a:buChar char="•"/>
            </a:pPr>
            <a:r>
              <a:rPr lang="en-US" sz="1800" dirty="0">
                <a:solidFill>
                  <a:schemeClr val="tx1"/>
                </a:solidFill>
              </a:rPr>
              <a:t>Departmental Voting Form (4b) </a:t>
            </a:r>
          </a:p>
          <a:p>
            <a:pPr marL="285750" indent="-285750">
              <a:buFont typeface="Arial" panose="020B0604020202020204" pitchFamily="34" charset="0"/>
              <a:buChar char="•"/>
            </a:pPr>
            <a:r>
              <a:rPr lang="en-US" sz="1800" dirty="0">
                <a:solidFill>
                  <a:schemeClr val="tx1"/>
                </a:solidFill>
              </a:rPr>
              <a:t>Nomination Letter by Department Chair </a:t>
            </a:r>
          </a:p>
          <a:p>
            <a:pPr marL="285750" indent="-285750">
              <a:buFont typeface="Arial" panose="020B0604020202020204" pitchFamily="34" charset="0"/>
              <a:buChar char="•"/>
            </a:pPr>
            <a:r>
              <a:rPr lang="en-US" sz="1800" dirty="0">
                <a:solidFill>
                  <a:schemeClr val="tx1"/>
                </a:solidFill>
              </a:rPr>
              <a:t>Report from Departmental A&amp;P </a:t>
            </a:r>
          </a:p>
          <a:p>
            <a:pPr marL="285750" indent="-285750">
              <a:buFont typeface="Arial" panose="020B0604020202020204" pitchFamily="34" charset="0"/>
              <a:buChar char="•"/>
            </a:pPr>
            <a:r>
              <a:rPr lang="en-US" sz="1800" dirty="0">
                <a:solidFill>
                  <a:schemeClr val="tx1"/>
                </a:solidFill>
              </a:rPr>
              <a:t>Letters of Recommendation (3 Required; Up to an additional 3 letters may be included)</a:t>
            </a:r>
          </a:p>
          <a:p>
            <a:pPr marL="285750" indent="-285750">
              <a:buFont typeface="Arial" panose="020B0604020202020204" pitchFamily="34" charset="0"/>
              <a:buChar char="•"/>
            </a:pPr>
            <a:r>
              <a:rPr lang="en-US" sz="1800" dirty="0">
                <a:solidFill>
                  <a:schemeClr val="tx1"/>
                </a:solidFill>
              </a:rPr>
              <a:t>Curriculum Vitae (Must comply with CMSRU Format) </a:t>
            </a:r>
          </a:p>
          <a:p>
            <a:pPr marL="285750" indent="-285750">
              <a:buFont typeface="Arial" panose="020B0604020202020204" pitchFamily="34" charset="0"/>
              <a:buChar char="•"/>
            </a:pPr>
            <a:r>
              <a:rPr lang="en-US" sz="1800" dirty="0">
                <a:solidFill>
                  <a:schemeClr val="tx1"/>
                </a:solidFill>
              </a:rPr>
              <a:t>Teaching Portfolio (must submit binder to Dept. A&amp;P)</a:t>
            </a:r>
          </a:p>
          <a:p>
            <a:pPr marL="285750" indent="-285750">
              <a:buFont typeface="Arial" panose="020B0604020202020204" pitchFamily="34" charset="0"/>
              <a:buChar char="•"/>
            </a:pPr>
            <a:r>
              <a:rPr lang="en-US" sz="1800" dirty="0">
                <a:solidFill>
                  <a:schemeClr val="tx1"/>
                </a:solidFill>
              </a:rPr>
              <a:t>Teaching Dossier: one-three page summary of teaching portfolio </a:t>
            </a:r>
          </a:p>
          <a:p>
            <a:pPr lvl="1"/>
            <a:r>
              <a:rPr lang="en-US" dirty="0">
                <a:solidFill>
                  <a:schemeClr val="tx1"/>
                </a:solidFill>
              </a:rPr>
              <a:t>	</a:t>
            </a:r>
            <a:r>
              <a:rPr lang="en-US" b="1" dirty="0">
                <a:solidFill>
                  <a:schemeClr val="tx1"/>
                </a:solidFill>
              </a:rPr>
              <a:t>Signed by the Chair – MUST </a:t>
            </a:r>
          </a:p>
          <a:p>
            <a:pPr marL="285750" indent="-285750">
              <a:buFont typeface="Arial" panose="020B0604020202020204" pitchFamily="34" charset="0"/>
              <a:buChar char="•"/>
            </a:pPr>
            <a:r>
              <a:rPr lang="en-US" sz="1800" dirty="0">
                <a:solidFill>
                  <a:schemeClr val="tx1"/>
                </a:solidFill>
              </a:rPr>
              <a:t>Personal Statement (Optional) </a:t>
            </a:r>
          </a:p>
          <a:p>
            <a:endParaRPr lang="en-US" dirty="0"/>
          </a:p>
        </p:txBody>
      </p:sp>
    </p:spTree>
    <p:extLst>
      <p:ext uri="{BB962C8B-B14F-4D97-AF65-F5344CB8AC3E}">
        <p14:creationId xmlns:p14="http://schemas.microsoft.com/office/powerpoint/2010/main" val="328023566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762000"/>
            <a:ext cx="7885112" cy="533400"/>
          </a:xfrm>
        </p:spPr>
        <p:txBody>
          <a:bodyPr/>
          <a:lstStyle/>
          <a:p>
            <a:pPr algn="ctr"/>
            <a:r>
              <a:rPr lang="en-US" dirty="0">
                <a:solidFill>
                  <a:srgbClr val="C00000"/>
                </a:solidFill>
              </a:rPr>
              <a:t>Letters of Recommendation </a:t>
            </a:r>
          </a:p>
        </p:txBody>
      </p:sp>
      <p:sp>
        <p:nvSpPr>
          <p:cNvPr id="3" name="Text Placeholder 2"/>
          <p:cNvSpPr>
            <a:spLocks noGrp="1"/>
          </p:cNvSpPr>
          <p:nvPr>
            <p:ph type="body" idx="1"/>
          </p:nvPr>
        </p:nvSpPr>
        <p:spPr>
          <a:xfrm>
            <a:off x="990600" y="1881050"/>
            <a:ext cx="7808913" cy="4953001"/>
          </a:xfrm>
        </p:spPr>
        <p:txBody>
          <a:bodyPr/>
          <a:lstStyle/>
          <a:p>
            <a:r>
              <a:rPr lang="en-US" sz="2000" dirty="0">
                <a:solidFill>
                  <a:schemeClr val="tx1"/>
                </a:solidFill>
              </a:rPr>
              <a:t>Letter writers </a:t>
            </a:r>
            <a:r>
              <a:rPr lang="en-US" sz="2000" dirty="0">
                <a:solidFill>
                  <a:srgbClr val="0070C0"/>
                </a:solidFill>
              </a:rPr>
              <a:t>must be at a rank that is equal to, or greater than</a:t>
            </a:r>
            <a:r>
              <a:rPr lang="en-US" sz="2000" dirty="0">
                <a:solidFill>
                  <a:schemeClr val="tx1"/>
                </a:solidFill>
              </a:rPr>
              <a:t>, the </a:t>
            </a:r>
            <a:r>
              <a:rPr lang="en-US" sz="2000" dirty="0">
                <a:solidFill>
                  <a:srgbClr val="0070C0"/>
                </a:solidFill>
              </a:rPr>
              <a:t>rank being applied </a:t>
            </a:r>
            <a:r>
              <a:rPr lang="en-US" sz="2000" dirty="0">
                <a:solidFill>
                  <a:schemeClr val="tx1"/>
                </a:solidFill>
              </a:rPr>
              <a:t>for. Emeritus faculty letters will be accepted. Letters of recommendation WILL NOT be accepted from adjunct or volunteer faculty. </a:t>
            </a:r>
          </a:p>
          <a:p>
            <a:endParaRPr lang="en-US" sz="2000" dirty="0">
              <a:solidFill>
                <a:srgbClr val="C2203D"/>
              </a:solidFill>
            </a:endParaRPr>
          </a:p>
          <a:p>
            <a:r>
              <a:rPr lang="en-US" sz="2000" dirty="0">
                <a:solidFill>
                  <a:schemeClr val="tx1"/>
                </a:solidFill>
              </a:rPr>
              <a:t>Candidates at CMSRU/CUH require three (3) letters. </a:t>
            </a:r>
          </a:p>
          <a:p>
            <a:endParaRPr lang="en-US" sz="2000" dirty="0">
              <a:solidFill>
                <a:schemeClr val="tx1"/>
              </a:solidFill>
            </a:endParaRPr>
          </a:p>
          <a:p>
            <a:r>
              <a:rPr lang="en-US" sz="2000" dirty="0">
                <a:solidFill>
                  <a:schemeClr val="tx1"/>
                </a:solidFill>
              </a:rPr>
              <a:t>One </a:t>
            </a:r>
            <a:r>
              <a:rPr lang="en-US" sz="2000" dirty="0">
                <a:solidFill>
                  <a:srgbClr val="0070C0"/>
                </a:solidFill>
              </a:rPr>
              <a:t>(1) letter from within CMSRU</a:t>
            </a:r>
            <a:r>
              <a:rPr lang="en-US" sz="2000" dirty="0">
                <a:solidFill>
                  <a:schemeClr val="tx1"/>
                </a:solidFill>
              </a:rPr>
              <a:t>, but </a:t>
            </a:r>
            <a:r>
              <a:rPr lang="en-US" sz="2000" dirty="0">
                <a:solidFill>
                  <a:srgbClr val="0070C0"/>
                </a:solidFill>
              </a:rPr>
              <a:t>outside</a:t>
            </a:r>
            <a:r>
              <a:rPr lang="en-US" sz="2000" dirty="0">
                <a:solidFill>
                  <a:schemeClr val="tx1"/>
                </a:solidFill>
              </a:rPr>
              <a:t> of the candidate’s </a:t>
            </a:r>
            <a:r>
              <a:rPr lang="en-US" sz="2000" dirty="0">
                <a:solidFill>
                  <a:srgbClr val="0070C0"/>
                </a:solidFill>
              </a:rPr>
              <a:t>immediate department; </a:t>
            </a:r>
          </a:p>
          <a:p>
            <a:endParaRPr lang="en-US" sz="2000" dirty="0">
              <a:solidFill>
                <a:schemeClr val="tx1"/>
              </a:solidFill>
            </a:endParaRPr>
          </a:p>
          <a:p>
            <a:r>
              <a:rPr lang="en-US" sz="2000" dirty="0">
                <a:solidFill>
                  <a:schemeClr val="tx1"/>
                </a:solidFill>
              </a:rPr>
              <a:t>and two </a:t>
            </a:r>
            <a:r>
              <a:rPr lang="en-US" sz="2000" dirty="0">
                <a:solidFill>
                  <a:srgbClr val="0070C0"/>
                </a:solidFill>
              </a:rPr>
              <a:t>(2) letters </a:t>
            </a:r>
            <a:r>
              <a:rPr lang="en-US" sz="2000" dirty="0">
                <a:solidFill>
                  <a:schemeClr val="tx1"/>
                </a:solidFill>
              </a:rPr>
              <a:t>from persons </a:t>
            </a:r>
            <a:r>
              <a:rPr lang="en-US" sz="2000" dirty="0">
                <a:solidFill>
                  <a:srgbClr val="0070C0"/>
                </a:solidFill>
              </a:rPr>
              <a:t>outside of CMSRU/CUH</a:t>
            </a:r>
            <a:r>
              <a:rPr lang="en-US" sz="2000" dirty="0">
                <a:solidFill>
                  <a:schemeClr val="tx1"/>
                </a:solidFill>
              </a:rPr>
              <a:t>. </a:t>
            </a:r>
          </a:p>
          <a:p>
            <a:endParaRPr lang="en-US" dirty="0"/>
          </a:p>
        </p:txBody>
      </p:sp>
    </p:spTree>
    <p:extLst>
      <p:ext uri="{BB962C8B-B14F-4D97-AF65-F5344CB8AC3E}">
        <p14:creationId xmlns:p14="http://schemas.microsoft.com/office/powerpoint/2010/main" val="13384856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85112" cy="533400"/>
          </a:xfrm>
        </p:spPr>
        <p:txBody>
          <a:bodyPr>
            <a:normAutofit/>
          </a:bodyPr>
          <a:lstStyle/>
          <a:p>
            <a:pPr algn="ctr"/>
            <a:r>
              <a:rPr lang="en-US" dirty="0">
                <a:solidFill>
                  <a:srgbClr val="C00000"/>
                </a:solidFill>
              </a:rPr>
              <a:t>Preparing Your CV for Promotion Packet</a:t>
            </a:r>
          </a:p>
        </p:txBody>
      </p:sp>
      <p:sp>
        <p:nvSpPr>
          <p:cNvPr id="3" name="Text Placeholder 2"/>
          <p:cNvSpPr>
            <a:spLocks noGrp="1"/>
          </p:cNvSpPr>
          <p:nvPr>
            <p:ph type="body" idx="1"/>
          </p:nvPr>
        </p:nvSpPr>
        <p:spPr>
          <a:xfrm>
            <a:off x="661602" y="1219200"/>
            <a:ext cx="7808913" cy="5334001"/>
          </a:xfrm>
        </p:spPr>
        <p:txBody>
          <a:bodyPr/>
          <a:lstStyle/>
          <a:p>
            <a:pPr algn="ctr"/>
            <a:r>
              <a:rPr lang="en-US" sz="2000" dirty="0">
                <a:solidFill>
                  <a:schemeClr val="tx1"/>
                </a:solidFill>
                <a:hlinkClick r:id="rId2"/>
              </a:rPr>
              <a:t>CMSRU A&amp;P Documents </a:t>
            </a:r>
            <a:endParaRPr lang="en-US" sz="2000" dirty="0">
              <a:solidFill>
                <a:schemeClr val="tx1"/>
              </a:solidFill>
            </a:endParaRPr>
          </a:p>
          <a:p>
            <a:pPr algn="ctr"/>
            <a:endParaRPr lang="en-US" sz="2000" i="1" dirty="0">
              <a:solidFill>
                <a:srgbClr val="0070C0"/>
              </a:solidFill>
            </a:endParaRPr>
          </a:p>
          <a:p>
            <a:pPr algn="ctr"/>
            <a:r>
              <a:rPr lang="en-US" sz="2000" i="1" dirty="0">
                <a:solidFill>
                  <a:srgbClr val="0070C0"/>
                </a:solidFill>
              </a:rPr>
              <a:t>Physician Reviewers use your CV to tell your story </a:t>
            </a:r>
          </a:p>
          <a:p>
            <a:pPr marL="342900" indent="-342900">
              <a:buFont typeface="Arial" panose="020B0604020202020204" pitchFamily="34" charset="0"/>
              <a:buChar char="•"/>
            </a:pPr>
            <a:r>
              <a:rPr lang="en-US" sz="1800" dirty="0">
                <a:solidFill>
                  <a:schemeClr val="tx1"/>
                </a:solidFill>
              </a:rPr>
              <a:t>This document represents you and your career—make it perfect!</a:t>
            </a:r>
          </a:p>
          <a:p>
            <a:pPr marL="342900" indent="-342900">
              <a:buFont typeface="Arial" panose="020B0604020202020204" pitchFamily="34" charset="0"/>
              <a:buChar char="•"/>
            </a:pPr>
            <a:r>
              <a:rPr lang="en-US" sz="1800" dirty="0">
                <a:solidFill>
                  <a:schemeClr val="tx1"/>
                </a:solidFill>
              </a:rPr>
              <a:t>Follow CMSRU CV format exactly.  A&amp;P Committee Reviewers need to be able to review CVs in consistent format.  </a:t>
            </a:r>
          </a:p>
          <a:p>
            <a:pPr marL="342900" indent="-342900">
              <a:buFont typeface="Arial" panose="020B0604020202020204" pitchFamily="34" charset="0"/>
              <a:buChar char="•"/>
            </a:pPr>
            <a:r>
              <a:rPr lang="en-US" sz="1800" dirty="0">
                <a:solidFill>
                  <a:schemeClr val="tx1"/>
                </a:solidFill>
              </a:rPr>
              <a:t>Check all publications and make sure that citation information follows AMA citation guidelines. PMID or DOI must be included at end of each citation. </a:t>
            </a:r>
          </a:p>
          <a:p>
            <a:pPr marL="342900" indent="-342900">
              <a:buFont typeface="Arial" panose="020B0604020202020204" pitchFamily="34" charset="0"/>
              <a:buChar char="•"/>
            </a:pPr>
            <a:r>
              <a:rPr lang="en-US" sz="1800" dirty="0">
                <a:solidFill>
                  <a:schemeClr val="tx1"/>
                </a:solidFill>
              </a:rPr>
              <a:t>List all activity in chronological order from least recent first to most recent last.  Month and year on all dates. </a:t>
            </a:r>
          </a:p>
          <a:p>
            <a:pPr marL="342900" indent="-342900">
              <a:buFont typeface="Arial" panose="020B0604020202020204" pitchFamily="34" charset="0"/>
              <a:buChar char="•"/>
            </a:pPr>
            <a:r>
              <a:rPr lang="en-US" sz="1800" dirty="0">
                <a:solidFill>
                  <a:schemeClr val="tx1"/>
                </a:solidFill>
              </a:rPr>
              <a:t>Gaps over one year in your education, board certification or work history must be explained at end of CV. </a:t>
            </a:r>
          </a:p>
          <a:p>
            <a:pPr algn="ctr"/>
            <a:endParaRPr lang="en-US" sz="1600" i="1" dirty="0">
              <a:solidFill>
                <a:schemeClr val="tx1"/>
              </a:solidFill>
            </a:endParaRPr>
          </a:p>
          <a:p>
            <a:pPr algn="ctr"/>
            <a:r>
              <a:rPr lang="en-US" sz="1600" i="1" dirty="0">
                <a:solidFill>
                  <a:schemeClr val="tx1"/>
                </a:solidFill>
              </a:rPr>
              <a:t>Mistakes on your CV will cause the CMSRU A&amp;P Committee members to question how seriously you take the desire to be promoted.  CVs will be sent back for correction until correct. </a:t>
            </a:r>
          </a:p>
        </p:txBody>
      </p:sp>
    </p:spTree>
    <p:extLst>
      <p:ext uri="{BB962C8B-B14F-4D97-AF65-F5344CB8AC3E}">
        <p14:creationId xmlns:p14="http://schemas.microsoft.com/office/powerpoint/2010/main" val="219601375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General Points </a:t>
            </a:r>
          </a:p>
        </p:txBody>
      </p:sp>
      <p:sp>
        <p:nvSpPr>
          <p:cNvPr id="3" name="Text Placeholder 2"/>
          <p:cNvSpPr>
            <a:spLocks noGrp="1"/>
          </p:cNvSpPr>
          <p:nvPr>
            <p:ph type="body" idx="1"/>
          </p:nvPr>
        </p:nvSpPr>
        <p:spPr>
          <a:xfrm>
            <a:off x="838200" y="1600200"/>
            <a:ext cx="7808913" cy="4963887"/>
          </a:xfrm>
        </p:spPr>
        <p:txBody>
          <a:bodyPr/>
          <a:lstStyle/>
          <a:p>
            <a:pPr marL="342900" indent="-342900">
              <a:buFont typeface="Arial" panose="020B0604020202020204" pitchFamily="34" charset="0"/>
              <a:buChar char="•"/>
            </a:pPr>
            <a:r>
              <a:rPr lang="en-US" dirty="0">
                <a:solidFill>
                  <a:schemeClr val="tx1"/>
                </a:solidFill>
              </a:rPr>
              <a:t>Academic promotions are subject to full review and approval</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Promotion is based on meritorious achievements over and above mere competency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Time in rank is not a sufficient criterion for promotion</a:t>
            </a:r>
          </a:p>
          <a:p>
            <a:endParaRPr lang="en-US" sz="3200" dirty="0">
              <a:solidFill>
                <a:schemeClr val="tx1"/>
              </a:solidFill>
            </a:endParaRPr>
          </a:p>
        </p:txBody>
      </p:sp>
    </p:spTree>
    <p:extLst>
      <p:ext uri="{BB962C8B-B14F-4D97-AF65-F5344CB8AC3E}">
        <p14:creationId xmlns:p14="http://schemas.microsoft.com/office/powerpoint/2010/main" val="125789104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Errors in Packet Submissions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solidFill>
                  <a:schemeClr val="tx1"/>
                </a:solidFill>
              </a:rPr>
              <a:t>Letters of Intent not on letterhead and signed</a:t>
            </a:r>
          </a:p>
          <a:p>
            <a:pPr marL="342900" indent="-342900">
              <a:buFont typeface="Arial" panose="020B0604020202020204" pitchFamily="34" charset="0"/>
              <a:buChar char="•"/>
            </a:pPr>
            <a:r>
              <a:rPr lang="en-US" dirty="0">
                <a:solidFill>
                  <a:schemeClr val="tx1"/>
                </a:solidFill>
              </a:rPr>
              <a:t>Titles missing from name (MD, DO, PhD)</a:t>
            </a:r>
          </a:p>
          <a:p>
            <a:pPr marL="342900" indent="-342900">
              <a:buFont typeface="Arial" panose="020B0604020202020204" pitchFamily="34" charset="0"/>
              <a:buChar char="•"/>
            </a:pPr>
            <a:r>
              <a:rPr lang="en-US" dirty="0">
                <a:solidFill>
                  <a:schemeClr val="tx1"/>
                </a:solidFill>
              </a:rPr>
              <a:t>Department missing from Academic Rank </a:t>
            </a:r>
          </a:p>
          <a:p>
            <a:pPr marL="342900" indent="-342900">
              <a:buFont typeface="Arial" panose="020B0604020202020204" pitchFamily="34" charset="0"/>
              <a:buChar char="•"/>
            </a:pPr>
            <a:r>
              <a:rPr lang="en-US" dirty="0">
                <a:solidFill>
                  <a:schemeClr val="tx1"/>
                </a:solidFill>
              </a:rPr>
              <a:t>Letter Writers not at appropriate rank, no rank indicated or volunteer status.</a:t>
            </a:r>
          </a:p>
          <a:p>
            <a:pPr marL="342900" indent="-342900">
              <a:buFont typeface="Arial" panose="020B0604020202020204" pitchFamily="34" charset="0"/>
              <a:buChar char="•"/>
            </a:pPr>
            <a:r>
              <a:rPr lang="en-US" dirty="0">
                <a:solidFill>
                  <a:schemeClr val="tx1"/>
                </a:solidFill>
              </a:rPr>
              <a:t>LORs not on letterhead </a:t>
            </a:r>
          </a:p>
          <a:p>
            <a:pPr marL="342900" indent="-342900">
              <a:buFont typeface="Arial" panose="020B0604020202020204" pitchFamily="34" charset="0"/>
              <a:buChar char="•"/>
            </a:pPr>
            <a:r>
              <a:rPr lang="en-US" dirty="0">
                <a:solidFill>
                  <a:schemeClr val="tx1"/>
                </a:solidFill>
              </a:rPr>
              <a:t>Forms handwritten</a:t>
            </a:r>
          </a:p>
          <a:p>
            <a:pPr marL="342900" indent="-342900">
              <a:buFont typeface="Arial" panose="020B0604020202020204" pitchFamily="34" charset="0"/>
              <a:buChar char="•"/>
            </a:pPr>
            <a:r>
              <a:rPr lang="en-US" dirty="0">
                <a:solidFill>
                  <a:schemeClr val="tx1"/>
                </a:solidFill>
              </a:rPr>
              <a:t>Forms electronically signed (not permitted) </a:t>
            </a:r>
          </a:p>
          <a:p>
            <a:pPr marL="342900" indent="-342900">
              <a:buFont typeface="Arial" panose="020B0604020202020204" pitchFamily="34" charset="0"/>
              <a:buChar char="•"/>
            </a:pPr>
            <a:r>
              <a:rPr lang="en-US" dirty="0">
                <a:solidFill>
                  <a:schemeClr val="tx1"/>
                </a:solidFill>
              </a:rPr>
              <a:t>Nomination letters do not speak to required domains</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95090764"/>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Errors in Packet Submissions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solidFill>
                  <a:schemeClr val="tx1"/>
                </a:solidFill>
              </a:rPr>
              <a:t>Teaching and Clinical activities – not completed on review sheet or CV or describe activities at another institution not CUHC/CMSRU </a:t>
            </a:r>
          </a:p>
          <a:p>
            <a:pPr marL="342900" indent="-342900">
              <a:buFont typeface="Arial" panose="020B0604020202020204" pitchFamily="34" charset="0"/>
              <a:buChar char="•"/>
            </a:pPr>
            <a:r>
              <a:rPr lang="en-US" dirty="0">
                <a:solidFill>
                  <a:schemeClr val="tx1"/>
                </a:solidFill>
              </a:rPr>
              <a:t>Publication totals on review sheet do not match CV</a:t>
            </a:r>
          </a:p>
          <a:p>
            <a:pPr marL="800100" lvl="1" indent="-342900">
              <a:buFont typeface="Arial" panose="020B0604020202020204" pitchFamily="34" charset="0"/>
              <a:buChar char="•"/>
            </a:pPr>
            <a:r>
              <a:rPr lang="en-US" dirty="0">
                <a:solidFill>
                  <a:schemeClr val="tx1"/>
                </a:solidFill>
              </a:rPr>
              <a:t>CV Publications Section A = Line 1 of lifetime publications on Review Sheet </a:t>
            </a:r>
          </a:p>
          <a:p>
            <a:pPr marL="800100" lvl="1" indent="-342900">
              <a:buFont typeface="Arial" panose="020B0604020202020204" pitchFamily="34" charset="0"/>
              <a:buChar char="•"/>
            </a:pPr>
            <a:r>
              <a:rPr lang="en-US" dirty="0">
                <a:solidFill>
                  <a:schemeClr val="tx1"/>
                </a:solidFill>
              </a:rPr>
              <a:t>CV Publications Section B = Line 2 of lifetime publications on Review Sheet</a:t>
            </a:r>
          </a:p>
          <a:p>
            <a:pPr marL="342900" indent="-342900">
              <a:buFont typeface="Arial" panose="020B0604020202020204" pitchFamily="34" charset="0"/>
              <a:buChar char="•"/>
            </a:pPr>
            <a:r>
              <a:rPr lang="en-US" dirty="0">
                <a:solidFill>
                  <a:schemeClr val="tx1"/>
                </a:solidFill>
              </a:rPr>
              <a:t>CV publications not in correct order, do not follow proper citation format, no PMID or doi</a:t>
            </a:r>
          </a:p>
          <a:p>
            <a:pPr marL="342900" indent="-342900">
              <a:buFont typeface="Arial" panose="020B0604020202020204" pitchFamily="34" charset="0"/>
              <a:buChar char="•"/>
            </a:pPr>
            <a:r>
              <a:rPr lang="en-US" dirty="0">
                <a:solidFill>
                  <a:schemeClr val="tx1"/>
                </a:solidFill>
              </a:rPr>
              <a:t>Chronological order of CV incorrect (oldest to most recent)</a:t>
            </a:r>
          </a:p>
          <a:p>
            <a:endParaRPr lang="en-US" dirty="0"/>
          </a:p>
        </p:txBody>
      </p:sp>
    </p:spTree>
    <p:extLst>
      <p:ext uri="{BB962C8B-B14F-4D97-AF65-F5344CB8AC3E}">
        <p14:creationId xmlns:p14="http://schemas.microsoft.com/office/powerpoint/2010/main" val="64320633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Teaching Dossier</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1-3 page summary of the teaching portfolio</a:t>
            </a:r>
          </a:p>
          <a:p>
            <a:pPr marL="342900" indent="-342900">
              <a:buFont typeface="Arial" panose="020B0604020202020204" pitchFamily="34" charset="0"/>
              <a:buChar char="•"/>
            </a:pPr>
            <a:r>
              <a:rPr lang="en-US" dirty="0">
                <a:solidFill>
                  <a:schemeClr val="tx1"/>
                </a:solidFill>
              </a:rPr>
              <a:t>Organized with the same general headings </a:t>
            </a:r>
          </a:p>
          <a:p>
            <a:pPr marL="342900" indent="-342900">
              <a:buFont typeface="Arial" panose="020B0604020202020204" pitchFamily="34" charset="0"/>
              <a:buChar char="•"/>
            </a:pPr>
            <a:r>
              <a:rPr lang="en-US" dirty="0">
                <a:solidFill>
                  <a:schemeClr val="tx1"/>
                </a:solidFill>
              </a:rPr>
              <a:t>Address your teaching philosophy</a:t>
            </a:r>
          </a:p>
          <a:p>
            <a:endParaRPr lang="en-US" dirty="0">
              <a:solidFill>
                <a:schemeClr val="tx1"/>
              </a:solidFill>
            </a:endParaRPr>
          </a:p>
          <a:p>
            <a:pPr algn="ctr"/>
            <a:endParaRPr lang="en-US" dirty="0">
              <a:solidFill>
                <a:schemeClr val="tx1"/>
              </a:solidFill>
            </a:endParaRPr>
          </a:p>
          <a:p>
            <a:pPr algn="ctr"/>
            <a:r>
              <a:rPr lang="en-US" i="1" u="sng" dirty="0">
                <a:solidFill>
                  <a:schemeClr val="tx1"/>
                </a:solidFill>
              </a:rPr>
              <a:t>Must</a:t>
            </a:r>
            <a:r>
              <a:rPr lang="en-US" dirty="0">
                <a:solidFill>
                  <a:schemeClr val="tx1"/>
                </a:solidFill>
              </a:rPr>
              <a:t> be reviewed and signed by the division head or departmental chair</a:t>
            </a:r>
          </a:p>
          <a:p>
            <a:endParaRPr lang="en-US" dirty="0"/>
          </a:p>
        </p:txBody>
      </p:sp>
    </p:spTree>
    <p:extLst>
      <p:ext uri="{BB962C8B-B14F-4D97-AF65-F5344CB8AC3E}">
        <p14:creationId xmlns:p14="http://schemas.microsoft.com/office/powerpoint/2010/main" val="174399143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Teaching Portfolio</a:t>
            </a:r>
          </a:p>
        </p:txBody>
      </p:sp>
      <p:sp>
        <p:nvSpPr>
          <p:cNvPr id="3" name="Text Placeholder 2"/>
          <p:cNvSpPr>
            <a:spLocks noGrp="1"/>
          </p:cNvSpPr>
          <p:nvPr>
            <p:ph type="body" idx="1"/>
          </p:nvPr>
        </p:nvSpPr>
        <p:spPr/>
        <p:txBody>
          <a:bodyPr/>
          <a:lstStyle/>
          <a:p>
            <a:endParaRPr lang="en-US" dirty="0">
              <a:solidFill>
                <a:schemeClr val="tx1"/>
              </a:solidFill>
            </a:endParaRPr>
          </a:p>
          <a:p>
            <a:r>
              <a:rPr lang="en-US" dirty="0">
                <a:solidFill>
                  <a:schemeClr val="tx1"/>
                </a:solidFill>
              </a:rPr>
              <a:t>A summary of the faculty member as an educator</a:t>
            </a:r>
          </a:p>
          <a:p>
            <a:pPr marL="342900" indent="-342900">
              <a:buFont typeface="Arial" panose="020B0604020202020204" pitchFamily="34" charset="0"/>
              <a:buChar char="•"/>
            </a:pPr>
            <a:r>
              <a:rPr lang="en-US" sz="1800" dirty="0">
                <a:solidFill>
                  <a:schemeClr val="tx1"/>
                </a:solidFill>
              </a:rPr>
              <a:t>Concise and selective </a:t>
            </a:r>
          </a:p>
          <a:p>
            <a:pPr marL="342900" indent="-342900">
              <a:buFont typeface="Arial" panose="020B0604020202020204" pitchFamily="34" charset="0"/>
              <a:buChar char="•"/>
            </a:pPr>
            <a:r>
              <a:rPr lang="en-US" sz="1800" dirty="0">
                <a:solidFill>
                  <a:schemeClr val="tx1"/>
                </a:solidFill>
              </a:rPr>
              <a:t>Sufficient description &amp; </a:t>
            </a:r>
            <a:r>
              <a:rPr lang="en-US" sz="1800" u="sng" dirty="0">
                <a:solidFill>
                  <a:schemeClr val="tx1"/>
                </a:solidFill>
              </a:rPr>
              <a:t>documentation </a:t>
            </a:r>
            <a:r>
              <a:rPr lang="en-US" sz="1800" dirty="0">
                <a:solidFill>
                  <a:schemeClr val="tx1"/>
                </a:solidFill>
              </a:rPr>
              <a:t>to provide a record of teaching activities and evidence of teaching effectiveness</a:t>
            </a:r>
          </a:p>
          <a:p>
            <a:endParaRPr lang="en-US" dirty="0">
              <a:solidFill>
                <a:schemeClr val="tx1"/>
              </a:solidFill>
            </a:endParaRPr>
          </a:p>
          <a:p>
            <a:pPr algn="ctr"/>
            <a:r>
              <a:rPr lang="en-US" dirty="0">
                <a:solidFill>
                  <a:srgbClr val="C00000"/>
                </a:solidFill>
              </a:rPr>
              <a:t>Part One: Data Relevant to Teaching Activities </a:t>
            </a:r>
          </a:p>
          <a:p>
            <a:pPr algn="ctr"/>
            <a:endParaRPr lang="en-US" dirty="0">
              <a:solidFill>
                <a:srgbClr val="C00000"/>
              </a:solidFill>
            </a:endParaRPr>
          </a:p>
          <a:p>
            <a:pPr marL="342900" indent="-342900">
              <a:buFont typeface="Arial" panose="020B0604020202020204" pitchFamily="34" charset="0"/>
              <a:buChar char="•"/>
            </a:pPr>
            <a:r>
              <a:rPr lang="en-US" sz="1800" dirty="0">
                <a:solidFill>
                  <a:schemeClr val="tx1"/>
                </a:solidFill>
              </a:rPr>
              <a:t>Teaching Activities (UME, GME, Peers) </a:t>
            </a:r>
          </a:p>
          <a:p>
            <a:pPr marL="342900" indent="-342900">
              <a:buFont typeface="Arial" panose="020B0604020202020204" pitchFamily="34" charset="0"/>
              <a:buChar char="•"/>
            </a:pPr>
            <a:r>
              <a:rPr lang="en-US" sz="1800" dirty="0">
                <a:solidFill>
                  <a:schemeClr val="tx1"/>
                </a:solidFill>
              </a:rPr>
              <a:t>Curriculum Development (see next slide) </a:t>
            </a:r>
          </a:p>
          <a:p>
            <a:pPr marL="342900" indent="-342900">
              <a:buFont typeface="Arial" panose="020B0604020202020204" pitchFamily="34" charset="0"/>
              <a:buChar char="•"/>
            </a:pPr>
            <a:r>
              <a:rPr lang="en-US" sz="1800" dirty="0">
                <a:solidFill>
                  <a:schemeClr val="tx1"/>
                </a:solidFill>
              </a:rPr>
              <a:t>Mentoring/Advising</a:t>
            </a:r>
          </a:p>
          <a:p>
            <a:endParaRPr lang="en-US" dirty="0"/>
          </a:p>
        </p:txBody>
      </p:sp>
    </p:spTree>
    <p:extLst>
      <p:ext uri="{BB962C8B-B14F-4D97-AF65-F5344CB8AC3E}">
        <p14:creationId xmlns:p14="http://schemas.microsoft.com/office/powerpoint/2010/main" val="402089748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457201"/>
            <a:ext cx="7808913" cy="5714999"/>
          </a:xfrm>
        </p:spPr>
        <p:txBody>
          <a:bodyPr/>
          <a:lstStyle/>
          <a:p>
            <a:pPr algn="ctr"/>
            <a:r>
              <a:rPr lang="en-US" sz="3200" b="1" dirty="0">
                <a:solidFill>
                  <a:srgbClr val="C00000"/>
                </a:solidFill>
              </a:rPr>
              <a:t>Teaching Portfolio</a:t>
            </a:r>
          </a:p>
          <a:p>
            <a:endParaRPr lang="en-US" sz="2000" b="1" dirty="0">
              <a:solidFill>
                <a:srgbClr val="C00000"/>
              </a:solidFill>
            </a:endParaRPr>
          </a:p>
          <a:p>
            <a:r>
              <a:rPr lang="en-US" sz="1800" dirty="0">
                <a:solidFill>
                  <a:schemeClr val="tx1"/>
                </a:solidFill>
              </a:rPr>
              <a:t>Curriculum Development </a:t>
            </a:r>
          </a:p>
          <a:p>
            <a:pPr marL="285750" indent="-285750">
              <a:buFont typeface="Arial" panose="020B0604020202020204" pitchFamily="34" charset="0"/>
              <a:buChar char="•"/>
            </a:pPr>
            <a:r>
              <a:rPr lang="en-US" sz="1600" dirty="0">
                <a:solidFill>
                  <a:schemeClr val="tx1"/>
                </a:solidFill>
              </a:rPr>
              <a:t>List educational materials created (lectures, cases, assessment tools, OSCEs, web materials)</a:t>
            </a:r>
          </a:p>
          <a:p>
            <a:pPr marL="285750" indent="-285750">
              <a:buFont typeface="Arial" panose="020B0604020202020204" pitchFamily="34" charset="0"/>
              <a:buChar char="•"/>
            </a:pPr>
            <a:r>
              <a:rPr lang="en-US" sz="1600" dirty="0">
                <a:solidFill>
                  <a:schemeClr val="tx1"/>
                </a:solidFill>
              </a:rPr>
              <a:t>Courses, Clerkships, Residency/Fellowship programs</a:t>
            </a:r>
          </a:p>
          <a:p>
            <a:pPr marL="285750" indent="-285750">
              <a:buFont typeface="Arial" panose="020B0604020202020204" pitchFamily="34" charset="0"/>
              <a:buChar char="•"/>
            </a:pPr>
            <a:r>
              <a:rPr lang="en-US" sz="1600" dirty="0">
                <a:solidFill>
                  <a:schemeClr val="tx1"/>
                </a:solidFill>
              </a:rPr>
              <a:t>Education and teaching materials</a:t>
            </a:r>
          </a:p>
          <a:p>
            <a:pPr marL="285750" indent="-285750">
              <a:buFont typeface="Arial" panose="020B0604020202020204" pitchFamily="34" charset="0"/>
              <a:buChar char="•"/>
            </a:pPr>
            <a:r>
              <a:rPr lang="en-US" sz="1600" dirty="0">
                <a:solidFill>
                  <a:schemeClr val="tx1"/>
                </a:solidFill>
              </a:rPr>
              <a:t>CME </a:t>
            </a:r>
          </a:p>
          <a:p>
            <a:pPr algn="ctr"/>
            <a:endParaRPr lang="en-US" b="1" dirty="0">
              <a:solidFill>
                <a:srgbClr val="C00000"/>
              </a:solidFill>
            </a:endParaRPr>
          </a:p>
          <a:p>
            <a:pPr algn="ctr"/>
            <a:r>
              <a:rPr lang="en-US" dirty="0">
                <a:solidFill>
                  <a:srgbClr val="C00000"/>
                </a:solidFill>
              </a:rPr>
              <a:t>Part Two: Evidence of Teaching Effectiveness</a:t>
            </a:r>
          </a:p>
          <a:p>
            <a:pPr marL="285750" indent="-285750">
              <a:buFont typeface="Arial" panose="020B0604020202020204" pitchFamily="34" charset="0"/>
              <a:buChar char="•"/>
            </a:pPr>
            <a:r>
              <a:rPr lang="en-US" sz="1600" dirty="0">
                <a:solidFill>
                  <a:schemeClr val="tx1"/>
                </a:solidFill>
              </a:rPr>
              <a:t>Student and resident evaluations</a:t>
            </a:r>
          </a:p>
          <a:p>
            <a:pPr marL="285750" indent="-285750">
              <a:buFont typeface="Arial" panose="020B0604020202020204" pitchFamily="34" charset="0"/>
              <a:buChar char="•"/>
            </a:pPr>
            <a:r>
              <a:rPr lang="en-US" sz="1600" dirty="0">
                <a:solidFill>
                  <a:schemeClr val="tx1"/>
                </a:solidFill>
              </a:rPr>
              <a:t>Course materials</a:t>
            </a:r>
          </a:p>
          <a:p>
            <a:pPr marL="285750" indent="-285750">
              <a:buFont typeface="Arial" panose="020B0604020202020204" pitchFamily="34" charset="0"/>
              <a:buChar char="•"/>
            </a:pPr>
            <a:r>
              <a:rPr lang="en-US" sz="1600" dirty="0">
                <a:solidFill>
                  <a:schemeClr val="tx1"/>
                </a:solidFill>
              </a:rPr>
              <a:t>Peer review</a:t>
            </a:r>
          </a:p>
          <a:p>
            <a:pPr marL="285750" indent="-285750">
              <a:buFont typeface="Arial" panose="020B0604020202020204" pitchFamily="34" charset="0"/>
              <a:buChar char="•"/>
            </a:pPr>
            <a:r>
              <a:rPr lang="en-US" sz="1600" dirty="0">
                <a:solidFill>
                  <a:schemeClr val="tx1"/>
                </a:solidFill>
              </a:rPr>
              <a:t>Professional recognition</a:t>
            </a:r>
          </a:p>
          <a:p>
            <a:pPr marL="285750" indent="-285750">
              <a:buFont typeface="Arial" panose="020B0604020202020204" pitchFamily="34" charset="0"/>
              <a:buChar char="•"/>
            </a:pPr>
            <a:r>
              <a:rPr lang="en-US" sz="1600" dirty="0">
                <a:solidFill>
                  <a:schemeClr val="tx1"/>
                </a:solidFill>
              </a:rPr>
              <a:t>Participation in Professional Development</a:t>
            </a:r>
          </a:p>
          <a:p>
            <a:endParaRPr lang="en-US" sz="1800" dirty="0">
              <a:solidFill>
                <a:schemeClr val="tx1"/>
              </a:solidFill>
            </a:endParaRPr>
          </a:p>
          <a:p>
            <a:endParaRPr lang="en-US" sz="1800" dirty="0">
              <a:solidFill>
                <a:schemeClr val="tx1"/>
              </a:solidFill>
            </a:endParaRPr>
          </a:p>
          <a:p>
            <a:endParaRPr lang="en-US" dirty="0"/>
          </a:p>
        </p:txBody>
      </p:sp>
    </p:spTree>
    <p:extLst>
      <p:ext uri="{BB962C8B-B14F-4D97-AF65-F5344CB8AC3E}">
        <p14:creationId xmlns:p14="http://schemas.microsoft.com/office/powerpoint/2010/main" val="190900779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Teaching Portfolio </a:t>
            </a:r>
          </a:p>
        </p:txBody>
      </p:sp>
      <p:sp>
        <p:nvSpPr>
          <p:cNvPr id="3" name="Text Placeholder 2"/>
          <p:cNvSpPr>
            <a:spLocks noGrp="1"/>
          </p:cNvSpPr>
          <p:nvPr>
            <p:ph type="body" idx="1"/>
          </p:nvPr>
        </p:nvSpPr>
        <p:spPr/>
        <p:txBody>
          <a:bodyPr/>
          <a:lstStyle/>
          <a:p>
            <a:endParaRPr lang="en-US" dirty="0">
              <a:solidFill>
                <a:srgbClr val="C00000"/>
              </a:solidFill>
            </a:endParaRPr>
          </a:p>
          <a:p>
            <a:r>
              <a:rPr lang="en-US" dirty="0">
                <a:solidFill>
                  <a:srgbClr val="C00000"/>
                </a:solidFill>
              </a:rPr>
              <a:t>Part Three:  Additional Teaching/Educational Activities </a:t>
            </a:r>
          </a:p>
          <a:p>
            <a:endParaRPr lang="en-US" dirty="0">
              <a:solidFill>
                <a:srgbClr val="C00000"/>
              </a:solidFill>
            </a:endParaRPr>
          </a:p>
          <a:p>
            <a:r>
              <a:rPr lang="en-US" sz="1800" dirty="0">
                <a:solidFill>
                  <a:schemeClr val="tx1"/>
                </a:solidFill>
              </a:rPr>
              <a:t>Noteworthy, creative, innovative peer-reviewed or indicative of recognition outside the institution: </a:t>
            </a:r>
          </a:p>
          <a:p>
            <a:r>
              <a:rPr lang="en-US" sz="1600" dirty="0">
                <a:solidFill>
                  <a:schemeClr val="tx1"/>
                </a:solidFill>
              </a:rPr>
              <a:t>		</a:t>
            </a:r>
          </a:p>
          <a:p>
            <a:r>
              <a:rPr lang="en-US" sz="1600" dirty="0">
                <a:solidFill>
                  <a:schemeClr val="tx1"/>
                </a:solidFill>
              </a:rPr>
              <a:t>		Contributions to scholarly teaching societies</a:t>
            </a:r>
          </a:p>
          <a:p>
            <a:r>
              <a:rPr lang="en-US" sz="1600" dirty="0">
                <a:solidFill>
                  <a:schemeClr val="tx1"/>
                </a:solidFill>
              </a:rPr>
              <a:t>		Teaching awards</a:t>
            </a:r>
          </a:p>
          <a:p>
            <a:r>
              <a:rPr lang="en-US" sz="1600" dirty="0">
                <a:solidFill>
                  <a:schemeClr val="tx1"/>
                </a:solidFill>
              </a:rPr>
              <a:t>		Invited lectures on teaching/education</a:t>
            </a: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pPr algn="ctr"/>
            <a:r>
              <a:rPr lang="en-US" sz="1600" dirty="0">
                <a:solidFill>
                  <a:schemeClr val="tx1"/>
                </a:solidFill>
              </a:rPr>
              <a:t>Refer to Pages 24-26 in the </a:t>
            </a:r>
            <a:r>
              <a:rPr lang="en-US" sz="1600" dirty="0">
                <a:solidFill>
                  <a:schemeClr val="tx1"/>
                </a:solidFill>
                <a:hlinkClick r:id="rId2"/>
              </a:rPr>
              <a:t>CMSRU A&amp;P Policy</a:t>
            </a:r>
            <a:endParaRPr lang="en-US" sz="1600" dirty="0">
              <a:solidFill>
                <a:schemeClr val="tx1"/>
              </a:solidFill>
            </a:endParaRPr>
          </a:p>
          <a:p>
            <a:pPr algn="ctr"/>
            <a:endParaRPr lang="en-US" sz="1600" dirty="0"/>
          </a:p>
        </p:txBody>
      </p:sp>
      <p:sp>
        <p:nvSpPr>
          <p:cNvPr id="6" name="5-Point Star 5"/>
          <p:cNvSpPr/>
          <p:nvPr/>
        </p:nvSpPr>
        <p:spPr>
          <a:xfrm>
            <a:off x="1219200" y="3695700"/>
            <a:ext cx="152400" cy="228600"/>
          </a:xfrm>
          <a:prstGeom prst="star5">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5-Point Star 6"/>
          <p:cNvSpPr/>
          <p:nvPr/>
        </p:nvSpPr>
        <p:spPr>
          <a:xfrm>
            <a:off x="1221377" y="3390900"/>
            <a:ext cx="152400" cy="228600"/>
          </a:xfrm>
          <a:prstGeom prst="star5">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5-Point Star 7"/>
          <p:cNvSpPr/>
          <p:nvPr/>
        </p:nvSpPr>
        <p:spPr>
          <a:xfrm>
            <a:off x="1221377" y="4000500"/>
            <a:ext cx="152400" cy="228600"/>
          </a:xfrm>
          <a:prstGeom prst="star5">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7663624"/>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3200" dirty="0">
                <a:solidFill>
                  <a:schemeClr val="tx1"/>
                </a:solidFill>
              </a:rPr>
              <a:t>Questions/Comments</a:t>
            </a:r>
          </a:p>
        </p:txBody>
      </p:sp>
    </p:spTree>
    <p:extLst>
      <p:ext uri="{BB962C8B-B14F-4D97-AF65-F5344CB8AC3E}">
        <p14:creationId xmlns:p14="http://schemas.microsoft.com/office/powerpoint/2010/main" val="410834495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r>
              <a:rPr lang="en-US" sz="3200" b="1" dirty="0">
                <a:solidFill>
                  <a:srgbClr val="C00000"/>
                </a:solidFill>
              </a:rPr>
              <a:t>Thank you!</a:t>
            </a:r>
          </a:p>
          <a:p>
            <a:pPr algn="ctr"/>
            <a:endParaRPr lang="en-US" dirty="0">
              <a:solidFill>
                <a:srgbClr val="FFFF00"/>
              </a:solidFill>
            </a:endParaRPr>
          </a:p>
          <a:p>
            <a:pPr algn="ctr"/>
            <a:r>
              <a:rPr lang="en-US" dirty="0">
                <a:solidFill>
                  <a:schemeClr val="tx1"/>
                </a:solidFill>
              </a:rPr>
              <a:t>Contact information:</a:t>
            </a:r>
          </a:p>
          <a:p>
            <a:pPr algn="ctr"/>
            <a:r>
              <a:rPr lang="en-US" dirty="0">
                <a:solidFill>
                  <a:schemeClr val="tx1"/>
                </a:solidFill>
                <a:hlinkClick r:id="rId2"/>
              </a:rPr>
              <a:t>peatmana@rowan.edu</a:t>
            </a:r>
            <a:endParaRPr lang="en-US" dirty="0">
              <a:solidFill>
                <a:schemeClr val="tx1"/>
              </a:solidFill>
            </a:endParaRPr>
          </a:p>
          <a:p>
            <a:pPr algn="ctr"/>
            <a:r>
              <a:rPr lang="en-US" dirty="0">
                <a:solidFill>
                  <a:schemeClr val="tx1"/>
                </a:solidFill>
                <a:hlinkClick r:id="rId3"/>
              </a:rPr>
              <a:t>braunj@rowan.edu</a:t>
            </a:r>
            <a:r>
              <a:rPr lang="en-US" dirty="0">
                <a:solidFill>
                  <a:schemeClr val="tx1"/>
                </a:solidFill>
              </a:rPr>
              <a:t> </a:t>
            </a:r>
          </a:p>
          <a:p>
            <a:endParaRPr lang="en-US" dirty="0"/>
          </a:p>
        </p:txBody>
      </p:sp>
    </p:spTree>
    <p:extLst>
      <p:ext uri="{BB962C8B-B14F-4D97-AF65-F5344CB8AC3E}">
        <p14:creationId xmlns:p14="http://schemas.microsoft.com/office/powerpoint/2010/main" val="16457436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General Points </a:t>
            </a:r>
          </a:p>
        </p:txBody>
      </p:sp>
      <p:sp>
        <p:nvSpPr>
          <p:cNvPr id="3" name="Text Placeholder 2"/>
          <p:cNvSpPr>
            <a:spLocks noGrp="1"/>
          </p:cNvSpPr>
          <p:nvPr>
            <p:ph type="body" idx="1"/>
          </p:nvPr>
        </p:nvSpPr>
        <p:spPr>
          <a:xfrm>
            <a:off x="668383" y="1676400"/>
            <a:ext cx="7808913" cy="4953001"/>
          </a:xfrm>
        </p:spPr>
        <p:txBody>
          <a:bodyPr/>
          <a:lstStyle/>
          <a:p>
            <a:pPr marL="342900" indent="-342900">
              <a:buFont typeface="Arial" panose="020B0604020202020204" pitchFamily="34" charset="0"/>
              <a:buChar char="•"/>
            </a:pPr>
            <a:r>
              <a:rPr lang="en-US" dirty="0">
                <a:solidFill>
                  <a:schemeClr val="tx1"/>
                </a:solidFill>
              </a:rPr>
              <a:t>It is expected that every member of the faculty will participate in the medical school’s mission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faculty will contribute to service to the school</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Outstanding service is not sufficient as the sole basis for promotion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Scholarly activity can take place in clinical, teaching/education, or research areas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781099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rgbClr val="C00000"/>
                </a:solidFill>
              </a:rPr>
              <a:t>Designations  </a:t>
            </a:r>
          </a:p>
        </p:txBody>
      </p:sp>
      <p:sp>
        <p:nvSpPr>
          <p:cNvPr id="3" name="Text Placeholder 2"/>
          <p:cNvSpPr>
            <a:spLocks noGrp="1"/>
          </p:cNvSpPr>
          <p:nvPr>
            <p:ph type="body" idx="1"/>
          </p:nvPr>
        </p:nvSpPr>
        <p:spPr>
          <a:xfrm>
            <a:off x="611778" y="1524000"/>
            <a:ext cx="7808913" cy="4953001"/>
          </a:xfrm>
        </p:spPr>
        <p:txBody>
          <a:bodyPr/>
          <a:lstStyle/>
          <a:p>
            <a:r>
              <a:rPr lang="en-US" dirty="0">
                <a:solidFill>
                  <a:schemeClr val="tx1"/>
                </a:solidFill>
              </a:rPr>
              <a:t>Academic Investigator</a:t>
            </a:r>
          </a:p>
          <a:p>
            <a:pPr lvl="1"/>
            <a:r>
              <a:rPr lang="en-US" sz="2000" dirty="0">
                <a:solidFill>
                  <a:schemeClr val="tx1"/>
                </a:solidFill>
              </a:rPr>
              <a:t>Dedicated majority of time to independent and original investigation within basic science realm</a:t>
            </a:r>
          </a:p>
          <a:p>
            <a:r>
              <a:rPr lang="en-US" dirty="0">
                <a:solidFill>
                  <a:schemeClr val="tx1"/>
                </a:solidFill>
              </a:rPr>
              <a:t>Clinician Investigator</a:t>
            </a:r>
          </a:p>
          <a:p>
            <a:pPr lvl="1"/>
            <a:r>
              <a:rPr lang="en-US" sz="2000" dirty="0">
                <a:solidFill>
                  <a:schemeClr val="tx1"/>
                </a:solidFill>
              </a:rPr>
              <a:t>Participates in some clinical service (patient care) but majority of faculty effort in research (basic, translational or clinical)</a:t>
            </a:r>
          </a:p>
          <a:p>
            <a:r>
              <a:rPr lang="en-US" dirty="0">
                <a:solidFill>
                  <a:schemeClr val="tx1"/>
                </a:solidFill>
              </a:rPr>
              <a:t>Clinician Educator</a:t>
            </a:r>
          </a:p>
          <a:p>
            <a:pPr lvl="1"/>
            <a:r>
              <a:rPr lang="en-US" sz="2000" dirty="0">
                <a:solidFill>
                  <a:schemeClr val="tx1"/>
                </a:solidFill>
              </a:rPr>
              <a:t>Majority of effort to clinical service and education of students, residents and fellows </a:t>
            </a:r>
          </a:p>
          <a:p>
            <a:r>
              <a:rPr lang="en-US" dirty="0">
                <a:solidFill>
                  <a:schemeClr val="tx1"/>
                </a:solidFill>
              </a:rPr>
              <a:t>Academic Educator </a:t>
            </a:r>
          </a:p>
          <a:p>
            <a:pPr lvl="1"/>
            <a:r>
              <a:rPr lang="en-US" sz="2000" dirty="0">
                <a:solidFill>
                  <a:schemeClr val="tx1"/>
                </a:solidFill>
              </a:rPr>
              <a:t>Basic scientist with majority of effort in education</a:t>
            </a:r>
          </a:p>
          <a:p>
            <a:pPr marL="342900" indent="-342900">
              <a:buFont typeface="Arial" panose="020B0604020202020204" pitchFamily="34" charset="0"/>
              <a:buChar char="•"/>
            </a:pPr>
            <a:endParaRPr lang="en-US" sz="2000" dirty="0"/>
          </a:p>
          <a:p>
            <a:endParaRPr lang="en-US" b="1" u="sng" dirty="0"/>
          </a:p>
          <a:p>
            <a:endParaRPr lang="en-US" dirty="0"/>
          </a:p>
          <a:p>
            <a:endParaRPr lang="en-US" dirty="0"/>
          </a:p>
        </p:txBody>
      </p:sp>
    </p:spTree>
    <p:extLst>
      <p:ext uri="{BB962C8B-B14F-4D97-AF65-F5344CB8AC3E}">
        <p14:creationId xmlns:p14="http://schemas.microsoft.com/office/powerpoint/2010/main" val="28101282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0"/>
            <a:ext cx="7885112" cy="533400"/>
          </a:xfrm>
        </p:spPr>
        <p:txBody>
          <a:bodyPr>
            <a:normAutofit fontScale="90000"/>
          </a:bodyPr>
          <a:lstStyle/>
          <a:p>
            <a:pPr algn="ctr"/>
            <a:r>
              <a:rPr lang="en-US" dirty="0">
                <a:solidFill>
                  <a:srgbClr val="C2203D"/>
                </a:solidFill>
              </a:rPr>
              <a:t>Clinical Faculty</a:t>
            </a:r>
            <a:br>
              <a:rPr lang="en-US" dirty="0">
                <a:solidFill>
                  <a:srgbClr val="C2203D"/>
                </a:solidFill>
              </a:rPr>
            </a:br>
            <a:r>
              <a:rPr lang="en-US" dirty="0">
                <a:solidFill>
                  <a:srgbClr val="C2203D"/>
                </a:solidFill>
              </a:rPr>
              <a:t>Non-Tenure / Coterminous </a:t>
            </a:r>
            <a:endParaRPr lang="en-US" dirty="0">
              <a:solidFill>
                <a:srgbClr val="C00000"/>
              </a:solidFill>
            </a:endParaRPr>
          </a:p>
        </p:txBody>
      </p:sp>
      <p:sp>
        <p:nvSpPr>
          <p:cNvPr id="3" name="Text Placeholder 2"/>
          <p:cNvSpPr>
            <a:spLocks noGrp="1"/>
          </p:cNvSpPr>
          <p:nvPr>
            <p:ph type="body" idx="1"/>
          </p:nvPr>
        </p:nvSpPr>
        <p:spPr>
          <a:xfrm>
            <a:off x="647700" y="1676400"/>
            <a:ext cx="7808913" cy="4724400"/>
          </a:xfrm>
        </p:spPr>
        <p:txBody>
          <a:bodyPr/>
          <a:lstStyle/>
          <a:p>
            <a:pPr algn="ctr"/>
            <a:endParaRPr lang="en-US" sz="2000" dirty="0">
              <a:solidFill>
                <a:schemeClr val="tx1"/>
              </a:solidFill>
            </a:endParaRPr>
          </a:p>
          <a:p>
            <a:pPr algn="ctr"/>
            <a:r>
              <a:rPr lang="en-US" sz="2000" dirty="0">
                <a:solidFill>
                  <a:schemeClr val="tx1"/>
                </a:solidFill>
              </a:rPr>
              <a:t>Faculty whose principal duties are involved with teaching and either clinical service, patient care, or research that is not sufficient to fulfill the requirements of the Tenure Track will be placed on the </a:t>
            </a:r>
            <a:r>
              <a:rPr lang="en-US" sz="2000" b="1" dirty="0">
                <a:solidFill>
                  <a:srgbClr val="C00000"/>
                </a:solidFill>
              </a:rPr>
              <a:t>Non-Tenure Track</a:t>
            </a:r>
            <a:r>
              <a:rPr lang="en-US" sz="2000" b="1" dirty="0">
                <a:solidFill>
                  <a:schemeClr val="tx1"/>
                </a:solidFill>
              </a:rPr>
              <a:t>. </a:t>
            </a:r>
          </a:p>
          <a:p>
            <a:pPr algn="ctr"/>
            <a:endParaRPr lang="en-US" sz="2000" b="1" dirty="0">
              <a:solidFill>
                <a:schemeClr val="tx1"/>
              </a:solidFill>
            </a:endParaRPr>
          </a:p>
          <a:p>
            <a:pPr algn="ctr"/>
            <a:r>
              <a:rPr lang="en-US" sz="2000" dirty="0">
                <a:solidFill>
                  <a:schemeClr val="tx1"/>
                </a:solidFill>
              </a:rPr>
              <a:t>Faculty employed by Cooper University Health Care at full academic rank on the </a:t>
            </a:r>
            <a:r>
              <a:rPr lang="en-US" sz="2000" b="1" dirty="0">
                <a:solidFill>
                  <a:schemeClr val="tx1"/>
                </a:solidFill>
              </a:rPr>
              <a:t>non-tenure track </a:t>
            </a:r>
            <a:r>
              <a:rPr lang="en-US" sz="2000" dirty="0">
                <a:solidFill>
                  <a:schemeClr val="tx1"/>
                </a:solidFill>
              </a:rPr>
              <a:t>are considered </a:t>
            </a:r>
            <a:r>
              <a:rPr lang="en-US" sz="2000" b="1" dirty="0">
                <a:solidFill>
                  <a:srgbClr val="C00000"/>
                </a:solidFill>
              </a:rPr>
              <a:t>coterminous</a:t>
            </a:r>
            <a:r>
              <a:rPr lang="en-US" sz="2000" dirty="0">
                <a:solidFill>
                  <a:schemeClr val="tx1"/>
                </a:solidFill>
              </a:rPr>
              <a:t>. Faculty appointment is dependent on employment at CUHC. </a:t>
            </a:r>
          </a:p>
          <a:p>
            <a:endParaRPr lang="en-US" dirty="0"/>
          </a:p>
        </p:txBody>
      </p:sp>
    </p:spTree>
    <p:extLst>
      <p:ext uri="{BB962C8B-B14F-4D97-AF65-F5344CB8AC3E}">
        <p14:creationId xmlns:p14="http://schemas.microsoft.com/office/powerpoint/2010/main" val="2114204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28700"/>
            <a:ext cx="7885112" cy="533400"/>
          </a:xfrm>
        </p:spPr>
        <p:txBody>
          <a:bodyPr>
            <a:noAutofit/>
          </a:bodyPr>
          <a:lstStyle/>
          <a:p>
            <a:pPr algn="ctr"/>
            <a:r>
              <a:rPr lang="en-US" sz="4000" dirty="0">
                <a:solidFill>
                  <a:srgbClr val="C00000"/>
                </a:solidFill>
              </a:rPr>
              <a:t>Pathways </a:t>
            </a:r>
          </a:p>
        </p:txBody>
      </p:sp>
      <p:sp>
        <p:nvSpPr>
          <p:cNvPr id="3" name="Text Placeholder 2"/>
          <p:cNvSpPr>
            <a:spLocks noGrp="1"/>
          </p:cNvSpPr>
          <p:nvPr>
            <p:ph type="body" idx="1"/>
          </p:nvPr>
        </p:nvSpPr>
        <p:spPr>
          <a:xfrm>
            <a:off x="609601" y="1295400"/>
            <a:ext cx="7808913" cy="4953001"/>
          </a:xfrm>
        </p:spPr>
        <p:txBody>
          <a:bodyPr/>
          <a:lstStyle/>
          <a:p>
            <a:pPr algn="ctr"/>
            <a:endParaRPr lang="en-US" dirty="0"/>
          </a:p>
          <a:p>
            <a:pPr algn="ctr"/>
            <a:endParaRPr lang="en-US" dirty="0">
              <a:solidFill>
                <a:schemeClr val="tx1"/>
              </a:solidFill>
            </a:endParaRPr>
          </a:p>
          <a:p>
            <a:pPr algn="ctr"/>
            <a:r>
              <a:rPr lang="en-US" dirty="0">
                <a:solidFill>
                  <a:schemeClr val="tx1"/>
                </a:solidFill>
              </a:rPr>
              <a:t>Traditional Pathway </a:t>
            </a:r>
          </a:p>
          <a:p>
            <a:pPr algn="ctr"/>
            <a:r>
              <a:rPr lang="en-US" dirty="0">
                <a:solidFill>
                  <a:schemeClr val="tx1"/>
                </a:solidFill>
              </a:rPr>
              <a:t>(BMS &amp; Clinical Faculty)  </a:t>
            </a:r>
          </a:p>
          <a:p>
            <a:pPr algn="ctr"/>
            <a:endParaRPr lang="en-US" dirty="0">
              <a:solidFill>
                <a:schemeClr val="tx1"/>
              </a:solidFill>
            </a:endParaRPr>
          </a:p>
          <a:p>
            <a:pPr algn="ctr"/>
            <a:r>
              <a:rPr lang="en-US" dirty="0">
                <a:solidFill>
                  <a:schemeClr val="tx1"/>
                </a:solidFill>
              </a:rPr>
              <a:t>Or </a:t>
            </a:r>
          </a:p>
          <a:p>
            <a:pPr algn="ctr"/>
            <a:endParaRPr lang="en-US" dirty="0">
              <a:solidFill>
                <a:schemeClr val="tx1"/>
              </a:solidFill>
            </a:endParaRPr>
          </a:p>
          <a:p>
            <a:pPr algn="ctr"/>
            <a:r>
              <a:rPr lang="en-US" dirty="0">
                <a:solidFill>
                  <a:schemeClr val="tx1"/>
                </a:solidFill>
              </a:rPr>
              <a:t>Scholarship of Practice &amp; Teaching Pathway </a:t>
            </a:r>
          </a:p>
          <a:p>
            <a:pPr algn="ctr"/>
            <a:r>
              <a:rPr lang="en-US" dirty="0">
                <a:solidFill>
                  <a:schemeClr val="tx1"/>
                </a:solidFill>
              </a:rPr>
              <a:t>(Clinical only) </a:t>
            </a:r>
          </a:p>
          <a:p>
            <a:endParaRPr lang="en-US" dirty="0"/>
          </a:p>
        </p:txBody>
      </p:sp>
    </p:spTree>
    <p:extLst>
      <p:ext uri="{BB962C8B-B14F-4D97-AF65-F5344CB8AC3E}">
        <p14:creationId xmlns:p14="http://schemas.microsoft.com/office/powerpoint/2010/main" val="250771920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33400"/>
            <a:ext cx="8001000" cy="6019800"/>
          </a:xfrm>
        </p:spPr>
        <p:txBody>
          <a:bodyPr/>
          <a:lstStyle/>
          <a:p>
            <a:pPr marL="0" indent="0" algn="ctr">
              <a:buNone/>
            </a:pPr>
            <a:r>
              <a:rPr lang="en-US" b="1" dirty="0"/>
              <a:t>Clinical Faculty – Traditional Pathway </a:t>
            </a:r>
          </a:p>
          <a:p>
            <a:pPr marL="0" indent="0" algn="ctr">
              <a:buNone/>
            </a:pPr>
            <a:endParaRPr lang="en-US" sz="2400" dirty="0"/>
          </a:p>
          <a:p>
            <a:pPr marL="0" indent="0" algn="ctr">
              <a:buNone/>
            </a:pPr>
            <a:endParaRPr lang="en-US" sz="2400" dirty="0"/>
          </a:p>
          <a:p>
            <a:pPr marL="0" indent="0">
              <a:buNone/>
            </a:pPr>
            <a:r>
              <a:rPr lang="en-US" sz="2000" b="1" dirty="0"/>
              <a:t>Track</a:t>
            </a:r>
            <a:r>
              <a:rPr lang="en-US" sz="2400" dirty="0"/>
              <a:t>					       </a:t>
            </a:r>
            <a:r>
              <a:rPr lang="en-US" sz="1800" b="1" dirty="0"/>
              <a:t>Non-Tenure Track  </a:t>
            </a:r>
          </a:p>
          <a:p>
            <a:pPr marL="0" indent="0" algn="ctr">
              <a:buNone/>
            </a:pPr>
            <a:endParaRPr lang="en-US" sz="24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800" b="1" dirty="0"/>
              <a:t>Designation </a:t>
            </a:r>
            <a:r>
              <a:rPr lang="en-US" sz="1800" dirty="0"/>
              <a:t>             Clinician Educator             Clinician Investigator</a:t>
            </a:r>
          </a:p>
          <a:p>
            <a:pPr marL="0" indent="0">
              <a:buNone/>
            </a:pPr>
            <a:r>
              <a:rPr lang="en-US" sz="1800" dirty="0"/>
              <a:t>				</a:t>
            </a:r>
            <a:r>
              <a:rPr lang="en-US" sz="1400" dirty="0"/>
              <a:t>(dedicates majority of effort           (minimal patient care, majority effort in  </a:t>
            </a:r>
          </a:p>
          <a:p>
            <a:pPr marL="0" indent="0">
              <a:buNone/>
            </a:pPr>
            <a:r>
              <a:rPr lang="en-US" sz="1400" dirty="0"/>
              <a:t>				to clinical service &amp; education)        basic, translational or clinical research)</a:t>
            </a:r>
            <a:endParaRPr lang="en-US" sz="1800" dirty="0"/>
          </a:p>
          <a:p>
            <a:pPr marL="0" indent="0">
              <a:buNone/>
            </a:pPr>
            <a:endParaRPr lang="en-US" sz="1800" b="1" dirty="0"/>
          </a:p>
          <a:p>
            <a:pPr marL="0" indent="0">
              <a:buNone/>
            </a:pPr>
            <a:r>
              <a:rPr lang="en-US" sz="1800" b="1" dirty="0"/>
              <a:t>Ranks</a:t>
            </a:r>
            <a:r>
              <a:rPr lang="en-US" sz="1800" dirty="0"/>
              <a:t>                                         Instructor </a:t>
            </a:r>
          </a:p>
          <a:p>
            <a:pPr marL="0" indent="0">
              <a:buNone/>
            </a:pPr>
            <a:r>
              <a:rPr lang="en-US" sz="1800" dirty="0"/>
              <a:t>							   Assistant Professor</a:t>
            </a:r>
          </a:p>
          <a:p>
            <a:pPr marL="0" indent="0">
              <a:buNone/>
            </a:pPr>
            <a:r>
              <a:rPr lang="en-US" sz="1800" dirty="0"/>
              <a:t>                                                  Associate Professor </a:t>
            </a:r>
          </a:p>
          <a:p>
            <a:pPr marL="0" indent="0">
              <a:buNone/>
            </a:pPr>
            <a:r>
              <a:rPr lang="en-US" sz="1800" dirty="0"/>
              <a:t>				                       Professor </a:t>
            </a:r>
          </a:p>
          <a:p>
            <a:pPr marL="0" indent="0" algn="ctr">
              <a:buNone/>
            </a:pPr>
            <a:endParaRPr lang="en-US" sz="3600" dirty="0"/>
          </a:p>
        </p:txBody>
      </p:sp>
      <p:sp>
        <p:nvSpPr>
          <p:cNvPr id="3" name="Down Arrow 2"/>
          <p:cNvSpPr/>
          <p:nvPr/>
        </p:nvSpPr>
        <p:spPr>
          <a:xfrm>
            <a:off x="4686300" y="990600"/>
            <a:ext cx="3048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5471160" y="2348068"/>
            <a:ext cx="777240" cy="1489072"/>
          </a:xfrm>
          <a:prstGeom prst="straightConnector1">
            <a:avLst/>
          </a:prstGeom>
          <a:ln>
            <a:solidFill>
              <a:srgbClr val="C2203D"/>
            </a:solidFill>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3594970" y="2348068"/>
            <a:ext cx="755073" cy="14890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1371600" y="2133600"/>
            <a:ext cx="16002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019300" y="4038600"/>
            <a:ext cx="7239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459282" y="5257800"/>
            <a:ext cx="17411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907989"/>
      </p:ext>
    </p:extLst>
  </p:cSld>
  <p:clrMapOvr>
    <a:masterClrMapping/>
  </p:clrMapOvr>
  <p:transition spd="med">
    <p:fade/>
  </p:transition>
</p:sld>
</file>

<file path=ppt/theme/theme1.xml><?xml version="1.0" encoding="utf-8"?>
<a:theme xmlns:a="http://schemas.openxmlformats.org/drawingml/2006/main" name="CMSRU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1163</TotalTime>
  <Words>3144</Words>
  <Application>Microsoft Office PowerPoint</Application>
  <PresentationFormat>On-screen Show (4:3)</PresentationFormat>
  <Paragraphs>479</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Trebuchet MS</vt:lpstr>
      <vt:lpstr>CMSRU Theme</vt:lpstr>
      <vt:lpstr>Academic Promotion  </vt:lpstr>
      <vt:lpstr>Rationale for Promotion </vt:lpstr>
      <vt:lpstr>PowerPoint Presentation</vt:lpstr>
      <vt:lpstr>General Points </vt:lpstr>
      <vt:lpstr>General Points </vt:lpstr>
      <vt:lpstr>Designations  </vt:lpstr>
      <vt:lpstr>Clinical Faculty Non-Tenure / Coterminous </vt:lpstr>
      <vt:lpstr>Pathways </vt:lpstr>
      <vt:lpstr>PowerPoint Presentation</vt:lpstr>
      <vt:lpstr>PowerPoint Presentation</vt:lpstr>
      <vt:lpstr>Time in Rank   Clinical Faculty </vt:lpstr>
      <vt:lpstr>Traditional Pathway </vt:lpstr>
      <vt:lpstr>Domains of Faculty Development </vt:lpstr>
      <vt:lpstr>Teaching </vt:lpstr>
      <vt:lpstr>Scholarly Activity </vt:lpstr>
      <vt:lpstr>Scholarly Products 5-Year Cumulative Data  </vt:lpstr>
      <vt:lpstr>Other Scholarly Activity </vt:lpstr>
      <vt:lpstr>Service </vt:lpstr>
      <vt:lpstr>Academic Clinical Performance </vt:lpstr>
      <vt:lpstr>Academic Clinical Performance </vt:lpstr>
      <vt:lpstr>Assistant Professor of (Department) </vt:lpstr>
      <vt:lpstr>Associate Professor of (Department) </vt:lpstr>
      <vt:lpstr>Professor of (Department) </vt:lpstr>
      <vt:lpstr>Professor of (Department) </vt:lpstr>
      <vt:lpstr>Professor of (Department)  Early in Eligibility Period Cont. </vt:lpstr>
      <vt:lpstr>Accelerated Promotion </vt:lpstr>
      <vt:lpstr>Scholarship of Practice and Teaching Pathway  </vt:lpstr>
      <vt:lpstr>Promotion Based on Scholarship of Practice and Teaching for Clinical Faculty </vt:lpstr>
      <vt:lpstr>Promotion Based on Scholarship of Practice and Teaching for Clinical Faculty </vt:lpstr>
      <vt:lpstr>Promotion Based on Scholarship of Practice and Teaching for Clinical Faculty </vt:lpstr>
      <vt:lpstr>Promotion Calendar  Clinical Faculty </vt:lpstr>
      <vt:lpstr>Clinical Calendar Continued </vt:lpstr>
      <vt:lpstr>Departmental A &amp;P Committees</vt:lpstr>
      <vt:lpstr>Departmental Contacts </vt:lpstr>
      <vt:lpstr>CMSRU Advisory Committee on Appointments and Promotions</vt:lpstr>
      <vt:lpstr>CMSRU A &amp; P Committee Members</vt:lpstr>
      <vt:lpstr>Promotion Documents</vt:lpstr>
      <vt:lpstr>Letters of Recommendation </vt:lpstr>
      <vt:lpstr>Preparing Your CV for Promotion Packet</vt:lpstr>
      <vt:lpstr>Common Errors in Packet Submissions</vt:lpstr>
      <vt:lpstr>Common Errors in Packet Submissions</vt:lpstr>
      <vt:lpstr>Teaching Dossier</vt:lpstr>
      <vt:lpstr>Teaching Portfolio</vt:lpstr>
      <vt:lpstr>PowerPoint Presentation</vt:lpstr>
      <vt:lpstr>Teaching Portfolio </vt:lpstr>
      <vt:lpstr>PowerPoint Presentation</vt:lpstr>
      <vt:lpstr>PowerPoint Presentation</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Deanne Conners</dc:creator>
  <cp:lastModifiedBy>Peatman, Anne Marie</cp:lastModifiedBy>
  <cp:revision>76</cp:revision>
  <dcterms:created xsi:type="dcterms:W3CDTF">2012-10-24T20:32:45Z</dcterms:created>
  <dcterms:modified xsi:type="dcterms:W3CDTF">2023-08-23T14:17:57Z</dcterms:modified>
</cp:coreProperties>
</file>