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0" r:id="rId4"/>
    <p:sldId id="322" r:id="rId5"/>
    <p:sldId id="263" r:id="rId6"/>
    <p:sldId id="283" r:id="rId7"/>
    <p:sldId id="267" r:id="rId8"/>
    <p:sldId id="268" r:id="rId9"/>
    <p:sldId id="269" r:id="rId10"/>
    <p:sldId id="319" r:id="rId11"/>
    <p:sldId id="270" r:id="rId12"/>
    <p:sldId id="314" r:id="rId13"/>
    <p:sldId id="272" r:id="rId14"/>
    <p:sldId id="262" r:id="rId15"/>
    <p:sldId id="276" r:id="rId16"/>
    <p:sldId id="277" r:id="rId17"/>
    <p:sldId id="320" r:id="rId18"/>
    <p:sldId id="310" r:id="rId19"/>
    <p:sldId id="311" r:id="rId20"/>
    <p:sldId id="312" r:id="rId21"/>
    <p:sldId id="264" r:id="rId22"/>
    <p:sldId id="282" r:id="rId23"/>
    <p:sldId id="321" r:id="rId24"/>
    <p:sldId id="325" r:id="rId25"/>
    <p:sldId id="326" r:id="rId26"/>
    <p:sldId id="280" r:id="rId27"/>
    <p:sldId id="299" r:id="rId28"/>
    <p:sldId id="281" r:id="rId29"/>
    <p:sldId id="301" r:id="rId30"/>
    <p:sldId id="285" r:id="rId31"/>
    <p:sldId id="300" r:id="rId32"/>
    <p:sldId id="297" r:id="rId33"/>
    <p:sldId id="292" r:id="rId34"/>
    <p:sldId id="317" r:id="rId35"/>
    <p:sldId id="318" r:id="rId36"/>
    <p:sldId id="327" r:id="rId37"/>
    <p:sldId id="288" r:id="rId38"/>
    <p:sldId id="328" r:id="rId39"/>
    <p:sldId id="329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03D"/>
    <a:srgbClr val="FFB900"/>
    <a:srgbClr val="FFBC01"/>
    <a:srgbClr val="FFE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 autoAdjust="0"/>
  </p:normalViewPr>
  <p:slideViewPr>
    <p:cSldViewPr snapToObjects="1">
      <p:cViewPr varScale="1">
        <p:scale>
          <a:sx n="102" d="100"/>
          <a:sy n="102" d="100"/>
        </p:scale>
        <p:origin x="2016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A94C0-A40D-4D8E-B605-B175F499E00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CE9C9B-E246-4537-8835-39363255FAE4}">
      <dgm:prSet/>
      <dgm:spPr/>
      <dgm:t>
        <a:bodyPr/>
        <a:lstStyle/>
        <a:p>
          <a:r>
            <a:rPr lang="en-US" dirty="0"/>
            <a:t>A reward for accomplishments </a:t>
          </a:r>
        </a:p>
      </dgm:t>
    </dgm:pt>
    <dgm:pt modelId="{651500CE-2663-4554-806F-609B0DCB5D1D}" type="parTrans" cxnId="{6284BBE7-8DFD-442D-9953-8D5DBF7C2E40}">
      <dgm:prSet/>
      <dgm:spPr/>
      <dgm:t>
        <a:bodyPr/>
        <a:lstStyle/>
        <a:p>
          <a:endParaRPr lang="en-US"/>
        </a:p>
      </dgm:t>
    </dgm:pt>
    <dgm:pt modelId="{7D2E50B4-B840-41A9-B941-15B1F6FD16E5}" type="sibTrans" cxnId="{6284BBE7-8DFD-442D-9953-8D5DBF7C2E40}">
      <dgm:prSet/>
      <dgm:spPr/>
      <dgm:t>
        <a:bodyPr/>
        <a:lstStyle/>
        <a:p>
          <a:endParaRPr lang="en-US"/>
        </a:p>
      </dgm:t>
    </dgm:pt>
    <dgm:pt modelId="{D85B08CB-712D-425A-B08B-E382927E0C7A}">
      <dgm:prSet/>
      <dgm:spPr/>
      <dgm:t>
        <a:bodyPr/>
        <a:lstStyle/>
        <a:p>
          <a:r>
            <a:rPr lang="en-US"/>
            <a:t>A recognition of stature</a:t>
          </a:r>
        </a:p>
      </dgm:t>
    </dgm:pt>
    <dgm:pt modelId="{61876F11-18CC-42A2-ACD6-800404701F0A}" type="parTrans" cxnId="{6CE38049-68ED-4DB4-970A-BEF52A15D73D}">
      <dgm:prSet/>
      <dgm:spPr/>
      <dgm:t>
        <a:bodyPr/>
        <a:lstStyle/>
        <a:p>
          <a:endParaRPr lang="en-US"/>
        </a:p>
      </dgm:t>
    </dgm:pt>
    <dgm:pt modelId="{D8134E11-E28D-4480-9F7A-809FF7F5D48F}" type="sibTrans" cxnId="{6CE38049-68ED-4DB4-970A-BEF52A15D73D}">
      <dgm:prSet/>
      <dgm:spPr/>
      <dgm:t>
        <a:bodyPr/>
        <a:lstStyle/>
        <a:p>
          <a:endParaRPr lang="en-US"/>
        </a:p>
      </dgm:t>
    </dgm:pt>
    <dgm:pt modelId="{04EB97D7-6356-49C9-9623-E991326E0BA0}">
      <dgm:prSet/>
      <dgm:spPr/>
      <dgm:t>
        <a:bodyPr/>
        <a:lstStyle/>
        <a:p>
          <a:r>
            <a:rPr lang="en-US" dirty="0"/>
            <a:t>Keeps the faculty member competitive</a:t>
          </a:r>
        </a:p>
      </dgm:t>
    </dgm:pt>
    <dgm:pt modelId="{20AF0956-7BCA-48FD-8599-61EF50ECAD04}" type="parTrans" cxnId="{47F3F04A-06F7-4DA2-8226-7D5C7F23EC92}">
      <dgm:prSet/>
      <dgm:spPr/>
      <dgm:t>
        <a:bodyPr/>
        <a:lstStyle/>
        <a:p>
          <a:endParaRPr lang="en-US"/>
        </a:p>
      </dgm:t>
    </dgm:pt>
    <dgm:pt modelId="{C5B3D1B4-0F89-40B8-B050-3A8DD47D6127}" type="sibTrans" cxnId="{47F3F04A-06F7-4DA2-8226-7D5C7F23EC92}">
      <dgm:prSet/>
      <dgm:spPr/>
      <dgm:t>
        <a:bodyPr/>
        <a:lstStyle/>
        <a:p>
          <a:endParaRPr lang="en-US"/>
        </a:p>
      </dgm:t>
    </dgm:pt>
    <dgm:pt modelId="{9E07BBAC-14BE-4108-9BEF-ACA5A4EC371E}">
      <dgm:prSet/>
      <dgm:spPr/>
      <dgm:t>
        <a:bodyPr/>
        <a:lstStyle/>
        <a:p>
          <a:r>
            <a:rPr lang="en-US" dirty="0"/>
            <a:t>Advances the interests of the institution</a:t>
          </a:r>
        </a:p>
      </dgm:t>
    </dgm:pt>
    <dgm:pt modelId="{04EFDC79-2BD7-412A-86A5-C1A5F10AC94F}" type="parTrans" cxnId="{ED68133E-CDF3-4ACD-97C6-7E60E1BF4BE7}">
      <dgm:prSet/>
      <dgm:spPr/>
      <dgm:t>
        <a:bodyPr/>
        <a:lstStyle/>
        <a:p>
          <a:endParaRPr lang="en-US"/>
        </a:p>
      </dgm:t>
    </dgm:pt>
    <dgm:pt modelId="{90F30AF2-66D7-4E1F-9674-526453C94C2F}" type="sibTrans" cxnId="{ED68133E-CDF3-4ACD-97C6-7E60E1BF4BE7}">
      <dgm:prSet/>
      <dgm:spPr/>
      <dgm:t>
        <a:bodyPr/>
        <a:lstStyle/>
        <a:p>
          <a:endParaRPr lang="en-US"/>
        </a:p>
      </dgm:t>
    </dgm:pt>
    <dgm:pt modelId="{DA18FAC6-5004-4545-BEEE-8EEAEF863CA9}" type="pres">
      <dgm:prSet presAssocID="{F9EA94C0-A40D-4D8E-B605-B175F499E00C}" presName="root" presStyleCnt="0">
        <dgm:presLayoutVars>
          <dgm:dir/>
          <dgm:resizeHandles val="exact"/>
        </dgm:presLayoutVars>
      </dgm:prSet>
      <dgm:spPr/>
    </dgm:pt>
    <dgm:pt modelId="{41DA8280-727C-4A74-8727-543D6FC8135D}" type="pres">
      <dgm:prSet presAssocID="{8DCE9C9B-E246-4537-8835-39363255FAE4}" presName="compNode" presStyleCnt="0"/>
      <dgm:spPr/>
    </dgm:pt>
    <dgm:pt modelId="{6F17A126-9182-4389-8436-3F397B87C294}" type="pres">
      <dgm:prSet presAssocID="{8DCE9C9B-E246-4537-8835-39363255FAE4}" presName="bgRect" presStyleLbl="bgShp" presStyleIdx="0" presStyleCnt="4"/>
      <dgm:spPr>
        <a:solidFill>
          <a:schemeClr val="accent6">
            <a:lumMod val="20000"/>
            <a:lumOff val="80000"/>
          </a:schemeClr>
        </a:solidFill>
      </dgm:spPr>
    </dgm:pt>
    <dgm:pt modelId="{82D051AC-86EA-41CE-8EDF-578FD38035B0}" type="pres">
      <dgm:prSet presAssocID="{8DCE9C9B-E246-4537-8835-39363255FAE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80D73A61-9F35-433B-A294-603D25BAF729}" type="pres">
      <dgm:prSet presAssocID="{8DCE9C9B-E246-4537-8835-39363255FAE4}" presName="spaceRect" presStyleCnt="0"/>
      <dgm:spPr/>
    </dgm:pt>
    <dgm:pt modelId="{18BBBADA-3873-4C45-A014-1A3744B1B938}" type="pres">
      <dgm:prSet presAssocID="{8DCE9C9B-E246-4537-8835-39363255FAE4}" presName="parTx" presStyleLbl="revTx" presStyleIdx="0" presStyleCnt="4">
        <dgm:presLayoutVars>
          <dgm:chMax val="0"/>
          <dgm:chPref val="0"/>
        </dgm:presLayoutVars>
      </dgm:prSet>
      <dgm:spPr/>
    </dgm:pt>
    <dgm:pt modelId="{70CCA292-AC2C-4972-A2CA-C00258112967}" type="pres">
      <dgm:prSet presAssocID="{7D2E50B4-B840-41A9-B941-15B1F6FD16E5}" presName="sibTrans" presStyleCnt="0"/>
      <dgm:spPr/>
    </dgm:pt>
    <dgm:pt modelId="{B7674CA4-112F-444F-988D-A728B97F1A84}" type="pres">
      <dgm:prSet presAssocID="{D85B08CB-712D-425A-B08B-E382927E0C7A}" presName="compNode" presStyleCnt="0"/>
      <dgm:spPr/>
    </dgm:pt>
    <dgm:pt modelId="{19439791-E212-4950-92C0-F7FCC9A6A7AA}" type="pres">
      <dgm:prSet presAssocID="{D85B08CB-712D-425A-B08B-E382927E0C7A}" presName="bgRect" presStyleLbl="bgShp" presStyleIdx="1" presStyleCnt="4"/>
      <dgm:spPr>
        <a:solidFill>
          <a:schemeClr val="accent6">
            <a:lumMod val="40000"/>
            <a:lumOff val="60000"/>
          </a:schemeClr>
        </a:solidFill>
      </dgm:spPr>
    </dgm:pt>
    <dgm:pt modelId="{905057C1-6777-486E-B271-7C8403F4D9A6}" type="pres">
      <dgm:prSet presAssocID="{D85B08CB-712D-425A-B08B-E382927E0C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97F02829-63B4-4E08-BE40-022C03220435}" type="pres">
      <dgm:prSet presAssocID="{D85B08CB-712D-425A-B08B-E382927E0C7A}" presName="spaceRect" presStyleCnt="0"/>
      <dgm:spPr/>
    </dgm:pt>
    <dgm:pt modelId="{0CA1251C-415E-40D6-922A-B2E61A0454EE}" type="pres">
      <dgm:prSet presAssocID="{D85B08CB-712D-425A-B08B-E382927E0C7A}" presName="parTx" presStyleLbl="revTx" presStyleIdx="1" presStyleCnt="4">
        <dgm:presLayoutVars>
          <dgm:chMax val="0"/>
          <dgm:chPref val="0"/>
        </dgm:presLayoutVars>
      </dgm:prSet>
      <dgm:spPr/>
    </dgm:pt>
    <dgm:pt modelId="{7DD3C65E-FF09-4FFF-AE02-AABFF10E50B0}" type="pres">
      <dgm:prSet presAssocID="{D8134E11-E28D-4480-9F7A-809FF7F5D48F}" presName="sibTrans" presStyleCnt="0"/>
      <dgm:spPr/>
    </dgm:pt>
    <dgm:pt modelId="{0FB9E260-E02D-43F8-AAE8-F72C209B7D67}" type="pres">
      <dgm:prSet presAssocID="{04EB97D7-6356-49C9-9623-E991326E0BA0}" presName="compNode" presStyleCnt="0"/>
      <dgm:spPr/>
    </dgm:pt>
    <dgm:pt modelId="{3238946B-A164-4803-AA19-6F72B0C519D9}" type="pres">
      <dgm:prSet presAssocID="{04EB97D7-6356-49C9-9623-E991326E0BA0}" presName="bgRect" presStyleLbl="bgShp" presStyleIdx="2" presStyleCnt="4"/>
      <dgm:spPr>
        <a:solidFill>
          <a:schemeClr val="accent6">
            <a:lumMod val="20000"/>
            <a:lumOff val="80000"/>
          </a:schemeClr>
        </a:solidFill>
      </dgm:spPr>
    </dgm:pt>
    <dgm:pt modelId="{31ADB82A-CD0D-4A58-82F6-A86BFB230FE9}" type="pres">
      <dgm:prSet presAssocID="{04EB97D7-6356-49C9-9623-E991326E0BA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CCF047C-2B43-440A-834A-C31EDEAAAC1A}" type="pres">
      <dgm:prSet presAssocID="{04EB97D7-6356-49C9-9623-E991326E0BA0}" presName="spaceRect" presStyleCnt="0"/>
      <dgm:spPr/>
    </dgm:pt>
    <dgm:pt modelId="{24809690-AC4E-4AAE-9546-F13D21A7CE31}" type="pres">
      <dgm:prSet presAssocID="{04EB97D7-6356-49C9-9623-E991326E0BA0}" presName="parTx" presStyleLbl="revTx" presStyleIdx="2" presStyleCnt="4">
        <dgm:presLayoutVars>
          <dgm:chMax val="0"/>
          <dgm:chPref val="0"/>
        </dgm:presLayoutVars>
      </dgm:prSet>
      <dgm:spPr/>
    </dgm:pt>
    <dgm:pt modelId="{C5062CEC-144B-4571-AF09-9561024132D3}" type="pres">
      <dgm:prSet presAssocID="{C5B3D1B4-0F89-40B8-B050-3A8DD47D6127}" presName="sibTrans" presStyleCnt="0"/>
      <dgm:spPr/>
    </dgm:pt>
    <dgm:pt modelId="{1D94DF97-E909-4540-B7FF-527C6E062047}" type="pres">
      <dgm:prSet presAssocID="{9E07BBAC-14BE-4108-9BEF-ACA5A4EC371E}" presName="compNode" presStyleCnt="0"/>
      <dgm:spPr/>
    </dgm:pt>
    <dgm:pt modelId="{40AC8A22-9198-40A6-9C95-B24DD157948C}" type="pres">
      <dgm:prSet presAssocID="{9E07BBAC-14BE-4108-9BEF-ACA5A4EC371E}" presName="bgRect" presStyleLbl="bgShp" presStyleIdx="3" presStyleCnt="4"/>
      <dgm:spPr>
        <a:solidFill>
          <a:schemeClr val="accent6">
            <a:lumMod val="40000"/>
            <a:lumOff val="60000"/>
          </a:schemeClr>
        </a:solidFill>
      </dgm:spPr>
    </dgm:pt>
    <dgm:pt modelId="{91349E2D-EE68-486B-BC94-8D60AB092AC7}" type="pres">
      <dgm:prSet presAssocID="{9E07BBAC-14BE-4108-9BEF-ACA5A4EC371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1C85474C-3CE4-417A-9DB6-1A9364478D40}" type="pres">
      <dgm:prSet presAssocID="{9E07BBAC-14BE-4108-9BEF-ACA5A4EC371E}" presName="spaceRect" presStyleCnt="0"/>
      <dgm:spPr/>
    </dgm:pt>
    <dgm:pt modelId="{C2E83EBA-9E3B-4D0D-A267-4107FFA61744}" type="pres">
      <dgm:prSet presAssocID="{9E07BBAC-14BE-4108-9BEF-ACA5A4EC371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E2E312B-1F8D-466F-8F10-74ED604E9A45}" type="presOf" srcId="{9E07BBAC-14BE-4108-9BEF-ACA5A4EC371E}" destId="{C2E83EBA-9E3B-4D0D-A267-4107FFA61744}" srcOrd="0" destOrd="0" presId="urn:microsoft.com/office/officeart/2018/2/layout/IconVerticalSolidList"/>
    <dgm:cxn modelId="{ED68133E-CDF3-4ACD-97C6-7E60E1BF4BE7}" srcId="{F9EA94C0-A40D-4D8E-B605-B175F499E00C}" destId="{9E07BBAC-14BE-4108-9BEF-ACA5A4EC371E}" srcOrd="3" destOrd="0" parTransId="{04EFDC79-2BD7-412A-86A5-C1A5F10AC94F}" sibTransId="{90F30AF2-66D7-4E1F-9674-526453C94C2F}"/>
    <dgm:cxn modelId="{4205875E-2E5A-44C7-A1E7-D33D3738CBB1}" type="presOf" srcId="{F9EA94C0-A40D-4D8E-B605-B175F499E00C}" destId="{DA18FAC6-5004-4545-BEEE-8EEAEF863CA9}" srcOrd="0" destOrd="0" presId="urn:microsoft.com/office/officeart/2018/2/layout/IconVerticalSolidList"/>
    <dgm:cxn modelId="{6CE38049-68ED-4DB4-970A-BEF52A15D73D}" srcId="{F9EA94C0-A40D-4D8E-B605-B175F499E00C}" destId="{D85B08CB-712D-425A-B08B-E382927E0C7A}" srcOrd="1" destOrd="0" parTransId="{61876F11-18CC-42A2-ACD6-800404701F0A}" sibTransId="{D8134E11-E28D-4480-9F7A-809FF7F5D48F}"/>
    <dgm:cxn modelId="{47F3F04A-06F7-4DA2-8226-7D5C7F23EC92}" srcId="{F9EA94C0-A40D-4D8E-B605-B175F499E00C}" destId="{04EB97D7-6356-49C9-9623-E991326E0BA0}" srcOrd="2" destOrd="0" parTransId="{20AF0956-7BCA-48FD-8599-61EF50ECAD04}" sibTransId="{C5B3D1B4-0F89-40B8-B050-3A8DD47D6127}"/>
    <dgm:cxn modelId="{C53AFC7F-A68A-4B65-867B-1B98F55D68AD}" type="presOf" srcId="{8DCE9C9B-E246-4537-8835-39363255FAE4}" destId="{18BBBADA-3873-4C45-A014-1A3744B1B938}" srcOrd="0" destOrd="0" presId="urn:microsoft.com/office/officeart/2018/2/layout/IconVerticalSolidList"/>
    <dgm:cxn modelId="{2EE232C2-AACB-4045-843F-45947391C353}" type="presOf" srcId="{D85B08CB-712D-425A-B08B-E382927E0C7A}" destId="{0CA1251C-415E-40D6-922A-B2E61A0454EE}" srcOrd="0" destOrd="0" presId="urn:microsoft.com/office/officeart/2018/2/layout/IconVerticalSolidList"/>
    <dgm:cxn modelId="{6284BBE7-8DFD-442D-9953-8D5DBF7C2E40}" srcId="{F9EA94C0-A40D-4D8E-B605-B175F499E00C}" destId="{8DCE9C9B-E246-4537-8835-39363255FAE4}" srcOrd="0" destOrd="0" parTransId="{651500CE-2663-4554-806F-609B0DCB5D1D}" sibTransId="{7D2E50B4-B840-41A9-B941-15B1F6FD16E5}"/>
    <dgm:cxn modelId="{EC1349FD-10C5-4BD3-AD66-95C698846974}" type="presOf" srcId="{04EB97D7-6356-49C9-9623-E991326E0BA0}" destId="{24809690-AC4E-4AAE-9546-F13D21A7CE31}" srcOrd="0" destOrd="0" presId="urn:microsoft.com/office/officeart/2018/2/layout/IconVerticalSolidList"/>
    <dgm:cxn modelId="{AF68ABDB-167C-4B99-B6B0-E4CE775AE61F}" type="presParOf" srcId="{DA18FAC6-5004-4545-BEEE-8EEAEF863CA9}" destId="{41DA8280-727C-4A74-8727-543D6FC8135D}" srcOrd="0" destOrd="0" presId="urn:microsoft.com/office/officeart/2018/2/layout/IconVerticalSolidList"/>
    <dgm:cxn modelId="{60A5A41E-A9F7-4B6B-AA66-B6F8430DE25A}" type="presParOf" srcId="{41DA8280-727C-4A74-8727-543D6FC8135D}" destId="{6F17A126-9182-4389-8436-3F397B87C294}" srcOrd="0" destOrd="0" presId="urn:microsoft.com/office/officeart/2018/2/layout/IconVerticalSolidList"/>
    <dgm:cxn modelId="{7CF9840E-CE82-41D1-93CE-3D8DEAAD1176}" type="presParOf" srcId="{41DA8280-727C-4A74-8727-543D6FC8135D}" destId="{82D051AC-86EA-41CE-8EDF-578FD38035B0}" srcOrd="1" destOrd="0" presId="urn:microsoft.com/office/officeart/2018/2/layout/IconVerticalSolidList"/>
    <dgm:cxn modelId="{FD7EC5A1-3B33-4B98-985C-EDDE7A093E35}" type="presParOf" srcId="{41DA8280-727C-4A74-8727-543D6FC8135D}" destId="{80D73A61-9F35-433B-A294-603D25BAF729}" srcOrd="2" destOrd="0" presId="urn:microsoft.com/office/officeart/2018/2/layout/IconVerticalSolidList"/>
    <dgm:cxn modelId="{80DAD293-B2A5-45E9-8E04-FADBF64C00B2}" type="presParOf" srcId="{41DA8280-727C-4A74-8727-543D6FC8135D}" destId="{18BBBADA-3873-4C45-A014-1A3744B1B938}" srcOrd="3" destOrd="0" presId="urn:microsoft.com/office/officeart/2018/2/layout/IconVerticalSolidList"/>
    <dgm:cxn modelId="{53724807-E5C0-48D1-A692-082333733320}" type="presParOf" srcId="{DA18FAC6-5004-4545-BEEE-8EEAEF863CA9}" destId="{70CCA292-AC2C-4972-A2CA-C00258112967}" srcOrd="1" destOrd="0" presId="urn:microsoft.com/office/officeart/2018/2/layout/IconVerticalSolidList"/>
    <dgm:cxn modelId="{F1381967-51A6-4E5D-B59F-DEDE6596CA0D}" type="presParOf" srcId="{DA18FAC6-5004-4545-BEEE-8EEAEF863CA9}" destId="{B7674CA4-112F-444F-988D-A728B97F1A84}" srcOrd="2" destOrd="0" presId="urn:microsoft.com/office/officeart/2018/2/layout/IconVerticalSolidList"/>
    <dgm:cxn modelId="{7FEC18EF-3012-4420-924E-BBD9682E4F49}" type="presParOf" srcId="{B7674CA4-112F-444F-988D-A728B97F1A84}" destId="{19439791-E212-4950-92C0-F7FCC9A6A7AA}" srcOrd="0" destOrd="0" presId="urn:microsoft.com/office/officeart/2018/2/layout/IconVerticalSolidList"/>
    <dgm:cxn modelId="{6B331D12-E43D-40CC-8A29-FDF1E0F35C7C}" type="presParOf" srcId="{B7674CA4-112F-444F-988D-A728B97F1A84}" destId="{905057C1-6777-486E-B271-7C8403F4D9A6}" srcOrd="1" destOrd="0" presId="urn:microsoft.com/office/officeart/2018/2/layout/IconVerticalSolidList"/>
    <dgm:cxn modelId="{06978649-B29E-4346-8A71-F7A8AACFEB92}" type="presParOf" srcId="{B7674CA4-112F-444F-988D-A728B97F1A84}" destId="{97F02829-63B4-4E08-BE40-022C03220435}" srcOrd="2" destOrd="0" presId="urn:microsoft.com/office/officeart/2018/2/layout/IconVerticalSolidList"/>
    <dgm:cxn modelId="{61075252-3ACC-4DE4-B8D1-F13A60DC4BA8}" type="presParOf" srcId="{B7674CA4-112F-444F-988D-A728B97F1A84}" destId="{0CA1251C-415E-40D6-922A-B2E61A0454EE}" srcOrd="3" destOrd="0" presId="urn:microsoft.com/office/officeart/2018/2/layout/IconVerticalSolidList"/>
    <dgm:cxn modelId="{58B5C2BF-B16E-4042-9DA8-FAE1E3EF370E}" type="presParOf" srcId="{DA18FAC6-5004-4545-BEEE-8EEAEF863CA9}" destId="{7DD3C65E-FF09-4FFF-AE02-AABFF10E50B0}" srcOrd="3" destOrd="0" presId="urn:microsoft.com/office/officeart/2018/2/layout/IconVerticalSolidList"/>
    <dgm:cxn modelId="{86DF59F2-27F4-4E12-9FBE-86E9EFE40CDB}" type="presParOf" srcId="{DA18FAC6-5004-4545-BEEE-8EEAEF863CA9}" destId="{0FB9E260-E02D-43F8-AAE8-F72C209B7D67}" srcOrd="4" destOrd="0" presId="urn:microsoft.com/office/officeart/2018/2/layout/IconVerticalSolidList"/>
    <dgm:cxn modelId="{4048D8FA-E242-43BE-89FF-272D44712F97}" type="presParOf" srcId="{0FB9E260-E02D-43F8-AAE8-F72C209B7D67}" destId="{3238946B-A164-4803-AA19-6F72B0C519D9}" srcOrd="0" destOrd="0" presId="urn:microsoft.com/office/officeart/2018/2/layout/IconVerticalSolidList"/>
    <dgm:cxn modelId="{8FBF2F03-5711-4D8C-B798-27CA7C382DCE}" type="presParOf" srcId="{0FB9E260-E02D-43F8-AAE8-F72C209B7D67}" destId="{31ADB82A-CD0D-4A58-82F6-A86BFB230FE9}" srcOrd="1" destOrd="0" presId="urn:microsoft.com/office/officeart/2018/2/layout/IconVerticalSolidList"/>
    <dgm:cxn modelId="{D82AC39D-A307-468F-91A6-05AE79C18F09}" type="presParOf" srcId="{0FB9E260-E02D-43F8-AAE8-F72C209B7D67}" destId="{9CCF047C-2B43-440A-834A-C31EDEAAAC1A}" srcOrd="2" destOrd="0" presId="urn:microsoft.com/office/officeart/2018/2/layout/IconVerticalSolidList"/>
    <dgm:cxn modelId="{ED70542B-5E2B-4766-AD74-D127FF1875E0}" type="presParOf" srcId="{0FB9E260-E02D-43F8-AAE8-F72C209B7D67}" destId="{24809690-AC4E-4AAE-9546-F13D21A7CE31}" srcOrd="3" destOrd="0" presId="urn:microsoft.com/office/officeart/2018/2/layout/IconVerticalSolidList"/>
    <dgm:cxn modelId="{EB3FF864-2A0F-45A2-ABEA-DDB2324DF5E1}" type="presParOf" srcId="{DA18FAC6-5004-4545-BEEE-8EEAEF863CA9}" destId="{C5062CEC-144B-4571-AF09-9561024132D3}" srcOrd="5" destOrd="0" presId="urn:microsoft.com/office/officeart/2018/2/layout/IconVerticalSolidList"/>
    <dgm:cxn modelId="{1EFECEDE-676E-49A1-B205-4C8E0F96B53E}" type="presParOf" srcId="{DA18FAC6-5004-4545-BEEE-8EEAEF863CA9}" destId="{1D94DF97-E909-4540-B7FF-527C6E062047}" srcOrd="6" destOrd="0" presId="urn:microsoft.com/office/officeart/2018/2/layout/IconVerticalSolidList"/>
    <dgm:cxn modelId="{1AD95F31-C740-4B0B-BF26-94875707041E}" type="presParOf" srcId="{1D94DF97-E909-4540-B7FF-527C6E062047}" destId="{40AC8A22-9198-40A6-9C95-B24DD157948C}" srcOrd="0" destOrd="0" presId="urn:microsoft.com/office/officeart/2018/2/layout/IconVerticalSolidList"/>
    <dgm:cxn modelId="{D1E14C40-6546-4439-97FB-D47BAD2FD33D}" type="presParOf" srcId="{1D94DF97-E909-4540-B7FF-527C6E062047}" destId="{91349E2D-EE68-486B-BC94-8D60AB092AC7}" srcOrd="1" destOrd="0" presId="urn:microsoft.com/office/officeart/2018/2/layout/IconVerticalSolidList"/>
    <dgm:cxn modelId="{CA9C292D-FD3D-4A8E-9C1D-8386756C0B80}" type="presParOf" srcId="{1D94DF97-E909-4540-B7FF-527C6E062047}" destId="{1C85474C-3CE4-417A-9DB6-1A9364478D40}" srcOrd="2" destOrd="0" presId="urn:microsoft.com/office/officeart/2018/2/layout/IconVerticalSolidList"/>
    <dgm:cxn modelId="{A6C2BD8F-41B4-4FB4-A064-3886E012FFE2}" type="presParOf" srcId="{1D94DF97-E909-4540-B7FF-527C6E062047}" destId="{C2E83EBA-9E3B-4D0D-A267-4107FFA617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251AE-A2E1-411E-B182-18F79FDAE96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A97FAA-93DD-488B-9C6D-0578FB2A2793}">
      <dgm:prSet custT="1"/>
      <dgm:spPr/>
      <dgm:t>
        <a:bodyPr/>
        <a:lstStyle/>
        <a:p>
          <a:r>
            <a:rPr lang="en-US" sz="2400" dirty="0"/>
            <a:t>Full review and approval required</a:t>
          </a:r>
        </a:p>
      </dgm:t>
    </dgm:pt>
    <dgm:pt modelId="{4AE420ED-217C-4479-AFB4-A653B0B5FF4B}" type="parTrans" cxnId="{B1D72027-8182-4CF6-A901-FA2B2392B624}">
      <dgm:prSet/>
      <dgm:spPr/>
      <dgm:t>
        <a:bodyPr/>
        <a:lstStyle/>
        <a:p>
          <a:endParaRPr lang="en-US"/>
        </a:p>
      </dgm:t>
    </dgm:pt>
    <dgm:pt modelId="{39885777-8870-4E03-8F56-9571D1D5C184}" type="sibTrans" cxnId="{B1D72027-8182-4CF6-A901-FA2B2392B624}">
      <dgm:prSet/>
      <dgm:spPr/>
      <dgm:t>
        <a:bodyPr/>
        <a:lstStyle/>
        <a:p>
          <a:endParaRPr lang="en-US"/>
        </a:p>
      </dgm:t>
    </dgm:pt>
    <dgm:pt modelId="{A488AED1-B657-45E5-A222-CB807F642BD9}">
      <dgm:prSet custT="1"/>
      <dgm:spPr/>
      <dgm:t>
        <a:bodyPr/>
        <a:lstStyle/>
        <a:p>
          <a:r>
            <a:rPr lang="en-US" sz="2400" dirty="0"/>
            <a:t>Faculty participation in the medical school’s mission expected</a:t>
          </a:r>
        </a:p>
      </dgm:t>
    </dgm:pt>
    <dgm:pt modelId="{0852629D-BC6A-4B65-818C-7188DC439FF7}" type="parTrans" cxnId="{E03342AC-9D17-4A67-93EA-1BFCAD12227F}">
      <dgm:prSet/>
      <dgm:spPr/>
      <dgm:t>
        <a:bodyPr/>
        <a:lstStyle/>
        <a:p>
          <a:endParaRPr lang="en-US"/>
        </a:p>
      </dgm:t>
    </dgm:pt>
    <dgm:pt modelId="{5B5C9C52-9C1D-4F4C-B388-F3D7052DD068}" type="sibTrans" cxnId="{E03342AC-9D17-4A67-93EA-1BFCAD12227F}">
      <dgm:prSet/>
      <dgm:spPr/>
      <dgm:t>
        <a:bodyPr/>
        <a:lstStyle/>
        <a:p>
          <a:endParaRPr lang="en-US"/>
        </a:p>
      </dgm:t>
    </dgm:pt>
    <dgm:pt modelId="{D293316F-191F-47C4-A1A5-A1F5B893438B}">
      <dgm:prSet custT="1"/>
      <dgm:spPr/>
      <dgm:t>
        <a:bodyPr/>
        <a:lstStyle/>
        <a:p>
          <a:r>
            <a:rPr lang="en-US" sz="2400" dirty="0"/>
            <a:t>Contribution to medical school service </a:t>
          </a:r>
        </a:p>
      </dgm:t>
    </dgm:pt>
    <dgm:pt modelId="{172D6912-663A-44ED-9B6E-BB3E57599553}" type="parTrans" cxnId="{57EA714F-5C91-41EB-ADB0-D0CCCD10429F}">
      <dgm:prSet/>
      <dgm:spPr/>
      <dgm:t>
        <a:bodyPr/>
        <a:lstStyle/>
        <a:p>
          <a:endParaRPr lang="en-US"/>
        </a:p>
      </dgm:t>
    </dgm:pt>
    <dgm:pt modelId="{44BB416E-181A-486F-8F9E-2903F5E537A7}" type="sibTrans" cxnId="{57EA714F-5C91-41EB-ADB0-D0CCCD10429F}">
      <dgm:prSet/>
      <dgm:spPr/>
      <dgm:t>
        <a:bodyPr/>
        <a:lstStyle/>
        <a:p>
          <a:endParaRPr lang="en-US"/>
        </a:p>
      </dgm:t>
    </dgm:pt>
    <dgm:pt modelId="{B19477D7-4952-410D-AD65-12084D5E97B9}">
      <dgm:prSet custT="1"/>
      <dgm:spPr/>
      <dgm:t>
        <a:bodyPr/>
        <a:lstStyle/>
        <a:p>
          <a:r>
            <a:rPr lang="en-US" sz="2400" dirty="0"/>
            <a:t>Scholarly activity in clinical, teaching/education, or research areas</a:t>
          </a:r>
        </a:p>
      </dgm:t>
    </dgm:pt>
    <dgm:pt modelId="{9A1BCC39-5908-4D0B-8340-92EA1150A955}" type="parTrans" cxnId="{F74669E8-23DC-44C4-A2D8-7EF0D6143D74}">
      <dgm:prSet/>
      <dgm:spPr/>
      <dgm:t>
        <a:bodyPr/>
        <a:lstStyle/>
        <a:p>
          <a:endParaRPr lang="en-US"/>
        </a:p>
      </dgm:t>
    </dgm:pt>
    <dgm:pt modelId="{47F5F5BB-D10B-4190-889F-717F0770B9B3}" type="sibTrans" cxnId="{F74669E8-23DC-44C4-A2D8-7EF0D6143D74}">
      <dgm:prSet/>
      <dgm:spPr/>
      <dgm:t>
        <a:bodyPr/>
        <a:lstStyle/>
        <a:p>
          <a:endParaRPr lang="en-US"/>
        </a:p>
      </dgm:t>
    </dgm:pt>
    <dgm:pt modelId="{6A7FE697-EC67-478B-9180-C280BED7E967}" type="pres">
      <dgm:prSet presAssocID="{3F7251AE-A2E1-411E-B182-18F79FDAE96F}" presName="vert0" presStyleCnt="0">
        <dgm:presLayoutVars>
          <dgm:dir/>
          <dgm:animOne val="branch"/>
          <dgm:animLvl val="lvl"/>
        </dgm:presLayoutVars>
      </dgm:prSet>
      <dgm:spPr/>
    </dgm:pt>
    <dgm:pt modelId="{195885E6-8FA5-4CD6-BA28-DE9D48202392}" type="pres">
      <dgm:prSet presAssocID="{28A97FAA-93DD-488B-9C6D-0578FB2A2793}" presName="thickLine" presStyleLbl="alignNode1" presStyleIdx="0" presStyleCnt="4"/>
      <dgm:spPr/>
    </dgm:pt>
    <dgm:pt modelId="{C5D21B9E-3897-4B15-ABD5-A76310A5B7D7}" type="pres">
      <dgm:prSet presAssocID="{28A97FAA-93DD-488B-9C6D-0578FB2A2793}" presName="horz1" presStyleCnt="0"/>
      <dgm:spPr/>
    </dgm:pt>
    <dgm:pt modelId="{96396B6D-1879-4221-92B7-CB228D1596A6}" type="pres">
      <dgm:prSet presAssocID="{28A97FAA-93DD-488B-9C6D-0578FB2A2793}" presName="tx1" presStyleLbl="revTx" presStyleIdx="0" presStyleCnt="4"/>
      <dgm:spPr/>
    </dgm:pt>
    <dgm:pt modelId="{032F43C0-C92B-4351-BD5B-0D53EC70AD5A}" type="pres">
      <dgm:prSet presAssocID="{28A97FAA-93DD-488B-9C6D-0578FB2A2793}" presName="vert1" presStyleCnt="0"/>
      <dgm:spPr/>
    </dgm:pt>
    <dgm:pt modelId="{22965BE7-CF9D-4999-940D-8184CF00B44E}" type="pres">
      <dgm:prSet presAssocID="{A488AED1-B657-45E5-A222-CB807F642BD9}" presName="thickLine" presStyleLbl="alignNode1" presStyleIdx="1" presStyleCnt="4" custLinFactNeighborY="-32717"/>
      <dgm:spPr/>
    </dgm:pt>
    <dgm:pt modelId="{35F87DBF-A8D3-4939-BB7A-89EC7174620C}" type="pres">
      <dgm:prSet presAssocID="{A488AED1-B657-45E5-A222-CB807F642BD9}" presName="horz1" presStyleCnt="0"/>
      <dgm:spPr/>
    </dgm:pt>
    <dgm:pt modelId="{ECC7E403-D8A7-4B60-9E17-D073A3E637E5}" type="pres">
      <dgm:prSet presAssocID="{A488AED1-B657-45E5-A222-CB807F642BD9}" presName="tx1" presStyleLbl="revTx" presStyleIdx="1" presStyleCnt="4" custLinFactNeighborY="-20484"/>
      <dgm:spPr/>
    </dgm:pt>
    <dgm:pt modelId="{BB721933-1F0A-4884-9687-5CBACC914662}" type="pres">
      <dgm:prSet presAssocID="{A488AED1-B657-45E5-A222-CB807F642BD9}" presName="vert1" presStyleCnt="0"/>
      <dgm:spPr/>
    </dgm:pt>
    <dgm:pt modelId="{A177DA30-CBE3-43B3-9CAC-C6642267353F}" type="pres">
      <dgm:prSet presAssocID="{D293316F-191F-47C4-A1A5-A1F5B893438B}" presName="thickLine" presStyleLbl="alignNode1" presStyleIdx="2" presStyleCnt="4" custLinFactNeighborY="-22619"/>
      <dgm:spPr/>
    </dgm:pt>
    <dgm:pt modelId="{3D448C3E-15D9-4FFF-B967-7E71CA38E3E9}" type="pres">
      <dgm:prSet presAssocID="{D293316F-191F-47C4-A1A5-A1F5B893438B}" presName="horz1" presStyleCnt="0"/>
      <dgm:spPr/>
    </dgm:pt>
    <dgm:pt modelId="{9ABF63FC-8E99-4A81-9AE3-8D46EA9824E1}" type="pres">
      <dgm:prSet presAssocID="{D293316F-191F-47C4-A1A5-A1F5B893438B}" presName="tx1" presStyleLbl="revTx" presStyleIdx="2" presStyleCnt="4" custLinFactNeighborY="-10385"/>
      <dgm:spPr/>
    </dgm:pt>
    <dgm:pt modelId="{F60E3166-566D-4D7F-BE06-232CEFDFAD8E}" type="pres">
      <dgm:prSet presAssocID="{D293316F-191F-47C4-A1A5-A1F5B893438B}" presName="vert1" presStyleCnt="0"/>
      <dgm:spPr/>
    </dgm:pt>
    <dgm:pt modelId="{8457589B-9629-4CC2-B774-64AD527B8364}" type="pres">
      <dgm:prSet presAssocID="{B19477D7-4952-410D-AD65-12084D5E97B9}" presName="thickLine" presStyleLbl="alignNode1" presStyleIdx="3" presStyleCnt="4" custLinFactNeighborY="-36986"/>
      <dgm:spPr/>
    </dgm:pt>
    <dgm:pt modelId="{1B3362A2-0369-46EA-831C-E1EB9174B915}" type="pres">
      <dgm:prSet presAssocID="{B19477D7-4952-410D-AD65-12084D5E97B9}" presName="horz1" presStyleCnt="0"/>
      <dgm:spPr/>
    </dgm:pt>
    <dgm:pt modelId="{B201B957-07E5-462B-9CC1-4FBF046F96FE}" type="pres">
      <dgm:prSet presAssocID="{B19477D7-4952-410D-AD65-12084D5E97B9}" presName="tx1" presStyleLbl="revTx" presStyleIdx="3" presStyleCnt="4" custLinFactNeighborX="-161" custLinFactNeighborY="-24753"/>
      <dgm:spPr/>
    </dgm:pt>
    <dgm:pt modelId="{07C85302-820E-4102-B35B-5170E7459FBE}" type="pres">
      <dgm:prSet presAssocID="{B19477D7-4952-410D-AD65-12084D5E97B9}" presName="vert1" presStyleCnt="0"/>
      <dgm:spPr/>
    </dgm:pt>
  </dgm:ptLst>
  <dgm:cxnLst>
    <dgm:cxn modelId="{3A638D02-416D-4462-8426-553CBBB3BD6A}" type="presOf" srcId="{3F7251AE-A2E1-411E-B182-18F79FDAE96F}" destId="{6A7FE697-EC67-478B-9180-C280BED7E967}" srcOrd="0" destOrd="0" presId="urn:microsoft.com/office/officeart/2008/layout/LinedList"/>
    <dgm:cxn modelId="{BE495024-DBD2-4EBB-B473-FBB9B06B9135}" type="presOf" srcId="{D293316F-191F-47C4-A1A5-A1F5B893438B}" destId="{9ABF63FC-8E99-4A81-9AE3-8D46EA9824E1}" srcOrd="0" destOrd="0" presId="urn:microsoft.com/office/officeart/2008/layout/LinedList"/>
    <dgm:cxn modelId="{B1D72027-8182-4CF6-A901-FA2B2392B624}" srcId="{3F7251AE-A2E1-411E-B182-18F79FDAE96F}" destId="{28A97FAA-93DD-488B-9C6D-0578FB2A2793}" srcOrd="0" destOrd="0" parTransId="{4AE420ED-217C-4479-AFB4-A653B0B5FF4B}" sibTransId="{39885777-8870-4E03-8F56-9571D1D5C184}"/>
    <dgm:cxn modelId="{57EA714F-5C91-41EB-ADB0-D0CCCD10429F}" srcId="{3F7251AE-A2E1-411E-B182-18F79FDAE96F}" destId="{D293316F-191F-47C4-A1A5-A1F5B893438B}" srcOrd="2" destOrd="0" parTransId="{172D6912-663A-44ED-9B6E-BB3E57599553}" sibTransId="{44BB416E-181A-486F-8F9E-2903F5E537A7}"/>
    <dgm:cxn modelId="{35069D7A-A148-44A6-A419-5DF248A486C8}" type="presOf" srcId="{B19477D7-4952-410D-AD65-12084D5E97B9}" destId="{B201B957-07E5-462B-9CC1-4FBF046F96FE}" srcOrd="0" destOrd="0" presId="urn:microsoft.com/office/officeart/2008/layout/LinedList"/>
    <dgm:cxn modelId="{D9A12C9D-64E2-4843-ACC2-5F3C4DB91874}" type="presOf" srcId="{28A97FAA-93DD-488B-9C6D-0578FB2A2793}" destId="{96396B6D-1879-4221-92B7-CB228D1596A6}" srcOrd="0" destOrd="0" presId="urn:microsoft.com/office/officeart/2008/layout/LinedList"/>
    <dgm:cxn modelId="{E03342AC-9D17-4A67-93EA-1BFCAD12227F}" srcId="{3F7251AE-A2E1-411E-B182-18F79FDAE96F}" destId="{A488AED1-B657-45E5-A222-CB807F642BD9}" srcOrd="1" destOrd="0" parTransId="{0852629D-BC6A-4B65-818C-7188DC439FF7}" sibTransId="{5B5C9C52-9C1D-4F4C-B388-F3D7052DD068}"/>
    <dgm:cxn modelId="{49F3B1DB-7505-404E-A879-8AA5D7ABF354}" type="presOf" srcId="{A488AED1-B657-45E5-A222-CB807F642BD9}" destId="{ECC7E403-D8A7-4B60-9E17-D073A3E637E5}" srcOrd="0" destOrd="0" presId="urn:microsoft.com/office/officeart/2008/layout/LinedList"/>
    <dgm:cxn modelId="{F74669E8-23DC-44C4-A2D8-7EF0D6143D74}" srcId="{3F7251AE-A2E1-411E-B182-18F79FDAE96F}" destId="{B19477D7-4952-410D-AD65-12084D5E97B9}" srcOrd="3" destOrd="0" parTransId="{9A1BCC39-5908-4D0B-8340-92EA1150A955}" sibTransId="{47F5F5BB-D10B-4190-889F-717F0770B9B3}"/>
    <dgm:cxn modelId="{DDF4EE15-C3AA-487D-9291-6ED7874CFFA5}" type="presParOf" srcId="{6A7FE697-EC67-478B-9180-C280BED7E967}" destId="{195885E6-8FA5-4CD6-BA28-DE9D48202392}" srcOrd="0" destOrd="0" presId="urn:microsoft.com/office/officeart/2008/layout/LinedList"/>
    <dgm:cxn modelId="{94741E82-31CD-4223-B2D8-96E38819F3D7}" type="presParOf" srcId="{6A7FE697-EC67-478B-9180-C280BED7E967}" destId="{C5D21B9E-3897-4B15-ABD5-A76310A5B7D7}" srcOrd="1" destOrd="0" presId="urn:microsoft.com/office/officeart/2008/layout/LinedList"/>
    <dgm:cxn modelId="{F9DFF4D1-27CF-4368-AE6F-B7AC32629936}" type="presParOf" srcId="{C5D21B9E-3897-4B15-ABD5-A76310A5B7D7}" destId="{96396B6D-1879-4221-92B7-CB228D1596A6}" srcOrd="0" destOrd="0" presId="urn:microsoft.com/office/officeart/2008/layout/LinedList"/>
    <dgm:cxn modelId="{9BD5A9BE-CE0D-45B0-9A33-2B693D0D0AA0}" type="presParOf" srcId="{C5D21B9E-3897-4B15-ABD5-A76310A5B7D7}" destId="{032F43C0-C92B-4351-BD5B-0D53EC70AD5A}" srcOrd="1" destOrd="0" presId="urn:microsoft.com/office/officeart/2008/layout/LinedList"/>
    <dgm:cxn modelId="{ED44A3E3-5FD2-4D4B-BE9E-3172572AC1C3}" type="presParOf" srcId="{6A7FE697-EC67-478B-9180-C280BED7E967}" destId="{22965BE7-CF9D-4999-940D-8184CF00B44E}" srcOrd="2" destOrd="0" presId="urn:microsoft.com/office/officeart/2008/layout/LinedList"/>
    <dgm:cxn modelId="{D26E5076-534C-4BA3-ABD8-8384EAA954CA}" type="presParOf" srcId="{6A7FE697-EC67-478B-9180-C280BED7E967}" destId="{35F87DBF-A8D3-4939-BB7A-89EC7174620C}" srcOrd="3" destOrd="0" presId="urn:microsoft.com/office/officeart/2008/layout/LinedList"/>
    <dgm:cxn modelId="{D4766866-F6C0-41C6-B5E4-C49EE287F69A}" type="presParOf" srcId="{35F87DBF-A8D3-4939-BB7A-89EC7174620C}" destId="{ECC7E403-D8A7-4B60-9E17-D073A3E637E5}" srcOrd="0" destOrd="0" presId="urn:microsoft.com/office/officeart/2008/layout/LinedList"/>
    <dgm:cxn modelId="{65B49F03-8E4A-4E21-8F7F-D06C724BF85D}" type="presParOf" srcId="{35F87DBF-A8D3-4939-BB7A-89EC7174620C}" destId="{BB721933-1F0A-4884-9687-5CBACC914662}" srcOrd="1" destOrd="0" presId="urn:microsoft.com/office/officeart/2008/layout/LinedList"/>
    <dgm:cxn modelId="{009F911C-E11D-4B26-9D1D-AF5906CC0452}" type="presParOf" srcId="{6A7FE697-EC67-478B-9180-C280BED7E967}" destId="{A177DA30-CBE3-43B3-9CAC-C6642267353F}" srcOrd="4" destOrd="0" presId="urn:microsoft.com/office/officeart/2008/layout/LinedList"/>
    <dgm:cxn modelId="{685EC551-1594-45A1-9D3F-63E8317F0A46}" type="presParOf" srcId="{6A7FE697-EC67-478B-9180-C280BED7E967}" destId="{3D448C3E-15D9-4FFF-B967-7E71CA38E3E9}" srcOrd="5" destOrd="0" presId="urn:microsoft.com/office/officeart/2008/layout/LinedList"/>
    <dgm:cxn modelId="{DB4448E5-02B1-4AD7-BDBB-9EF209CDF2C6}" type="presParOf" srcId="{3D448C3E-15D9-4FFF-B967-7E71CA38E3E9}" destId="{9ABF63FC-8E99-4A81-9AE3-8D46EA9824E1}" srcOrd="0" destOrd="0" presId="urn:microsoft.com/office/officeart/2008/layout/LinedList"/>
    <dgm:cxn modelId="{875042F7-5D52-4FFA-9081-E4B0679D8C1A}" type="presParOf" srcId="{3D448C3E-15D9-4FFF-B967-7E71CA38E3E9}" destId="{F60E3166-566D-4D7F-BE06-232CEFDFAD8E}" srcOrd="1" destOrd="0" presId="urn:microsoft.com/office/officeart/2008/layout/LinedList"/>
    <dgm:cxn modelId="{F5CF2A72-F42F-4F83-B4A4-0D262AFCF845}" type="presParOf" srcId="{6A7FE697-EC67-478B-9180-C280BED7E967}" destId="{8457589B-9629-4CC2-B774-64AD527B8364}" srcOrd="6" destOrd="0" presId="urn:microsoft.com/office/officeart/2008/layout/LinedList"/>
    <dgm:cxn modelId="{BB829F29-8E9F-4972-8FDB-1D5780F315A9}" type="presParOf" srcId="{6A7FE697-EC67-478B-9180-C280BED7E967}" destId="{1B3362A2-0369-46EA-831C-E1EB9174B915}" srcOrd="7" destOrd="0" presId="urn:microsoft.com/office/officeart/2008/layout/LinedList"/>
    <dgm:cxn modelId="{D1F97F95-3BA8-43B0-BA06-D81C2EC6C397}" type="presParOf" srcId="{1B3362A2-0369-46EA-831C-E1EB9174B915}" destId="{B201B957-07E5-462B-9CC1-4FBF046F96FE}" srcOrd="0" destOrd="0" presId="urn:microsoft.com/office/officeart/2008/layout/LinedList"/>
    <dgm:cxn modelId="{C21930F9-3033-4CE4-A467-6D3F1EE1F4F8}" type="presParOf" srcId="{1B3362A2-0369-46EA-831C-E1EB9174B915}" destId="{07C85302-820E-4102-B35B-5170E7459F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9A927A-4111-4BCC-B770-9D1CB08E71D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12746C-69FD-4E6A-8F3D-75F2589B5CA4}">
      <dgm:prSet custT="1"/>
      <dgm:spPr/>
      <dgm:t>
        <a:bodyPr/>
        <a:lstStyle/>
        <a:p>
          <a:r>
            <a:rPr lang="en-US" sz="2400" dirty="0"/>
            <a:t>Teaching &amp; Education</a:t>
          </a:r>
        </a:p>
      </dgm:t>
    </dgm:pt>
    <dgm:pt modelId="{22733692-73E1-43AA-9D93-9FEB0AE176EC}" type="parTrans" cxnId="{1AEF2EE6-888B-4766-ACBC-51A8B7AAACBA}">
      <dgm:prSet/>
      <dgm:spPr/>
      <dgm:t>
        <a:bodyPr/>
        <a:lstStyle/>
        <a:p>
          <a:endParaRPr lang="en-US"/>
        </a:p>
      </dgm:t>
    </dgm:pt>
    <dgm:pt modelId="{80D5B301-0220-4AE0-BA40-9EF770DF3D4A}" type="sibTrans" cxnId="{1AEF2EE6-888B-4766-ACBC-51A8B7AAACBA}">
      <dgm:prSet/>
      <dgm:spPr/>
      <dgm:t>
        <a:bodyPr/>
        <a:lstStyle/>
        <a:p>
          <a:endParaRPr lang="en-US"/>
        </a:p>
      </dgm:t>
    </dgm:pt>
    <dgm:pt modelId="{527E8972-5305-48D1-AB0E-857C9F98F3CE}">
      <dgm:prSet custT="1"/>
      <dgm:spPr/>
      <dgm:t>
        <a:bodyPr/>
        <a:lstStyle/>
        <a:p>
          <a:r>
            <a:rPr lang="en-US" sz="2400" dirty="0"/>
            <a:t>Research &amp; Scholarly Activity</a:t>
          </a:r>
        </a:p>
      </dgm:t>
    </dgm:pt>
    <dgm:pt modelId="{BE49B884-AFFA-485C-ABBA-245ED5F5B6E9}" type="parTrans" cxnId="{EC8E6ED1-9F33-4D34-A9F5-7CE9E135D1B3}">
      <dgm:prSet/>
      <dgm:spPr/>
      <dgm:t>
        <a:bodyPr/>
        <a:lstStyle/>
        <a:p>
          <a:endParaRPr lang="en-US"/>
        </a:p>
      </dgm:t>
    </dgm:pt>
    <dgm:pt modelId="{2AFEE29D-9CD8-46C0-9630-65F551592B48}" type="sibTrans" cxnId="{EC8E6ED1-9F33-4D34-A9F5-7CE9E135D1B3}">
      <dgm:prSet/>
      <dgm:spPr/>
      <dgm:t>
        <a:bodyPr/>
        <a:lstStyle/>
        <a:p>
          <a:endParaRPr lang="en-US"/>
        </a:p>
      </dgm:t>
    </dgm:pt>
    <dgm:pt modelId="{7B262C3C-B0A2-4B14-BDD5-901CA0BD7A60}">
      <dgm:prSet custT="1"/>
      <dgm:spPr/>
      <dgm:t>
        <a:bodyPr/>
        <a:lstStyle/>
        <a:p>
          <a:r>
            <a:rPr lang="en-US" sz="2400" dirty="0"/>
            <a:t>Service </a:t>
          </a:r>
        </a:p>
      </dgm:t>
    </dgm:pt>
    <dgm:pt modelId="{D5A592FC-B0EB-4B56-9E0F-C2F0966A7B93}" type="parTrans" cxnId="{9EDEF5B8-8CB9-4CB2-BCD5-77E9BFF17F4C}">
      <dgm:prSet/>
      <dgm:spPr/>
      <dgm:t>
        <a:bodyPr/>
        <a:lstStyle/>
        <a:p>
          <a:endParaRPr lang="en-US"/>
        </a:p>
      </dgm:t>
    </dgm:pt>
    <dgm:pt modelId="{4C56DCB3-86FB-4067-9100-24E2DC11AAD3}" type="sibTrans" cxnId="{9EDEF5B8-8CB9-4CB2-BCD5-77E9BFF17F4C}">
      <dgm:prSet/>
      <dgm:spPr/>
      <dgm:t>
        <a:bodyPr/>
        <a:lstStyle/>
        <a:p>
          <a:endParaRPr lang="en-US"/>
        </a:p>
      </dgm:t>
    </dgm:pt>
    <dgm:pt modelId="{50F996DA-0328-4C6F-B68D-E4A4838B14B8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CMSRU, CUHC, Rowan University, community, professional or discipline related organizations </a:t>
          </a:r>
        </a:p>
      </dgm:t>
    </dgm:pt>
    <dgm:pt modelId="{F634BB0C-025E-43A3-88E6-E6232A97CEE5}" type="parTrans" cxnId="{8DEF3BEF-FB4B-43F6-B59C-5616B573410F}">
      <dgm:prSet/>
      <dgm:spPr/>
      <dgm:t>
        <a:bodyPr/>
        <a:lstStyle/>
        <a:p>
          <a:endParaRPr lang="en-US"/>
        </a:p>
      </dgm:t>
    </dgm:pt>
    <dgm:pt modelId="{99646DB3-26B3-4BC1-96A7-9461E5276A48}" type="sibTrans" cxnId="{8DEF3BEF-FB4B-43F6-B59C-5616B573410F}">
      <dgm:prSet/>
      <dgm:spPr/>
      <dgm:t>
        <a:bodyPr/>
        <a:lstStyle/>
        <a:p>
          <a:endParaRPr lang="en-US"/>
        </a:p>
      </dgm:t>
    </dgm:pt>
    <dgm:pt modelId="{932577E7-714A-4D3B-997A-FCF81AE42245}">
      <dgm:prSet/>
      <dgm:spPr/>
      <dgm:t>
        <a:bodyPr/>
        <a:lstStyle/>
        <a:p>
          <a:r>
            <a:rPr lang="en-US" dirty="0"/>
            <a:t>Clinical </a:t>
          </a:r>
        </a:p>
      </dgm:t>
    </dgm:pt>
    <dgm:pt modelId="{AE2F8E1E-5844-4923-9C89-FDA28BE0E8F7}" type="parTrans" cxnId="{CBD074E1-96F3-4AA8-97EB-470C306685CB}">
      <dgm:prSet/>
      <dgm:spPr/>
      <dgm:t>
        <a:bodyPr/>
        <a:lstStyle/>
        <a:p>
          <a:endParaRPr lang="en-US"/>
        </a:p>
      </dgm:t>
    </dgm:pt>
    <dgm:pt modelId="{EB169721-7E24-4306-A692-C44A5D3336B3}" type="sibTrans" cxnId="{CBD074E1-96F3-4AA8-97EB-470C306685CB}">
      <dgm:prSet/>
      <dgm:spPr/>
      <dgm:t>
        <a:bodyPr/>
        <a:lstStyle/>
        <a:p>
          <a:endParaRPr lang="en-US"/>
        </a:p>
      </dgm:t>
    </dgm:pt>
    <dgm:pt modelId="{F480F2DE-5087-42EF-A6CF-F64EBC758E9D}" type="pres">
      <dgm:prSet presAssocID="{B79A927A-4111-4BCC-B770-9D1CB08E71D0}" presName="root" presStyleCnt="0">
        <dgm:presLayoutVars>
          <dgm:dir/>
          <dgm:resizeHandles val="exact"/>
        </dgm:presLayoutVars>
      </dgm:prSet>
      <dgm:spPr/>
    </dgm:pt>
    <dgm:pt modelId="{67790329-93C8-43F4-80DA-31692ADF7F29}" type="pres">
      <dgm:prSet presAssocID="{0312746C-69FD-4E6A-8F3D-75F2589B5CA4}" presName="compNode" presStyleCnt="0"/>
      <dgm:spPr/>
    </dgm:pt>
    <dgm:pt modelId="{1FD87D5D-8940-4273-B8D0-234F9B0E933A}" type="pres">
      <dgm:prSet presAssocID="{0312746C-69FD-4E6A-8F3D-75F2589B5CA4}" presName="bgRect" presStyleLbl="bgShp" presStyleIdx="0" presStyleCnt="4"/>
      <dgm:spPr>
        <a:noFill/>
      </dgm:spPr>
    </dgm:pt>
    <dgm:pt modelId="{FFA9671A-024C-4A65-AF2D-E2D1C103BE28}" type="pres">
      <dgm:prSet presAssocID="{0312746C-69FD-4E6A-8F3D-75F2589B5C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BFFA76E-5507-4F55-9742-1985D948D1DF}" type="pres">
      <dgm:prSet presAssocID="{0312746C-69FD-4E6A-8F3D-75F2589B5CA4}" presName="spaceRect" presStyleCnt="0"/>
      <dgm:spPr/>
    </dgm:pt>
    <dgm:pt modelId="{9CDF37D8-2946-40E9-A579-85F1398901F0}" type="pres">
      <dgm:prSet presAssocID="{0312746C-69FD-4E6A-8F3D-75F2589B5CA4}" presName="parTx" presStyleLbl="revTx" presStyleIdx="0" presStyleCnt="5">
        <dgm:presLayoutVars>
          <dgm:chMax val="0"/>
          <dgm:chPref val="0"/>
        </dgm:presLayoutVars>
      </dgm:prSet>
      <dgm:spPr/>
    </dgm:pt>
    <dgm:pt modelId="{8B3C012C-302B-42C2-BA95-D6EBC410A41A}" type="pres">
      <dgm:prSet presAssocID="{80D5B301-0220-4AE0-BA40-9EF770DF3D4A}" presName="sibTrans" presStyleCnt="0"/>
      <dgm:spPr/>
    </dgm:pt>
    <dgm:pt modelId="{399767A9-14E6-4A37-8D1A-B3194A63AC87}" type="pres">
      <dgm:prSet presAssocID="{527E8972-5305-48D1-AB0E-857C9F98F3CE}" presName="compNode" presStyleCnt="0"/>
      <dgm:spPr/>
    </dgm:pt>
    <dgm:pt modelId="{A7C491A2-2F61-47EC-89DE-F6E45BFA67F7}" type="pres">
      <dgm:prSet presAssocID="{527E8972-5305-48D1-AB0E-857C9F98F3CE}" presName="bgRect" presStyleLbl="bgShp" presStyleIdx="1" presStyleCnt="4"/>
      <dgm:spPr>
        <a:noFill/>
      </dgm:spPr>
    </dgm:pt>
    <dgm:pt modelId="{5270C424-A82B-4404-A0D3-A082389E8B2A}" type="pres">
      <dgm:prSet presAssocID="{527E8972-5305-48D1-AB0E-857C9F98F3C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FB1D279-5411-4442-AE53-AC785DA2EC8B}" type="pres">
      <dgm:prSet presAssocID="{527E8972-5305-48D1-AB0E-857C9F98F3CE}" presName="spaceRect" presStyleCnt="0"/>
      <dgm:spPr/>
    </dgm:pt>
    <dgm:pt modelId="{21AC53BA-ECEB-4FFC-817D-3608E9D81900}" type="pres">
      <dgm:prSet presAssocID="{527E8972-5305-48D1-AB0E-857C9F98F3CE}" presName="parTx" presStyleLbl="revTx" presStyleIdx="1" presStyleCnt="5">
        <dgm:presLayoutVars>
          <dgm:chMax val="0"/>
          <dgm:chPref val="0"/>
        </dgm:presLayoutVars>
      </dgm:prSet>
      <dgm:spPr/>
    </dgm:pt>
    <dgm:pt modelId="{062442A8-AFA6-4B21-9735-83BC0EB14B5D}" type="pres">
      <dgm:prSet presAssocID="{2AFEE29D-9CD8-46C0-9630-65F551592B48}" presName="sibTrans" presStyleCnt="0"/>
      <dgm:spPr/>
    </dgm:pt>
    <dgm:pt modelId="{55F3AB0D-CEB8-457B-9873-785FEF28F5E5}" type="pres">
      <dgm:prSet presAssocID="{7B262C3C-B0A2-4B14-BDD5-901CA0BD7A60}" presName="compNode" presStyleCnt="0"/>
      <dgm:spPr/>
    </dgm:pt>
    <dgm:pt modelId="{14506C4C-9741-45DF-9147-FFCFC0F8EB8B}" type="pres">
      <dgm:prSet presAssocID="{7B262C3C-B0A2-4B14-BDD5-901CA0BD7A60}" presName="bgRect" presStyleLbl="bgShp" presStyleIdx="2" presStyleCnt="4"/>
      <dgm:spPr>
        <a:noFill/>
      </dgm:spPr>
    </dgm:pt>
    <dgm:pt modelId="{E017995A-A226-4CC3-B95D-A737E07543D9}" type="pres">
      <dgm:prSet presAssocID="{7B262C3C-B0A2-4B14-BDD5-901CA0BD7A6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708733D8-5E38-46E6-B738-EA1DE1B65E88}" type="pres">
      <dgm:prSet presAssocID="{7B262C3C-B0A2-4B14-BDD5-901CA0BD7A60}" presName="spaceRect" presStyleCnt="0"/>
      <dgm:spPr/>
    </dgm:pt>
    <dgm:pt modelId="{01F95A04-79AE-4CB2-ADB5-33066403838A}" type="pres">
      <dgm:prSet presAssocID="{7B262C3C-B0A2-4B14-BDD5-901CA0BD7A60}" presName="parTx" presStyleLbl="revTx" presStyleIdx="2" presStyleCnt="5">
        <dgm:presLayoutVars>
          <dgm:chMax val="0"/>
          <dgm:chPref val="0"/>
        </dgm:presLayoutVars>
      </dgm:prSet>
      <dgm:spPr/>
    </dgm:pt>
    <dgm:pt modelId="{D6BFD8BD-7C81-471B-A238-E23380B36519}" type="pres">
      <dgm:prSet presAssocID="{7B262C3C-B0A2-4B14-BDD5-901CA0BD7A60}" presName="desTx" presStyleLbl="revTx" presStyleIdx="3" presStyleCnt="5" custScaleX="169950" custScaleY="77362" custLinFactNeighborX="-67427" custLinFactNeighborY="68350">
        <dgm:presLayoutVars/>
      </dgm:prSet>
      <dgm:spPr/>
    </dgm:pt>
    <dgm:pt modelId="{53D9FA23-3D99-42A7-9245-1A01178AC4F7}" type="pres">
      <dgm:prSet presAssocID="{4C56DCB3-86FB-4067-9100-24E2DC11AAD3}" presName="sibTrans" presStyleCnt="0"/>
      <dgm:spPr/>
    </dgm:pt>
    <dgm:pt modelId="{DB20D0E5-25D9-43BB-AB71-A0001A9C73E9}" type="pres">
      <dgm:prSet presAssocID="{932577E7-714A-4D3B-997A-FCF81AE42245}" presName="compNode" presStyleCnt="0"/>
      <dgm:spPr/>
    </dgm:pt>
    <dgm:pt modelId="{E65F2F81-84A6-429D-B581-6C53D2DB1FDD}" type="pres">
      <dgm:prSet presAssocID="{932577E7-714A-4D3B-997A-FCF81AE42245}" presName="bgRect" presStyleLbl="bgShp" presStyleIdx="3" presStyleCnt="4"/>
      <dgm:spPr>
        <a:noFill/>
      </dgm:spPr>
    </dgm:pt>
    <dgm:pt modelId="{CF0BDDCC-085D-47DD-B9B4-BEDCACC80617}" type="pres">
      <dgm:prSet presAssocID="{932577E7-714A-4D3B-997A-FCF81AE422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4D59B28-3F31-4E5F-BAA7-8342E95E8454}" type="pres">
      <dgm:prSet presAssocID="{932577E7-714A-4D3B-997A-FCF81AE42245}" presName="spaceRect" presStyleCnt="0"/>
      <dgm:spPr/>
    </dgm:pt>
    <dgm:pt modelId="{4B01FBCC-891A-4BBC-86F4-B66C58407A88}" type="pres">
      <dgm:prSet presAssocID="{932577E7-714A-4D3B-997A-FCF81AE4224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6ACCB1A-A260-40B1-9FC4-822C9D7A4EDC}" type="presOf" srcId="{932577E7-714A-4D3B-997A-FCF81AE42245}" destId="{4B01FBCC-891A-4BBC-86F4-B66C58407A88}" srcOrd="0" destOrd="0" presId="urn:microsoft.com/office/officeart/2018/2/layout/IconVerticalSolidList"/>
    <dgm:cxn modelId="{5947222C-6860-47FF-BB4C-F81D3BC6FF34}" type="presOf" srcId="{527E8972-5305-48D1-AB0E-857C9F98F3CE}" destId="{21AC53BA-ECEB-4FFC-817D-3608E9D81900}" srcOrd="0" destOrd="0" presId="urn:microsoft.com/office/officeart/2018/2/layout/IconVerticalSolidList"/>
    <dgm:cxn modelId="{EE32B149-CC11-47C2-A49F-C30933541C2F}" type="presOf" srcId="{0312746C-69FD-4E6A-8F3D-75F2589B5CA4}" destId="{9CDF37D8-2946-40E9-A579-85F1398901F0}" srcOrd="0" destOrd="0" presId="urn:microsoft.com/office/officeart/2018/2/layout/IconVerticalSolidList"/>
    <dgm:cxn modelId="{FAF35D5A-F5DF-44B1-9CBE-14E304CBA1B1}" type="presOf" srcId="{7B262C3C-B0A2-4B14-BDD5-901CA0BD7A60}" destId="{01F95A04-79AE-4CB2-ADB5-33066403838A}" srcOrd="0" destOrd="0" presId="urn:microsoft.com/office/officeart/2018/2/layout/IconVerticalSolidList"/>
    <dgm:cxn modelId="{9EDEF5B8-8CB9-4CB2-BCD5-77E9BFF17F4C}" srcId="{B79A927A-4111-4BCC-B770-9D1CB08E71D0}" destId="{7B262C3C-B0A2-4B14-BDD5-901CA0BD7A60}" srcOrd="2" destOrd="0" parTransId="{D5A592FC-B0EB-4B56-9E0F-C2F0966A7B93}" sibTransId="{4C56DCB3-86FB-4067-9100-24E2DC11AAD3}"/>
    <dgm:cxn modelId="{EC8E6ED1-9F33-4D34-A9F5-7CE9E135D1B3}" srcId="{B79A927A-4111-4BCC-B770-9D1CB08E71D0}" destId="{527E8972-5305-48D1-AB0E-857C9F98F3CE}" srcOrd="1" destOrd="0" parTransId="{BE49B884-AFFA-485C-ABBA-245ED5F5B6E9}" sibTransId="{2AFEE29D-9CD8-46C0-9630-65F551592B48}"/>
    <dgm:cxn modelId="{1E32C3D9-845D-4715-9B57-03EE2BA6748F}" type="presOf" srcId="{50F996DA-0328-4C6F-B68D-E4A4838B14B8}" destId="{D6BFD8BD-7C81-471B-A238-E23380B36519}" srcOrd="0" destOrd="0" presId="urn:microsoft.com/office/officeart/2018/2/layout/IconVerticalSolidList"/>
    <dgm:cxn modelId="{CBD074E1-96F3-4AA8-97EB-470C306685CB}" srcId="{B79A927A-4111-4BCC-B770-9D1CB08E71D0}" destId="{932577E7-714A-4D3B-997A-FCF81AE42245}" srcOrd="3" destOrd="0" parTransId="{AE2F8E1E-5844-4923-9C89-FDA28BE0E8F7}" sibTransId="{EB169721-7E24-4306-A692-C44A5D3336B3}"/>
    <dgm:cxn modelId="{1AEF2EE6-888B-4766-ACBC-51A8B7AAACBA}" srcId="{B79A927A-4111-4BCC-B770-9D1CB08E71D0}" destId="{0312746C-69FD-4E6A-8F3D-75F2589B5CA4}" srcOrd="0" destOrd="0" parTransId="{22733692-73E1-43AA-9D93-9FEB0AE176EC}" sibTransId="{80D5B301-0220-4AE0-BA40-9EF770DF3D4A}"/>
    <dgm:cxn modelId="{2524C9EC-433B-4A7B-847D-328EA090DACB}" type="presOf" srcId="{B79A927A-4111-4BCC-B770-9D1CB08E71D0}" destId="{F480F2DE-5087-42EF-A6CF-F64EBC758E9D}" srcOrd="0" destOrd="0" presId="urn:microsoft.com/office/officeart/2018/2/layout/IconVerticalSolidList"/>
    <dgm:cxn modelId="{8DEF3BEF-FB4B-43F6-B59C-5616B573410F}" srcId="{7B262C3C-B0A2-4B14-BDD5-901CA0BD7A60}" destId="{50F996DA-0328-4C6F-B68D-E4A4838B14B8}" srcOrd="0" destOrd="0" parTransId="{F634BB0C-025E-43A3-88E6-E6232A97CEE5}" sibTransId="{99646DB3-26B3-4BC1-96A7-9461E5276A48}"/>
    <dgm:cxn modelId="{1B1B17AA-158A-49D7-8A68-D6E2001CBA3D}" type="presParOf" srcId="{F480F2DE-5087-42EF-A6CF-F64EBC758E9D}" destId="{67790329-93C8-43F4-80DA-31692ADF7F29}" srcOrd="0" destOrd="0" presId="urn:microsoft.com/office/officeart/2018/2/layout/IconVerticalSolidList"/>
    <dgm:cxn modelId="{FE55BE90-1099-4BDD-A81F-FF42015A4765}" type="presParOf" srcId="{67790329-93C8-43F4-80DA-31692ADF7F29}" destId="{1FD87D5D-8940-4273-B8D0-234F9B0E933A}" srcOrd="0" destOrd="0" presId="urn:microsoft.com/office/officeart/2018/2/layout/IconVerticalSolidList"/>
    <dgm:cxn modelId="{90334F5D-79E3-4014-AF40-06C574D3E9CA}" type="presParOf" srcId="{67790329-93C8-43F4-80DA-31692ADF7F29}" destId="{FFA9671A-024C-4A65-AF2D-E2D1C103BE28}" srcOrd="1" destOrd="0" presId="urn:microsoft.com/office/officeart/2018/2/layout/IconVerticalSolidList"/>
    <dgm:cxn modelId="{EB1E210D-DA85-471D-AC71-C85672730A72}" type="presParOf" srcId="{67790329-93C8-43F4-80DA-31692ADF7F29}" destId="{0BFFA76E-5507-4F55-9742-1985D948D1DF}" srcOrd="2" destOrd="0" presId="urn:microsoft.com/office/officeart/2018/2/layout/IconVerticalSolidList"/>
    <dgm:cxn modelId="{134A3DE7-EC8A-49C3-AD51-AB42B39703B4}" type="presParOf" srcId="{67790329-93C8-43F4-80DA-31692ADF7F29}" destId="{9CDF37D8-2946-40E9-A579-85F1398901F0}" srcOrd="3" destOrd="0" presId="urn:microsoft.com/office/officeart/2018/2/layout/IconVerticalSolidList"/>
    <dgm:cxn modelId="{2E37C4DE-EDFB-4748-A207-ED95160CA517}" type="presParOf" srcId="{F480F2DE-5087-42EF-A6CF-F64EBC758E9D}" destId="{8B3C012C-302B-42C2-BA95-D6EBC410A41A}" srcOrd="1" destOrd="0" presId="urn:microsoft.com/office/officeart/2018/2/layout/IconVerticalSolidList"/>
    <dgm:cxn modelId="{A2F19802-3E4B-448A-99B8-C4806A4927AF}" type="presParOf" srcId="{F480F2DE-5087-42EF-A6CF-F64EBC758E9D}" destId="{399767A9-14E6-4A37-8D1A-B3194A63AC87}" srcOrd="2" destOrd="0" presId="urn:microsoft.com/office/officeart/2018/2/layout/IconVerticalSolidList"/>
    <dgm:cxn modelId="{6E8E2CB0-2EC8-4E59-A22D-5AFCB02750B8}" type="presParOf" srcId="{399767A9-14E6-4A37-8D1A-B3194A63AC87}" destId="{A7C491A2-2F61-47EC-89DE-F6E45BFA67F7}" srcOrd="0" destOrd="0" presId="urn:microsoft.com/office/officeart/2018/2/layout/IconVerticalSolidList"/>
    <dgm:cxn modelId="{D70B97A8-675E-4B43-B517-DA2BD6E356D9}" type="presParOf" srcId="{399767A9-14E6-4A37-8D1A-B3194A63AC87}" destId="{5270C424-A82B-4404-A0D3-A082389E8B2A}" srcOrd="1" destOrd="0" presId="urn:microsoft.com/office/officeart/2018/2/layout/IconVerticalSolidList"/>
    <dgm:cxn modelId="{58A26FB4-828A-4D03-B590-D3CF4A045127}" type="presParOf" srcId="{399767A9-14E6-4A37-8D1A-B3194A63AC87}" destId="{BFB1D279-5411-4442-AE53-AC785DA2EC8B}" srcOrd="2" destOrd="0" presId="urn:microsoft.com/office/officeart/2018/2/layout/IconVerticalSolidList"/>
    <dgm:cxn modelId="{B492153D-B730-41FF-A833-557C20E5E24D}" type="presParOf" srcId="{399767A9-14E6-4A37-8D1A-B3194A63AC87}" destId="{21AC53BA-ECEB-4FFC-817D-3608E9D81900}" srcOrd="3" destOrd="0" presId="urn:microsoft.com/office/officeart/2018/2/layout/IconVerticalSolidList"/>
    <dgm:cxn modelId="{FF644429-1BE1-4791-984B-32F51D9DBBF0}" type="presParOf" srcId="{F480F2DE-5087-42EF-A6CF-F64EBC758E9D}" destId="{062442A8-AFA6-4B21-9735-83BC0EB14B5D}" srcOrd="3" destOrd="0" presId="urn:microsoft.com/office/officeart/2018/2/layout/IconVerticalSolidList"/>
    <dgm:cxn modelId="{910D6C59-8267-42B9-9F81-C3C0A4C05792}" type="presParOf" srcId="{F480F2DE-5087-42EF-A6CF-F64EBC758E9D}" destId="{55F3AB0D-CEB8-457B-9873-785FEF28F5E5}" srcOrd="4" destOrd="0" presId="urn:microsoft.com/office/officeart/2018/2/layout/IconVerticalSolidList"/>
    <dgm:cxn modelId="{07CF05C5-7EF7-4C86-A182-E8C69AA8EFA0}" type="presParOf" srcId="{55F3AB0D-CEB8-457B-9873-785FEF28F5E5}" destId="{14506C4C-9741-45DF-9147-FFCFC0F8EB8B}" srcOrd="0" destOrd="0" presId="urn:microsoft.com/office/officeart/2018/2/layout/IconVerticalSolidList"/>
    <dgm:cxn modelId="{7731BED4-C29D-4DD9-89D6-2EB115C025B0}" type="presParOf" srcId="{55F3AB0D-CEB8-457B-9873-785FEF28F5E5}" destId="{E017995A-A226-4CC3-B95D-A737E07543D9}" srcOrd="1" destOrd="0" presId="urn:microsoft.com/office/officeart/2018/2/layout/IconVerticalSolidList"/>
    <dgm:cxn modelId="{4AC4C8CB-213B-49AD-8F8B-3977CEE9F4A3}" type="presParOf" srcId="{55F3AB0D-CEB8-457B-9873-785FEF28F5E5}" destId="{708733D8-5E38-46E6-B738-EA1DE1B65E88}" srcOrd="2" destOrd="0" presId="urn:microsoft.com/office/officeart/2018/2/layout/IconVerticalSolidList"/>
    <dgm:cxn modelId="{42114E51-D3BB-4DF9-A28A-FD2DDFB4B8F5}" type="presParOf" srcId="{55F3AB0D-CEB8-457B-9873-785FEF28F5E5}" destId="{01F95A04-79AE-4CB2-ADB5-33066403838A}" srcOrd="3" destOrd="0" presId="urn:microsoft.com/office/officeart/2018/2/layout/IconVerticalSolidList"/>
    <dgm:cxn modelId="{B59A65D1-9D87-4BFE-A28D-BB13DAFD7411}" type="presParOf" srcId="{55F3AB0D-CEB8-457B-9873-785FEF28F5E5}" destId="{D6BFD8BD-7C81-471B-A238-E23380B36519}" srcOrd="4" destOrd="0" presId="urn:microsoft.com/office/officeart/2018/2/layout/IconVerticalSolidList"/>
    <dgm:cxn modelId="{2D6E541A-7B0E-40AE-98A6-06CBC9BD0778}" type="presParOf" srcId="{F480F2DE-5087-42EF-A6CF-F64EBC758E9D}" destId="{53D9FA23-3D99-42A7-9245-1A01178AC4F7}" srcOrd="5" destOrd="0" presId="urn:microsoft.com/office/officeart/2018/2/layout/IconVerticalSolidList"/>
    <dgm:cxn modelId="{B8793377-7BC1-4112-9C4F-16525C81326B}" type="presParOf" srcId="{F480F2DE-5087-42EF-A6CF-F64EBC758E9D}" destId="{DB20D0E5-25D9-43BB-AB71-A0001A9C73E9}" srcOrd="6" destOrd="0" presId="urn:microsoft.com/office/officeart/2018/2/layout/IconVerticalSolidList"/>
    <dgm:cxn modelId="{BAEC55F1-FCEE-4694-A532-ADA81AA45B66}" type="presParOf" srcId="{DB20D0E5-25D9-43BB-AB71-A0001A9C73E9}" destId="{E65F2F81-84A6-429D-B581-6C53D2DB1FDD}" srcOrd="0" destOrd="0" presId="urn:microsoft.com/office/officeart/2018/2/layout/IconVerticalSolidList"/>
    <dgm:cxn modelId="{794A25F6-C152-4E5E-AD0A-09EB3E275390}" type="presParOf" srcId="{DB20D0E5-25D9-43BB-AB71-A0001A9C73E9}" destId="{CF0BDDCC-085D-47DD-B9B4-BEDCACC80617}" srcOrd="1" destOrd="0" presId="urn:microsoft.com/office/officeart/2018/2/layout/IconVerticalSolidList"/>
    <dgm:cxn modelId="{19E72B7B-F0F5-4EDD-992F-8E927B5BD201}" type="presParOf" srcId="{DB20D0E5-25D9-43BB-AB71-A0001A9C73E9}" destId="{B4D59B28-3F31-4E5F-BAA7-8342E95E8454}" srcOrd="2" destOrd="0" presId="urn:microsoft.com/office/officeart/2018/2/layout/IconVerticalSolidList"/>
    <dgm:cxn modelId="{161B0CD4-35C3-440B-9D85-37E6B72CD46D}" type="presParOf" srcId="{DB20D0E5-25D9-43BB-AB71-A0001A9C73E9}" destId="{4B01FBCC-891A-4BBC-86F4-B66C58407A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568ABB-9337-4513-BA0F-C974D7C1AE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68D7A-4F55-422F-A6E9-BD017006A7B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Assistant</a:t>
          </a:r>
          <a:r>
            <a:rPr lang="en-US" sz="2800" dirty="0"/>
            <a:t> </a:t>
          </a:r>
          <a:r>
            <a:rPr lang="en-US" sz="2800" dirty="0">
              <a:solidFill>
                <a:schemeClr val="tx1"/>
              </a:solidFill>
            </a:rPr>
            <a:t>Professor</a:t>
          </a:r>
          <a:r>
            <a:rPr lang="en-US" sz="2800" dirty="0"/>
            <a:t>  </a:t>
          </a:r>
        </a:p>
      </dgm:t>
    </dgm:pt>
    <dgm:pt modelId="{AD528999-3726-4AE8-8E6E-519A25ECFF2C}" type="parTrans" cxnId="{C7CE3903-7788-4998-A52C-49E41F0AC253}">
      <dgm:prSet/>
      <dgm:spPr/>
      <dgm:t>
        <a:bodyPr/>
        <a:lstStyle/>
        <a:p>
          <a:endParaRPr lang="en-US"/>
        </a:p>
      </dgm:t>
    </dgm:pt>
    <dgm:pt modelId="{A22E0452-2AA1-48D8-9FEE-7A49C80B3759}" type="sibTrans" cxnId="{C7CE3903-7788-4998-A52C-49E41F0AC253}">
      <dgm:prSet/>
      <dgm:spPr/>
      <dgm:t>
        <a:bodyPr/>
        <a:lstStyle/>
        <a:p>
          <a:endParaRPr lang="en-US"/>
        </a:p>
      </dgm:t>
    </dgm:pt>
    <dgm:pt modelId="{187D09F1-FBE9-4700-A338-A93762A9D30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Associate Professor</a:t>
          </a:r>
        </a:p>
      </dgm:t>
    </dgm:pt>
    <dgm:pt modelId="{865B4440-040B-400E-9B35-AD26EB577243}" type="parTrans" cxnId="{D1960211-D056-481F-AE14-D3F28A62E71D}">
      <dgm:prSet/>
      <dgm:spPr/>
      <dgm:t>
        <a:bodyPr/>
        <a:lstStyle/>
        <a:p>
          <a:endParaRPr lang="en-US"/>
        </a:p>
      </dgm:t>
    </dgm:pt>
    <dgm:pt modelId="{54408EFE-ED98-43B4-BBCE-93C8CDD7407C}" type="sibTrans" cxnId="{D1960211-D056-481F-AE14-D3F28A62E71D}">
      <dgm:prSet/>
      <dgm:spPr/>
      <dgm:t>
        <a:bodyPr/>
        <a:lstStyle/>
        <a:p>
          <a:endParaRPr lang="en-US"/>
        </a:p>
      </dgm:t>
    </dgm:pt>
    <dgm:pt modelId="{66F5D4F5-E479-433D-82C7-24B998ADA46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Professor </a:t>
          </a:r>
        </a:p>
      </dgm:t>
    </dgm:pt>
    <dgm:pt modelId="{0AF10F27-633A-4024-A12A-E7E0199EBC91}" type="parTrans" cxnId="{CF086E07-8119-4BC8-B391-DBFA6FAE6305}">
      <dgm:prSet/>
      <dgm:spPr/>
      <dgm:t>
        <a:bodyPr/>
        <a:lstStyle/>
        <a:p>
          <a:endParaRPr lang="en-US"/>
        </a:p>
      </dgm:t>
    </dgm:pt>
    <dgm:pt modelId="{7ACB3CB4-80DF-4871-BAC0-2FBB9C716BE1}" type="sibTrans" cxnId="{CF086E07-8119-4BC8-B391-DBFA6FAE6305}">
      <dgm:prSet/>
      <dgm:spPr/>
      <dgm:t>
        <a:bodyPr/>
        <a:lstStyle/>
        <a:p>
          <a:endParaRPr lang="en-US"/>
        </a:p>
      </dgm:t>
    </dgm:pt>
    <dgm:pt modelId="{1BB95C74-0A3C-4CEE-93A9-6D42D155E85E}">
      <dgm:prSet/>
      <dgm:spPr/>
      <dgm:t>
        <a:bodyPr/>
        <a:lstStyle/>
        <a:p>
          <a:endParaRPr lang="en-US" dirty="0"/>
        </a:p>
      </dgm:t>
    </dgm:pt>
    <dgm:pt modelId="{CB8C0123-883A-4257-BAD5-6C7668663C4E}" type="parTrans" cxnId="{93126019-1B14-4DE6-A405-0C2D0987834E}">
      <dgm:prSet/>
      <dgm:spPr/>
      <dgm:t>
        <a:bodyPr/>
        <a:lstStyle/>
        <a:p>
          <a:endParaRPr lang="en-US"/>
        </a:p>
      </dgm:t>
    </dgm:pt>
    <dgm:pt modelId="{2D7B53AD-CE98-43C1-9299-6FDFA1A770E6}" type="sibTrans" cxnId="{93126019-1B14-4DE6-A405-0C2D0987834E}">
      <dgm:prSet/>
      <dgm:spPr/>
      <dgm:t>
        <a:bodyPr/>
        <a:lstStyle/>
        <a:p>
          <a:endParaRPr lang="en-US"/>
        </a:p>
      </dgm:t>
    </dgm:pt>
    <dgm:pt modelId="{CB0B987D-4D3B-42CC-9B35-3546DAC399A1}" type="pres">
      <dgm:prSet presAssocID="{5B568ABB-9337-4513-BA0F-C974D7C1AEE0}" presName="linear" presStyleCnt="0">
        <dgm:presLayoutVars>
          <dgm:animLvl val="lvl"/>
          <dgm:resizeHandles val="exact"/>
        </dgm:presLayoutVars>
      </dgm:prSet>
      <dgm:spPr/>
    </dgm:pt>
    <dgm:pt modelId="{F698BE23-6994-4FDC-9F96-5FB3A0C885BC}" type="pres">
      <dgm:prSet presAssocID="{E5068D7A-4F55-422F-A6E9-BD017006A7BC}" presName="parentText" presStyleLbl="node1" presStyleIdx="0" presStyleCnt="3" custScaleX="75476" custLinFactNeighborX="-396" custLinFactNeighborY="60769">
        <dgm:presLayoutVars>
          <dgm:chMax val="0"/>
          <dgm:bulletEnabled val="1"/>
        </dgm:presLayoutVars>
      </dgm:prSet>
      <dgm:spPr/>
    </dgm:pt>
    <dgm:pt modelId="{25E61BB6-1079-4A32-B741-84017CA019B7}" type="pres">
      <dgm:prSet presAssocID="{A22E0452-2AA1-48D8-9FEE-7A49C80B3759}" presName="spacer" presStyleCnt="0"/>
      <dgm:spPr/>
    </dgm:pt>
    <dgm:pt modelId="{8DDCAFC3-CA0B-4DDD-A031-A446B27F7D50}" type="pres">
      <dgm:prSet presAssocID="{187D09F1-FBE9-4700-A338-A93762A9D308}" presName="parentText" presStyleLbl="node1" presStyleIdx="1" presStyleCnt="3" custScaleX="75014" custLinFactY="6262" custLinFactNeighborX="-165" custLinFactNeighborY="100000">
        <dgm:presLayoutVars>
          <dgm:chMax val="0"/>
          <dgm:bulletEnabled val="1"/>
        </dgm:presLayoutVars>
      </dgm:prSet>
      <dgm:spPr/>
    </dgm:pt>
    <dgm:pt modelId="{A335749B-85F7-418C-96FD-DCD3AE3D6BF7}" type="pres">
      <dgm:prSet presAssocID="{54408EFE-ED98-43B4-BBCE-93C8CDD7407C}" presName="spacer" presStyleCnt="0"/>
      <dgm:spPr/>
    </dgm:pt>
    <dgm:pt modelId="{65FE8C0A-04AE-42AF-8EC9-0D97578FB7D4}" type="pres">
      <dgm:prSet presAssocID="{66F5D4F5-E479-433D-82C7-24B998ADA468}" presName="parentText" presStyleLbl="node1" presStyleIdx="2" presStyleCnt="3" custScaleX="75966" custLinFactNeighborX="-641" custLinFactNeighborY="42353">
        <dgm:presLayoutVars>
          <dgm:chMax val="0"/>
          <dgm:bulletEnabled val="1"/>
        </dgm:presLayoutVars>
      </dgm:prSet>
      <dgm:spPr/>
    </dgm:pt>
    <dgm:pt modelId="{69C8DC87-A1BB-43E5-8F83-5290418933BB}" type="pres">
      <dgm:prSet presAssocID="{66F5D4F5-E479-433D-82C7-24B998ADA46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7CE3903-7788-4998-A52C-49E41F0AC253}" srcId="{5B568ABB-9337-4513-BA0F-C974D7C1AEE0}" destId="{E5068D7A-4F55-422F-A6E9-BD017006A7BC}" srcOrd="0" destOrd="0" parTransId="{AD528999-3726-4AE8-8E6E-519A25ECFF2C}" sibTransId="{A22E0452-2AA1-48D8-9FEE-7A49C80B3759}"/>
    <dgm:cxn modelId="{CF086E07-8119-4BC8-B391-DBFA6FAE6305}" srcId="{5B568ABB-9337-4513-BA0F-C974D7C1AEE0}" destId="{66F5D4F5-E479-433D-82C7-24B998ADA468}" srcOrd="2" destOrd="0" parTransId="{0AF10F27-633A-4024-A12A-E7E0199EBC91}" sibTransId="{7ACB3CB4-80DF-4871-BAC0-2FBB9C716BE1}"/>
    <dgm:cxn modelId="{D1960211-D056-481F-AE14-D3F28A62E71D}" srcId="{5B568ABB-9337-4513-BA0F-C974D7C1AEE0}" destId="{187D09F1-FBE9-4700-A338-A93762A9D308}" srcOrd="1" destOrd="0" parTransId="{865B4440-040B-400E-9B35-AD26EB577243}" sibTransId="{54408EFE-ED98-43B4-BBCE-93C8CDD7407C}"/>
    <dgm:cxn modelId="{93126019-1B14-4DE6-A405-0C2D0987834E}" srcId="{66F5D4F5-E479-433D-82C7-24B998ADA468}" destId="{1BB95C74-0A3C-4CEE-93A9-6D42D155E85E}" srcOrd="0" destOrd="0" parTransId="{CB8C0123-883A-4257-BAD5-6C7668663C4E}" sibTransId="{2D7B53AD-CE98-43C1-9299-6FDFA1A770E6}"/>
    <dgm:cxn modelId="{8932E227-6298-4DC8-88A3-303E18260428}" type="presOf" srcId="{5B568ABB-9337-4513-BA0F-C974D7C1AEE0}" destId="{CB0B987D-4D3B-42CC-9B35-3546DAC399A1}" srcOrd="0" destOrd="0" presId="urn:microsoft.com/office/officeart/2005/8/layout/vList2"/>
    <dgm:cxn modelId="{95F0BC44-04A4-4001-AE4C-668FF82252E7}" type="presOf" srcId="{E5068D7A-4F55-422F-A6E9-BD017006A7BC}" destId="{F698BE23-6994-4FDC-9F96-5FB3A0C885BC}" srcOrd="0" destOrd="0" presId="urn:microsoft.com/office/officeart/2005/8/layout/vList2"/>
    <dgm:cxn modelId="{413A9069-8C60-4178-AC4E-FC2746E14345}" type="presOf" srcId="{66F5D4F5-E479-433D-82C7-24B998ADA468}" destId="{65FE8C0A-04AE-42AF-8EC9-0D97578FB7D4}" srcOrd="0" destOrd="0" presId="urn:microsoft.com/office/officeart/2005/8/layout/vList2"/>
    <dgm:cxn modelId="{6C288191-87DC-412C-91D4-A62B4313147F}" type="presOf" srcId="{187D09F1-FBE9-4700-A338-A93762A9D308}" destId="{8DDCAFC3-CA0B-4DDD-A031-A446B27F7D50}" srcOrd="0" destOrd="0" presId="urn:microsoft.com/office/officeart/2005/8/layout/vList2"/>
    <dgm:cxn modelId="{C5482AE9-79F6-4712-8753-135053F782B3}" type="presOf" srcId="{1BB95C74-0A3C-4CEE-93A9-6D42D155E85E}" destId="{69C8DC87-A1BB-43E5-8F83-5290418933BB}" srcOrd="0" destOrd="0" presId="urn:microsoft.com/office/officeart/2005/8/layout/vList2"/>
    <dgm:cxn modelId="{7357D57A-21E3-4BB0-85C7-1D645B3CA05F}" type="presParOf" srcId="{CB0B987D-4D3B-42CC-9B35-3546DAC399A1}" destId="{F698BE23-6994-4FDC-9F96-5FB3A0C885BC}" srcOrd="0" destOrd="0" presId="urn:microsoft.com/office/officeart/2005/8/layout/vList2"/>
    <dgm:cxn modelId="{DF0DCCB0-4150-424D-99EF-3ECF04D8072B}" type="presParOf" srcId="{CB0B987D-4D3B-42CC-9B35-3546DAC399A1}" destId="{25E61BB6-1079-4A32-B741-84017CA019B7}" srcOrd="1" destOrd="0" presId="urn:microsoft.com/office/officeart/2005/8/layout/vList2"/>
    <dgm:cxn modelId="{A87067AA-90F0-4547-8678-AE51EC5579C7}" type="presParOf" srcId="{CB0B987D-4D3B-42CC-9B35-3546DAC399A1}" destId="{8DDCAFC3-CA0B-4DDD-A031-A446B27F7D50}" srcOrd="2" destOrd="0" presId="urn:microsoft.com/office/officeart/2005/8/layout/vList2"/>
    <dgm:cxn modelId="{E8CA6F0A-DB93-41DE-B0C5-A6D752D2D10F}" type="presParOf" srcId="{CB0B987D-4D3B-42CC-9B35-3546DAC399A1}" destId="{A335749B-85F7-418C-96FD-DCD3AE3D6BF7}" srcOrd="3" destOrd="0" presId="urn:microsoft.com/office/officeart/2005/8/layout/vList2"/>
    <dgm:cxn modelId="{8350213E-E88D-4FD2-BABD-48AD12552F2E}" type="presParOf" srcId="{CB0B987D-4D3B-42CC-9B35-3546DAC399A1}" destId="{65FE8C0A-04AE-42AF-8EC9-0D97578FB7D4}" srcOrd="4" destOrd="0" presId="urn:microsoft.com/office/officeart/2005/8/layout/vList2"/>
    <dgm:cxn modelId="{82B08876-7F69-449B-AE3F-79AEFA03784D}" type="presParOf" srcId="{CB0B987D-4D3B-42CC-9B35-3546DAC399A1}" destId="{69C8DC87-A1BB-43E5-8F83-5290418933B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1AF29C-D65F-4681-AC57-CB4FB043A94B}" type="doc">
      <dgm:prSet loTypeId="urn:microsoft.com/office/officeart/2008/layout/Lin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3B2961C-5660-4FF6-8E14-C52638DE4376}">
      <dgm:prSet/>
      <dgm:spPr/>
      <dgm:t>
        <a:bodyPr/>
        <a:lstStyle/>
        <a:p>
          <a:r>
            <a:rPr lang="en-US" dirty="0"/>
            <a:t>Board certification </a:t>
          </a:r>
        </a:p>
      </dgm:t>
    </dgm:pt>
    <dgm:pt modelId="{C504B86A-F0EC-4935-AC62-8B0B00D4C2DD}" type="parTrans" cxnId="{93EE3AB1-A9C9-4D77-B8AF-1553AAC72806}">
      <dgm:prSet/>
      <dgm:spPr/>
      <dgm:t>
        <a:bodyPr/>
        <a:lstStyle/>
        <a:p>
          <a:endParaRPr lang="en-US"/>
        </a:p>
      </dgm:t>
    </dgm:pt>
    <dgm:pt modelId="{7FBD0C1D-1879-42C6-9469-BE734515F6FE}" type="sibTrans" cxnId="{93EE3AB1-A9C9-4D77-B8AF-1553AAC72806}">
      <dgm:prSet/>
      <dgm:spPr/>
      <dgm:t>
        <a:bodyPr/>
        <a:lstStyle/>
        <a:p>
          <a:endParaRPr lang="en-US"/>
        </a:p>
      </dgm:t>
    </dgm:pt>
    <dgm:pt modelId="{ABE21830-04E0-470B-BEA2-CB69BFE51B8E}">
      <dgm:prSet/>
      <dgm:spPr/>
      <dgm:t>
        <a:bodyPr/>
        <a:lstStyle/>
        <a:p>
          <a:r>
            <a:rPr lang="en-US" dirty="0"/>
            <a:t>Excellence in training, teaching, and advising of undergraduate, medical &amp; graduate students, residents</a:t>
          </a:r>
        </a:p>
      </dgm:t>
    </dgm:pt>
    <dgm:pt modelId="{44C21056-869C-4648-A609-7B7172C2D823}" type="parTrans" cxnId="{1E6F50D6-69C4-460D-A4AD-B2CE78437162}">
      <dgm:prSet/>
      <dgm:spPr/>
      <dgm:t>
        <a:bodyPr/>
        <a:lstStyle/>
        <a:p>
          <a:endParaRPr lang="en-US"/>
        </a:p>
      </dgm:t>
    </dgm:pt>
    <dgm:pt modelId="{32CA1BA1-8EFA-41F8-8D09-584A9E5C6629}" type="sibTrans" cxnId="{1E6F50D6-69C4-460D-A4AD-B2CE78437162}">
      <dgm:prSet/>
      <dgm:spPr/>
      <dgm:t>
        <a:bodyPr/>
        <a:lstStyle/>
        <a:p>
          <a:endParaRPr lang="en-US"/>
        </a:p>
      </dgm:t>
    </dgm:pt>
    <dgm:pt modelId="{E11DFF23-127F-4092-9C6E-E716F650987F}">
      <dgm:prSet custT="1"/>
      <dgm:spPr/>
      <dgm:t>
        <a:bodyPr/>
        <a:lstStyle/>
        <a:p>
          <a:r>
            <a:rPr lang="en-US" sz="2000" dirty="0"/>
            <a:t>Evidence of scholarly activity </a:t>
          </a:r>
          <a:br>
            <a:rPr lang="en-US" sz="2000" dirty="0"/>
          </a:br>
          <a:r>
            <a:rPr lang="en-US" sz="1600" dirty="0"/>
            <a:t>(abstracts acceptable) </a:t>
          </a:r>
        </a:p>
      </dgm:t>
    </dgm:pt>
    <dgm:pt modelId="{CA4FEE52-5FC8-4391-AD0C-5ED4920D8D61}" type="parTrans" cxnId="{958468B5-0768-4BED-89A7-1B2CD78D76E8}">
      <dgm:prSet/>
      <dgm:spPr/>
      <dgm:t>
        <a:bodyPr/>
        <a:lstStyle/>
        <a:p>
          <a:endParaRPr lang="en-US"/>
        </a:p>
      </dgm:t>
    </dgm:pt>
    <dgm:pt modelId="{3D3DBF7B-A9E5-4638-9FE7-8CD0759889F2}" type="sibTrans" cxnId="{958468B5-0768-4BED-89A7-1B2CD78D76E8}">
      <dgm:prSet/>
      <dgm:spPr/>
      <dgm:t>
        <a:bodyPr/>
        <a:lstStyle/>
        <a:p>
          <a:endParaRPr lang="en-US"/>
        </a:p>
      </dgm:t>
    </dgm:pt>
    <dgm:pt modelId="{34851458-DF99-4809-A889-53773EEB599E}">
      <dgm:prSet/>
      <dgm:spPr/>
      <dgm:t>
        <a:bodyPr/>
        <a:lstStyle/>
        <a:p>
          <a:r>
            <a:rPr lang="en-US" dirty="0"/>
            <a:t>Consistent contributions to student education</a:t>
          </a:r>
        </a:p>
      </dgm:t>
    </dgm:pt>
    <dgm:pt modelId="{854013D1-7690-4961-8A3F-9934C013D3B5}" type="parTrans" cxnId="{B9ABEABF-BA77-4B04-A617-FB7F25CCB05A}">
      <dgm:prSet/>
      <dgm:spPr/>
      <dgm:t>
        <a:bodyPr/>
        <a:lstStyle/>
        <a:p>
          <a:endParaRPr lang="en-US"/>
        </a:p>
      </dgm:t>
    </dgm:pt>
    <dgm:pt modelId="{D99229BE-E4A6-4AA9-9018-0F2266CF5AAE}" type="sibTrans" cxnId="{B9ABEABF-BA77-4B04-A617-FB7F25CCB05A}">
      <dgm:prSet/>
      <dgm:spPr/>
      <dgm:t>
        <a:bodyPr/>
        <a:lstStyle/>
        <a:p>
          <a:endParaRPr lang="en-US"/>
        </a:p>
      </dgm:t>
    </dgm:pt>
    <dgm:pt modelId="{0C5FE73A-0DB2-4BE0-88BD-0A5FA66F50F6}">
      <dgm:prSet/>
      <dgm:spPr/>
      <dgm:t>
        <a:bodyPr/>
        <a:lstStyle/>
        <a:p>
          <a:r>
            <a:rPr lang="en-US" dirty="0"/>
            <a:t>Evidence of professional development activities </a:t>
          </a:r>
        </a:p>
      </dgm:t>
    </dgm:pt>
    <dgm:pt modelId="{FAD97DA8-4F7A-4D89-99DF-42B8577F90FB}" type="parTrans" cxnId="{121CBAED-5E4E-4763-AC92-C38D5BE9F74D}">
      <dgm:prSet/>
      <dgm:spPr/>
      <dgm:t>
        <a:bodyPr/>
        <a:lstStyle/>
        <a:p>
          <a:endParaRPr lang="en-US"/>
        </a:p>
      </dgm:t>
    </dgm:pt>
    <dgm:pt modelId="{3F88C99A-7E28-4BD3-8F7C-7D93B2BD62F3}" type="sibTrans" cxnId="{121CBAED-5E4E-4763-AC92-C38D5BE9F74D}">
      <dgm:prSet/>
      <dgm:spPr/>
      <dgm:t>
        <a:bodyPr/>
        <a:lstStyle/>
        <a:p>
          <a:endParaRPr lang="en-US"/>
        </a:p>
      </dgm:t>
    </dgm:pt>
    <dgm:pt modelId="{0E4479EF-65ED-41E5-AC8D-CD6C3BC71764}" type="pres">
      <dgm:prSet presAssocID="{431AF29C-D65F-4681-AC57-CB4FB043A94B}" presName="vert0" presStyleCnt="0">
        <dgm:presLayoutVars>
          <dgm:dir/>
          <dgm:animOne val="branch"/>
          <dgm:animLvl val="lvl"/>
        </dgm:presLayoutVars>
      </dgm:prSet>
      <dgm:spPr/>
    </dgm:pt>
    <dgm:pt modelId="{25F7BECE-E2FD-4037-A2B0-5AE45C9260E1}" type="pres">
      <dgm:prSet presAssocID="{E3B2961C-5660-4FF6-8E14-C52638DE4376}" presName="thickLine" presStyleLbl="alignNode1" presStyleIdx="0" presStyleCnt="5"/>
      <dgm:spPr/>
    </dgm:pt>
    <dgm:pt modelId="{2C1F3214-76C4-4C27-B209-AFF2E6C9C3C0}" type="pres">
      <dgm:prSet presAssocID="{E3B2961C-5660-4FF6-8E14-C52638DE4376}" presName="horz1" presStyleCnt="0"/>
      <dgm:spPr/>
    </dgm:pt>
    <dgm:pt modelId="{0E50353E-8AD6-4881-AAE6-4A73E7C5D6C0}" type="pres">
      <dgm:prSet presAssocID="{E3B2961C-5660-4FF6-8E14-C52638DE4376}" presName="tx1" presStyleLbl="revTx" presStyleIdx="0" presStyleCnt="5"/>
      <dgm:spPr/>
    </dgm:pt>
    <dgm:pt modelId="{73CC9B95-33DC-407D-AF4A-23E9B44DE7CC}" type="pres">
      <dgm:prSet presAssocID="{E3B2961C-5660-4FF6-8E14-C52638DE4376}" presName="vert1" presStyleCnt="0"/>
      <dgm:spPr/>
    </dgm:pt>
    <dgm:pt modelId="{69B59E46-1D8B-4229-90D2-D11AB9805C65}" type="pres">
      <dgm:prSet presAssocID="{ABE21830-04E0-470B-BEA2-CB69BFE51B8E}" presName="thickLine" presStyleLbl="alignNode1" presStyleIdx="1" presStyleCnt="5" custLinFactNeighborY="-38880"/>
      <dgm:spPr/>
    </dgm:pt>
    <dgm:pt modelId="{827AEC7B-491C-4DB9-AEA0-33546ABA2AF5}" type="pres">
      <dgm:prSet presAssocID="{ABE21830-04E0-470B-BEA2-CB69BFE51B8E}" presName="horz1" presStyleCnt="0"/>
      <dgm:spPr/>
    </dgm:pt>
    <dgm:pt modelId="{B7C9DBB3-8EA9-4972-9221-BE39E7C4B1F9}" type="pres">
      <dgm:prSet presAssocID="{ABE21830-04E0-470B-BEA2-CB69BFE51B8E}" presName="tx1" presStyleLbl="revTx" presStyleIdx="1" presStyleCnt="5" custLinFactNeighborY="-23585"/>
      <dgm:spPr/>
    </dgm:pt>
    <dgm:pt modelId="{5651EE5B-29F3-41E0-A958-F47BAD32FAA7}" type="pres">
      <dgm:prSet presAssocID="{ABE21830-04E0-470B-BEA2-CB69BFE51B8E}" presName="vert1" presStyleCnt="0"/>
      <dgm:spPr/>
    </dgm:pt>
    <dgm:pt modelId="{1CED8981-B797-4DF6-BC3F-E29B399E4E0F}" type="pres">
      <dgm:prSet presAssocID="{E11DFF23-127F-4092-9C6E-E716F650987F}" presName="thickLine" presStyleLbl="alignNode1" presStyleIdx="2" presStyleCnt="5"/>
      <dgm:spPr/>
    </dgm:pt>
    <dgm:pt modelId="{B1D8CDAB-540C-494C-9F6D-B0A46FDAE84E}" type="pres">
      <dgm:prSet presAssocID="{E11DFF23-127F-4092-9C6E-E716F650987F}" presName="horz1" presStyleCnt="0"/>
      <dgm:spPr/>
    </dgm:pt>
    <dgm:pt modelId="{5A4F601F-BC03-4279-9928-C40E22AD8D26}" type="pres">
      <dgm:prSet presAssocID="{E11DFF23-127F-4092-9C6E-E716F650987F}" presName="tx1" presStyleLbl="revTx" presStyleIdx="2" presStyleCnt="5"/>
      <dgm:spPr/>
    </dgm:pt>
    <dgm:pt modelId="{5EFDFBAD-2411-4EFD-A59E-07655685EF6E}" type="pres">
      <dgm:prSet presAssocID="{E11DFF23-127F-4092-9C6E-E716F650987F}" presName="vert1" presStyleCnt="0"/>
      <dgm:spPr/>
    </dgm:pt>
    <dgm:pt modelId="{ACAE1B5F-878A-42A7-ABA2-AD23BC23EF52}" type="pres">
      <dgm:prSet presAssocID="{34851458-DF99-4809-A889-53773EEB599E}" presName="thickLine" presStyleLbl="alignNode1" presStyleIdx="3" presStyleCnt="5"/>
      <dgm:spPr/>
    </dgm:pt>
    <dgm:pt modelId="{3F093B70-4063-4C43-A049-7A783170E9BD}" type="pres">
      <dgm:prSet presAssocID="{34851458-DF99-4809-A889-53773EEB599E}" presName="horz1" presStyleCnt="0"/>
      <dgm:spPr/>
    </dgm:pt>
    <dgm:pt modelId="{28D710B0-8305-4179-970E-20EB44000288}" type="pres">
      <dgm:prSet presAssocID="{34851458-DF99-4809-A889-53773EEB599E}" presName="tx1" presStyleLbl="revTx" presStyleIdx="3" presStyleCnt="5"/>
      <dgm:spPr/>
    </dgm:pt>
    <dgm:pt modelId="{55CC125C-37D1-4ADC-B780-F4A29632E81E}" type="pres">
      <dgm:prSet presAssocID="{34851458-DF99-4809-A889-53773EEB599E}" presName="vert1" presStyleCnt="0"/>
      <dgm:spPr/>
    </dgm:pt>
    <dgm:pt modelId="{7525B051-6CB6-46AD-8248-611B48962116}" type="pres">
      <dgm:prSet presAssocID="{0C5FE73A-0DB2-4BE0-88BD-0A5FA66F50F6}" presName="thickLine" presStyleLbl="alignNode1" presStyleIdx="4" presStyleCnt="5"/>
      <dgm:spPr/>
    </dgm:pt>
    <dgm:pt modelId="{54E2CF3C-D689-420C-A3B4-1A56A98EC104}" type="pres">
      <dgm:prSet presAssocID="{0C5FE73A-0DB2-4BE0-88BD-0A5FA66F50F6}" presName="horz1" presStyleCnt="0"/>
      <dgm:spPr/>
    </dgm:pt>
    <dgm:pt modelId="{BB4B757E-39C5-48D3-8640-B023C7CD96A2}" type="pres">
      <dgm:prSet presAssocID="{0C5FE73A-0DB2-4BE0-88BD-0A5FA66F50F6}" presName="tx1" presStyleLbl="revTx" presStyleIdx="4" presStyleCnt="5"/>
      <dgm:spPr/>
    </dgm:pt>
    <dgm:pt modelId="{F36DC61E-6822-49E8-B15A-41469BC1EC80}" type="pres">
      <dgm:prSet presAssocID="{0C5FE73A-0DB2-4BE0-88BD-0A5FA66F50F6}" presName="vert1" presStyleCnt="0"/>
      <dgm:spPr/>
    </dgm:pt>
  </dgm:ptLst>
  <dgm:cxnLst>
    <dgm:cxn modelId="{7FAAAF10-0A86-437F-9452-F2A66A980888}" type="presOf" srcId="{0C5FE73A-0DB2-4BE0-88BD-0A5FA66F50F6}" destId="{BB4B757E-39C5-48D3-8640-B023C7CD96A2}" srcOrd="0" destOrd="0" presId="urn:microsoft.com/office/officeart/2008/layout/LinedList"/>
    <dgm:cxn modelId="{8B7F181F-C792-4F5B-A131-DF8826ECFBE5}" type="presOf" srcId="{E3B2961C-5660-4FF6-8E14-C52638DE4376}" destId="{0E50353E-8AD6-4881-AAE6-4A73E7C5D6C0}" srcOrd="0" destOrd="0" presId="urn:microsoft.com/office/officeart/2008/layout/LinedList"/>
    <dgm:cxn modelId="{549FC836-389C-4C04-A3C9-398A5F40BFCE}" type="presOf" srcId="{ABE21830-04E0-470B-BEA2-CB69BFE51B8E}" destId="{B7C9DBB3-8EA9-4972-9221-BE39E7C4B1F9}" srcOrd="0" destOrd="0" presId="urn:microsoft.com/office/officeart/2008/layout/LinedList"/>
    <dgm:cxn modelId="{A6C0E979-362F-4402-8DDE-E743CA0BFB2F}" type="presOf" srcId="{34851458-DF99-4809-A889-53773EEB599E}" destId="{28D710B0-8305-4179-970E-20EB44000288}" srcOrd="0" destOrd="0" presId="urn:microsoft.com/office/officeart/2008/layout/LinedList"/>
    <dgm:cxn modelId="{93EE3AB1-A9C9-4D77-B8AF-1553AAC72806}" srcId="{431AF29C-D65F-4681-AC57-CB4FB043A94B}" destId="{E3B2961C-5660-4FF6-8E14-C52638DE4376}" srcOrd="0" destOrd="0" parTransId="{C504B86A-F0EC-4935-AC62-8B0B00D4C2DD}" sibTransId="{7FBD0C1D-1879-42C6-9469-BE734515F6FE}"/>
    <dgm:cxn modelId="{958468B5-0768-4BED-89A7-1B2CD78D76E8}" srcId="{431AF29C-D65F-4681-AC57-CB4FB043A94B}" destId="{E11DFF23-127F-4092-9C6E-E716F650987F}" srcOrd="2" destOrd="0" parTransId="{CA4FEE52-5FC8-4391-AD0C-5ED4920D8D61}" sibTransId="{3D3DBF7B-A9E5-4638-9FE7-8CD0759889F2}"/>
    <dgm:cxn modelId="{8E6781BA-84D1-42DE-8F1C-AEBF1E312B52}" type="presOf" srcId="{E11DFF23-127F-4092-9C6E-E716F650987F}" destId="{5A4F601F-BC03-4279-9928-C40E22AD8D26}" srcOrd="0" destOrd="0" presId="urn:microsoft.com/office/officeart/2008/layout/LinedList"/>
    <dgm:cxn modelId="{6F5B75BC-D6E7-48D4-853E-28B2A0283D4B}" type="presOf" srcId="{431AF29C-D65F-4681-AC57-CB4FB043A94B}" destId="{0E4479EF-65ED-41E5-AC8D-CD6C3BC71764}" srcOrd="0" destOrd="0" presId="urn:microsoft.com/office/officeart/2008/layout/LinedList"/>
    <dgm:cxn modelId="{B9ABEABF-BA77-4B04-A617-FB7F25CCB05A}" srcId="{431AF29C-D65F-4681-AC57-CB4FB043A94B}" destId="{34851458-DF99-4809-A889-53773EEB599E}" srcOrd="3" destOrd="0" parTransId="{854013D1-7690-4961-8A3F-9934C013D3B5}" sibTransId="{D99229BE-E4A6-4AA9-9018-0F2266CF5AAE}"/>
    <dgm:cxn modelId="{1E6F50D6-69C4-460D-A4AD-B2CE78437162}" srcId="{431AF29C-D65F-4681-AC57-CB4FB043A94B}" destId="{ABE21830-04E0-470B-BEA2-CB69BFE51B8E}" srcOrd="1" destOrd="0" parTransId="{44C21056-869C-4648-A609-7B7172C2D823}" sibTransId="{32CA1BA1-8EFA-41F8-8D09-584A9E5C6629}"/>
    <dgm:cxn modelId="{121CBAED-5E4E-4763-AC92-C38D5BE9F74D}" srcId="{431AF29C-D65F-4681-AC57-CB4FB043A94B}" destId="{0C5FE73A-0DB2-4BE0-88BD-0A5FA66F50F6}" srcOrd="4" destOrd="0" parTransId="{FAD97DA8-4F7A-4D89-99DF-42B8577F90FB}" sibTransId="{3F88C99A-7E28-4BD3-8F7C-7D93B2BD62F3}"/>
    <dgm:cxn modelId="{CCC6508B-D008-4D35-8853-88E9BD032EA5}" type="presParOf" srcId="{0E4479EF-65ED-41E5-AC8D-CD6C3BC71764}" destId="{25F7BECE-E2FD-4037-A2B0-5AE45C9260E1}" srcOrd="0" destOrd="0" presId="urn:microsoft.com/office/officeart/2008/layout/LinedList"/>
    <dgm:cxn modelId="{9304BCCC-1AA3-450F-9DDA-3C9F74DC9CF6}" type="presParOf" srcId="{0E4479EF-65ED-41E5-AC8D-CD6C3BC71764}" destId="{2C1F3214-76C4-4C27-B209-AFF2E6C9C3C0}" srcOrd="1" destOrd="0" presId="urn:microsoft.com/office/officeart/2008/layout/LinedList"/>
    <dgm:cxn modelId="{FE7EBB7B-5DEB-4AB6-BD02-C8E83824810A}" type="presParOf" srcId="{2C1F3214-76C4-4C27-B209-AFF2E6C9C3C0}" destId="{0E50353E-8AD6-4881-AAE6-4A73E7C5D6C0}" srcOrd="0" destOrd="0" presId="urn:microsoft.com/office/officeart/2008/layout/LinedList"/>
    <dgm:cxn modelId="{1B68DCE0-E07C-486C-ABBB-7ACFD43419EC}" type="presParOf" srcId="{2C1F3214-76C4-4C27-B209-AFF2E6C9C3C0}" destId="{73CC9B95-33DC-407D-AF4A-23E9B44DE7CC}" srcOrd="1" destOrd="0" presId="urn:microsoft.com/office/officeart/2008/layout/LinedList"/>
    <dgm:cxn modelId="{01D23B91-4F3B-4C9A-92C0-AB98911EA595}" type="presParOf" srcId="{0E4479EF-65ED-41E5-AC8D-CD6C3BC71764}" destId="{69B59E46-1D8B-4229-90D2-D11AB9805C65}" srcOrd="2" destOrd="0" presId="urn:microsoft.com/office/officeart/2008/layout/LinedList"/>
    <dgm:cxn modelId="{BE68EFDE-E2B5-4D9B-8276-61411A9F0B2F}" type="presParOf" srcId="{0E4479EF-65ED-41E5-AC8D-CD6C3BC71764}" destId="{827AEC7B-491C-4DB9-AEA0-33546ABA2AF5}" srcOrd="3" destOrd="0" presId="urn:microsoft.com/office/officeart/2008/layout/LinedList"/>
    <dgm:cxn modelId="{57A9D3C8-7EEF-4598-B01D-649F8D7811B9}" type="presParOf" srcId="{827AEC7B-491C-4DB9-AEA0-33546ABA2AF5}" destId="{B7C9DBB3-8EA9-4972-9221-BE39E7C4B1F9}" srcOrd="0" destOrd="0" presId="urn:microsoft.com/office/officeart/2008/layout/LinedList"/>
    <dgm:cxn modelId="{C73E54C4-4AE1-4878-9311-407CAF956D6A}" type="presParOf" srcId="{827AEC7B-491C-4DB9-AEA0-33546ABA2AF5}" destId="{5651EE5B-29F3-41E0-A958-F47BAD32FAA7}" srcOrd="1" destOrd="0" presId="urn:microsoft.com/office/officeart/2008/layout/LinedList"/>
    <dgm:cxn modelId="{AE6D1A5B-B763-493A-91D4-CCBA73FEA689}" type="presParOf" srcId="{0E4479EF-65ED-41E5-AC8D-CD6C3BC71764}" destId="{1CED8981-B797-4DF6-BC3F-E29B399E4E0F}" srcOrd="4" destOrd="0" presId="urn:microsoft.com/office/officeart/2008/layout/LinedList"/>
    <dgm:cxn modelId="{C2D2DA58-A5E6-49E2-A613-024F2AE3EE4D}" type="presParOf" srcId="{0E4479EF-65ED-41E5-AC8D-CD6C3BC71764}" destId="{B1D8CDAB-540C-494C-9F6D-B0A46FDAE84E}" srcOrd="5" destOrd="0" presId="urn:microsoft.com/office/officeart/2008/layout/LinedList"/>
    <dgm:cxn modelId="{20532D2D-F790-4F36-9918-F080F1E8EBB5}" type="presParOf" srcId="{B1D8CDAB-540C-494C-9F6D-B0A46FDAE84E}" destId="{5A4F601F-BC03-4279-9928-C40E22AD8D26}" srcOrd="0" destOrd="0" presId="urn:microsoft.com/office/officeart/2008/layout/LinedList"/>
    <dgm:cxn modelId="{1D34B293-C869-4EDA-B192-034F967575F4}" type="presParOf" srcId="{B1D8CDAB-540C-494C-9F6D-B0A46FDAE84E}" destId="{5EFDFBAD-2411-4EFD-A59E-07655685EF6E}" srcOrd="1" destOrd="0" presId="urn:microsoft.com/office/officeart/2008/layout/LinedList"/>
    <dgm:cxn modelId="{4BC85B3F-0C46-49C7-8344-DFFB2C95F99D}" type="presParOf" srcId="{0E4479EF-65ED-41E5-AC8D-CD6C3BC71764}" destId="{ACAE1B5F-878A-42A7-ABA2-AD23BC23EF52}" srcOrd="6" destOrd="0" presId="urn:microsoft.com/office/officeart/2008/layout/LinedList"/>
    <dgm:cxn modelId="{5953C325-172E-4FF6-B76C-9EF764D3CA52}" type="presParOf" srcId="{0E4479EF-65ED-41E5-AC8D-CD6C3BC71764}" destId="{3F093B70-4063-4C43-A049-7A783170E9BD}" srcOrd="7" destOrd="0" presId="urn:microsoft.com/office/officeart/2008/layout/LinedList"/>
    <dgm:cxn modelId="{E127E0FF-511E-47D4-8FDA-8BF745D8E60E}" type="presParOf" srcId="{3F093B70-4063-4C43-A049-7A783170E9BD}" destId="{28D710B0-8305-4179-970E-20EB44000288}" srcOrd="0" destOrd="0" presId="urn:microsoft.com/office/officeart/2008/layout/LinedList"/>
    <dgm:cxn modelId="{F5CD2ABE-C1D9-4B92-B7BE-FA7789818AF6}" type="presParOf" srcId="{3F093B70-4063-4C43-A049-7A783170E9BD}" destId="{55CC125C-37D1-4ADC-B780-F4A29632E81E}" srcOrd="1" destOrd="0" presId="urn:microsoft.com/office/officeart/2008/layout/LinedList"/>
    <dgm:cxn modelId="{7E7567AC-3252-4749-A7F5-90D53503ABC9}" type="presParOf" srcId="{0E4479EF-65ED-41E5-AC8D-CD6C3BC71764}" destId="{7525B051-6CB6-46AD-8248-611B48962116}" srcOrd="8" destOrd="0" presId="urn:microsoft.com/office/officeart/2008/layout/LinedList"/>
    <dgm:cxn modelId="{FD3610F3-266E-45AD-A7CD-FB022618529A}" type="presParOf" srcId="{0E4479EF-65ED-41E5-AC8D-CD6C3BC71764}" destId="{54E2CF3C-D689-420C-A3B4-1A56A98EC104}" srcOrd="9" destOrd="0" presId="urn:microsoft.com/office/officeart/2008/layout/LinedList"/>
    <dgm:cxn modelId="{AC2BDA2A-F098-49C0-9773-47AECC0388EA}" type="presParOf" srcId="{54E2CF3C-D689-420C-A3B4-1A56A98EC104}" destId="{BB4B757E-39C5-48D3-8640-B023C7CD96A2}" srcOrd="0" destOrd="0" presId="urn:microsoft.com/office/officeart/2008/layout/LinedList"/>
    <dgm:cxn modelId="{855BE09E-E5D1-4203-9863-43FF5700D5E2}" type="presParOf" srcId="{54E2CF3C-D689-420C-A3B4-1A56A98EC104}" destId="{F36DC61E-6822-49E8-B15A-41469BC1EC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568ABB-9337-4513-BA0F-C974D7C1AE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68D7A-4F55-422F-A6E9-BD017006A7B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Assistant</a:t>
          </a:r>
          <a:r>
            <a:rPr lang="en-US" sz="2400" dirty="0"/>
            <a:t> </a:t>
          </a:r>
          <a:r>
            <a:rPr lang="en-US" sz="2400" dirty="0">
              <a:solidFill>
                <a:schemeClr val="tx1"/>
              </a:solidFill>
            </a:rPr>
            <a:t>Professor of Clinical (Department) </a:t>
          </a:r>
          <a:r>
            <a:rPr lang="en-US" sz="2400" dirty="0"/>
            <a:t>  </a:t>
          </a:r>
        </a:p>
      </dgm:t>
    </dgm:pt>
    <dgm:pt modelId="{AD528999-3726-4AE8-8E6E-519A25ECFF2C}" type="parTrans" cxnId="{C7CE3903-7788-4998-A52C-49E41F0AC253}">
      <dgm:prSet/>
      <dgm:spPr/>
      <dgm:t>
        <a:bodyPr/>
        <a:lstStyle/>
        <a:p>
          <a:endParaRPr lang="en-US"/>
        </a:p>
      </dgm:t>
    </dgm:pt>
    <dgm:pt modelId="{A22E0452-2AA1-48D8-9FEE-7A49C80B3759}" type="sibTrans" cxnId="{C7CE3903-7788-4998-A52C-49E41F0AC253}">
      <dgm:prSet/>
      <dgm:spPr/>
      <dgm:t>
        <a:bodyPr/>
        <a:lstStyle/>
        <a:p>
          <a:endParaRPr lang="en-US"/>
        </a:p>
      </dgm:t>
    </dgm:pt>
    <dgm:pt modelId="{187D09F1-FBE9-4700-A338-A93762A9D30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Associate Professor of Clinical (Department) </a:t>
          </a:r>
        </a:p>
      </dgm:t>
    </dgm:pt>
    <dgm:pt modelId="{865B4440-040B-400E-9B35-AD26EB577243}" type="parTrans" cxnId="{D1960211-D056-481F-AE14-D3F28A62E71D}">
      <dgm:prSet/>
      <dgm:spPr/>
      <dgm:t>
        <a:bodyPr/>
        <a:lstStyle/>
        <a:p>
          <a:endParaRPr lang="en-US"/>
        </a:p>
      </dgm:t>
    </dgm:pt>
    <dgm:pt modelId="{54408EFE-ED98-43B4-BBCE-93C8CDD7407C}" type="sibTrans" cxnId="{D1960211-D056-481F-AE14-D3F28A62E71D}">
      <dgm:prSet/>
      <dgm:spPr/>
      <dgm:t>
        <a:bodyPr/>
        <a:lstStyle/>
        <a:p>
          <a:endParaRPr lang="en-US"/>
        </a:p>
      </dgm:t>
    </dgm:pt>
    <dgm:pt modelId="{66F5D4F5-E479-433D-82C7-24B998ADA46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Professor of Clinical (Department)  </a:t>
          </a:r>
        </a:p>
      </dgm:t>
    </dgm:pt>
    <dgm:pt modelId="{0AF10F27-633A-4024-A12A-E7E0199EBC91}" type="parTrans" cxnId="{CF086E07-8119-4BC8-B391-DBFA6FAE6305}">
      <dgm:prSet/>
      <dgm:spPr/>
      <dgm:t>
        <a:bodyPr/>
        <a:lstStyle/>
        <a:p>
          <a:endParaRPr lang="en-US"/>
        </a:p>
      </dgm:t>
    </dgm:pt>
    <dgm:pt modelId="{7ACB3CB4-80DF-4871-BAC0-2FBB9C716BE1}" type="sibTrans" cxnId="{CF086E07-8119-4BC8-B391-DBFA6FAE6305}">
      <dgm:prSet/>
      <dgm:spPr/>
      <dgm:t>
        <a:bodyPr/>
        <a:lstStyle/>
        <a:p>
          <a:endParaRPr lang="en-US"/>
        </a:p>
      </dgm:t>
    </dgm:pt>
    <dgm:pt modelId="{1BB95C74-0A3C-4CEE-93A9-6D42D155E85E}">
      <dgm:prSet/>
      <dgm:spPr/>
      <dgm:t>
        <a:bodyPr/>
        <a:lstStyle/>
        <a:p>
          <a:endParaRPr lang="en-US" dirty="0"/>
        </a:p>
      </dgm:t>
    </dgm:pt>
    <dgm:pt modelId="{CB8C0123-883A-4257-BAD5-6C7668663C4E}" type="parTrans" cxnId="{93126019-1B14-4DE6-A405-0C2D0987834E}">
      <dgm:prSet/>
      <dgm:spPr/>
      <dgm:t>
        <a:bodyPr/>
        <a:lstStyle/>
        <a:p>
          <a:endParaRPr lang="en-US"/>
        </a:p>
      </dgm:t>
    </dgm:pt>
    <dgm:pt modelId="{2D7B53AD-CE98-43C1-9299-6FDFA1A770E6}" type="sibTrans" cxnId="{93126019-1B14-4DE6-A405-0C2D0987834E}">
      <dgm:prSet/>
      <dgm:spPr/>
      <dgm:t>
        <a:bodyPr/>
        <a:lstStyle/>
        <a:p>
          <a:endParaRPr lang="en-US"/>
        </a:p>
      </dgm:t>
    </dgm:pt>
    <dgm:pt modelId="{CB0B987D-4D3B-42CC-9B35-3546DAC399A1}" type="pres">
      <dgm:prSet presAssocID="{5B568ABB-9337-4513-BA0F-C974D7C1AEE0}" presName="linear" presStyleCnt="0">
        <dgm:presLayoutVars>
          <dgm:animLvl val="lvl"/>
          <dgm:resizeHandles val="exact"/>
        </dgm:presLayoutVars>
      </dgm:prSet>
      <dgm:spPr/>
    </dgm:pt>
    <dgm:pt modelId="{F698BE23-6994-4FDC-9F96-5FB3A0C885BC}" type="pres">
      <dgm:prSet presAssocID="{E5068D7A-4F55-422F-A6E9-BD017006A7BC}" presName="parentText" presStyleLbl="node1" presStyleIdx="0" presStyleCnt="3" custScaleX="96222" custLinFactNeighborX="-2383" custLinFactNeighborY="94705">
        <dgm:presLayoutVars>
          <dgm:chMax val="0"/>
          <dgm:bulletEnabled val="1"/>
        </dgm:presLayoutVars>
      </dgm:prSet>
      <dgm:spPr/>
    </dgm:pt>
    <dgm:pt modelId="{25E61BB6-1079-4A32-B741-84017CA019B7}" type="pres">
      <dgm:prSet presAssocID="{A22E0452-2AA1-48D8-9FEE-7A49C80B3759}" presName="spacer" presStyleCnt="0"/>
      <dgm:spPr/>
    </dgm:pt>
    <dgm:pt modelId="{8DDCAFC3-CA0B-4DDD-A031-A446B27F7D50}" type="pres">
      <dgm:prSet presAssocID="{187D09F1-FBE9-4700-A338-A93762A9D308}" presName="parentText" presStyleLbl="node1" presStyleIdx="1" presStyleCnt="3" custScaleX="97218" custLinFactY="11004" custLinFactNeighborX="-1391" custLinFactNeighborY="100000">
        <dgm:presLayoutVars>
          <dgm:chMax val="0"/>
          <dgm:bulletEnabled val="1"/>
        </dgm:presLayoutVars>
      </dgm:prSet>
      <dgm:spPr/>
    </dgm:pt>
    <dgm:pt modelId="{A335749B-85F7-418C-96FD-DCD3AE3D6BF7}" type="pres">
      <dgm:prSet presAssocID="{54408EFE-ED98-43B4-BBCE-93C8CDD7407C}" presName="spacer" presStyleCnt="0"/>
      <dgm:spPr/>
    </dgm:pt>
    <dgm:pt modelId="{65FE8C0A-04AE-42AF-8EC9-0D97578FB7D4}" type="pres">
      <dgm:prSet presAssocID="{66F5D4F5-E479-433D-82C7-24B998ADA468}" presName="parentText" presStyleLbl="node1" presStyleIdx="2" presStyleCnt="3" custScaleX="98718" custLinFactNeighborX="-641" custLinFactNeighborY="42353">
        <dgm:presLayoutVars>
          <dgm:chMax val="0"/>
          <dgm:bulletEnabled val="1"/>
        </dgm:presLayoutVars>
      </dgm:prSet>
      <dgm:spPr/>
    </dgm:pt>
    <dgm:pt modelId="{69C8DC87-A1BB-43E5-8F83-5290418933BB}" type="pres">
      <dgm:prSet presAssocID="{66F5D4F5-E479-433D-82C7-24B998ADA46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7CE3903-7788-4998-A52C-49E41F0AC253}" srcId="{5B568ABB-9337-4513-BA0F-C974D7C1AEE0}" destId="{E5068D7A-4F55-422F-A6E9-BD017006A7BC}" srcOrd="0" destOrd="0" parTransId="{AD528999-3726-4AE8-8E6E-519A25ECFF2C}" sibTransId="{A22E0452-2AA1-48D8-9FEE-7A49C80B3759}"/>
    <dgm:cxn modelId="{CF086E07-8119-4BC8-B391-DBFA6FAE6305}" srcId="{5B568ABB-9337-4513-BA0F-C974D7C1AEE0}" destId="{66F5D4F5-E479-433D-82C7-24B998ADA468}" srcOrd="2" destOrd="0" parTransId="{0AF10F27-633A-4024-A12A-E7E0199EBC91}" sibTransId="{7ACB3CB4-80DF-4871-BAC0-2FBB9C716BE1}"/>
    <dgm:cxn modelId="{D1960211-D056-481F-AE14-D3F28A62E71D}" srcId="{5B568ABB-9337-4513-BA0F-C974D7C1AEE0}" destId="{187D09F1-FBE9-4700-A338-A93762A9D308}" srcOrd="1" destOrd="0" parTransId="{865B4440-040B-400E-9B35-AD26EB577243}" sibTransId="{54408EFE-ED98-43B4-BBCE-93C8CDD7407C}"/>
    <dgm:cxn modelId="{93126019-1B14-4DE6-A405-0C2D0987834E}" srcId="{66F5D4F5-E479-433D-82C7-24B998ADA468}" destId="{1BB95C74-0A3C-4CEE-93A9-6D42D155E85E}" srcOrd="0" destOrd="0" parTransId="{CB8C0123-883A-4257-BAD5-6C7668663C4E}" sibTransId="{2D7B53AD-CE98-43C1-9299-6FDFA1A770E6}"/>
    <dgm:cxn modelId="{8932E227-6298-4DC8-88A3-303E18260428}" type="presOf" srcId="{5B568ABB-9337-4513-BA0F-C974D7C1AEE0}" destId="{CB0B987D-4D3B-42CC-9B35-3546DAC399A1}" srcOrd="0" destOrd="0" presId="urn:microsoft.com/office/officeart/2005/8/layout/vList2"/>
    <dgm:cxn modelId="{95F0BC44-04A4-4001-AE4C-668FF82252E7}" type="presOf" srcId="{E5068D7A-4F55-422F-A6E9-BD017006A7BC}" destId="{F698BE23-6994-4FDC-9F96-5FB3A0C885BC}" srcOrd="0" destOrd="0" presId="urn:microsoft.com/office/officeart/2005/8/layout/vList2"/>
    <dgm:cxn modelId="{413A9069-8C60-4178-AC4E-FC2746E14345}" type="presOf" srcId="{66F5D4F5-E479-433D-82C7-24B998ADA468}" destId="{65FE8C0A-04AE-42AF-8EC9-0D97578FB7D4}" srcOrd="0" destOrd="0" presId="urn:microsoft.com/office/officeart/2005/8/layout/vList2"/>
    <dgm:cxn modelId="{6C288191-87DC-412C-91D4-A62B4313147F}" type="presOf" srcId="{187D09F1-FBE9-4700-A338-A93762A9D308}" destId="{8DDCAFC3-CA0B-4DDD-A031-A446B27F7D50}" srcOrd="0" destOrd="0" presId="urn:microsoft.com/office/officeart/2005/8/layout/vList2"/>
    <dgm:cxn modelId="{C5482AE9-79F6-4712-8753-135053F782B3}" type="presOf" srcId="{1BB95C74-0A3C-4CEE-93A9-6D42D155E85E}" destId="{69C8DC87-A1BB-43E5-8F83-5290418933BB}" srcOrd="0" destOrd="0" presId="urn:microsoft.com/office/officeart/2005/8/layout/vList2"/>
    <dgm:cxn modelId="{7357D57A-21E3-4BB0-85C7-1D645B3CA05F}" type="presParOf" srcId="{CB0B987D-4D3B-42CC-9B35-3546DAC399A1}" destId="{F698BE23-6994-4FDC-9F96-5FB3A0C885BC}" srcOrd="0" destOrd="0" presId="urn:microsoft.com/office/officeart/2005/8/layout/vList2"/>
    <dgm:cxn modelId="{DF0DCCB0-4150-424D-99EF-3ECF04D8072B}" type="presParOf" srcId="{CB0B987D-4D3B-42CC-9B35-3546DAC399A1}" destId="{25E61BB6-1079-4A32-B741-84017CA019B7}" srcOrd="1" destOrd="0" presId="urn:microsoft.com/office/officeart/2005/8/layout/vList2"/>
    <dgm:cxn modelId="{A87067AA-90F0-4547-8678-AE51EC5579C7}" type="presParOf" srcId="{CB0B987D-4D3B-42CC-9B35-3546DAC399A1}" destId="{8DDCAFC3-CA0B-4DDD-A031-A446B27F7D50}" srcOrd="2" destOrd="0" presId="urn:microsoft.com/office/officeart/2005/8/layout/vList2"/>
    <dgm:cxn modelId="{E8CA6F0A-DB93-41DE-B0C5-A6D752D2D10F}" type="presParOf" srcId="{CB0B987D-4D3B-42CC-9B35-3546DAC399A1}" destId="{A335749B-85F7-418C-96FD-DCD3AE3D6BF7}" srcOrd="3" destOrd="0" presId="urn:microsoft.com/office/officeart/2005/8/layout/vList2"/>
    <dgm:cxn modelId="{8350213E-E88D-4FD2-BABD-48AD12552F2E}" type="presParOf" srcId="{CB0B987D-4D3B-42CC-9B35-3546DAC399A1}" destId="{65FE8C0A-04AE-42AF-8EC9-0D97578FB7D4}" srcOrd="4" destOrd="0" presId="urn:microsoft.com/office/officeart/2005/8/layout/vList2"/>
    <dgm:cxn modelId="{82B08876-7F69-449B-AE3F-79AEFA03784D}" type="presParOf" srcId="{CB0B987D-4D3B-42CC-9B35-3546DAC399A1}" destId="{69C8DC87-A1BB-43E5-8F83-5290418933B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7A126-9182-4389-8436-3F397B87C294}">
      <dsp:nvSpPr>
        <dsp:cNvPr id="0" name=""/>
        <dsp:cNvSpPr/>
      </dsp:nvSpPr>
      <dsp:spPr>
        <a:xfrm>
          <a:off x="0" y="1644"/>
          <a:ext cx="5279796" cy="8334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051AC-86EA-41CE-8EDF-578FD38035B0}">
      <dsp:nvSpPr>
        <dsp:cNvPr id="0" name=""/>
        <dsp:cNvSpPr/>
      </dsp:nvSpPr>
      <dsp:spPr>
        <a:xfrm>
          <a:off x="252132" y="189181"/>
          <a:ext cx="458423" cy="4584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BBADA-3873-4C45-A014-1A3744B1B938}">
      <dsp:nvSpPr>
        <dsp:cNvPr id="0" name=""/>
        <dsp:cNvSpPr/>
      </dsp:nvSpPr>
      <dsp:spPr>
        <a:xfrm>
          <a:off x="962689" y="1644"/>
          <a:ext cx="4317106" cy="83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12" tIns="88212" rIns="88212" bIns="8821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reward for accomplishments </a:t>
          </a:r>
        </a:p>
      </dsp:txBody>
      <dsp:txXfrm>
        <a:off x="962689" y="1644"/>
        <a:ext cx="4317106" cy="833497"/>
      </dsp:txXfrm>
    </dsp:sp>
    <dsp:sp modelId="{19439791-E212-4950-92C0-F7FCC9A6A7AA}">
      <dsp:nvSpPr>
        <dsp:cNvPr id="0" name=""/>
        <dsp:cNvSpPr/>
      </dsp:nvSpPr>
      <dsp:spPr>
        <a:xfrm>
          <a:off x="0" y="1043515"/>
          <a:ext cx="5279796" cy="8334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057C1-6777-486E-B271-7C8403F4D9A6}">
      <dsp:nvSpPr>
        <dsp:cNvPr id="0" name=""/>
        <dsp:cNvSpPr/>
      </dsp:nvSpPr>
      <dsp:spPr>
        <a:xfrm>
          <a:off x="252132" y="1231052"/>
          <a:ext cx="458423" cy="4584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1251C-415E-40D6-922A-B2E61A0454EE}">
      <dsp:nvSpPr>
        <dsp:cNvPr id="0" name=""/>
        <dsp:cNvSpPr/>
      </dsp:nvSpPr>
      <dsp:spPr>
        <a:xfrm>
          <a:off x="962689" y="1043515"/>
          <a:ext cx="4317106" cy="83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12" tIns="88212" rIns="88212" bIns="8821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recognition of stature</a:t>
          </a:r>
        </a:p>
      </dsp:txBody>
      <dsp:txXfrm>
        <a:off x="962689" y="1043515"/>
        <a:ext cx="4317106" cy="833497"/>
      </dsp:txXfrm>
    </dsp:sp>
    <dsp:sp modelId="{3238946B-A164-4803-AA19-6F72B0C519D9}">
      <dsp:nvSpPr>
        <dsp:cNvPr id="0" name=""/>
        <dsp:cNvSpPr/>
      </dsp:nvSpPr>
      <dsp:spPr>
        <a:xfrm>
          <a:off x="0" y="2085387"/>
          <a:ext cx="5279796" cy="8334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DB82A-CD0D-4A58-82F6-A86BFB230FE9}">
      <dsp:nvSpPr>
        <dsp:cNvPr id="0" name=""/>
        <dsp:cNvSpPr/>
      </dsp:nvSpPr>
      <dsp:spPr>
        <a:xfrm>
          <a:off x="252132" y="2272923"/>
          <a:ext cx="458423" cy="4584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09690-AC4E-4AAE-9546-F13D21A7CE31}">
      <dsp:nvSpPr>
        <dsp:cNvPr id="0" name=""/>
        <dsp:cNvSpPr/>
      </dsp:nvSpPr>
      <dsp:spPr>
        <a:xfrm>
          <a:off x="962689" y="2085387"/>
          <a:ext cx="4317106" cy="83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12" tIns="88212" rIns="88212" bIns="8821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Keeps the faculty member competitive</a:t>
          </a:r>
        </a:p>
      </dsp:txBody>
      <dsp:txXfrm>
        <a:off x="962689" y="2085387"/>
        <a:ext cx="4317106" cy="833497"/>
      </dsp:txXfrm>
    </dsp:sp>
    <dsp:sp modelId="{40AC8A22-9198-40A6-9C95-B24DD157948C}">
      <dsp:nvSpPr>
        <dsp:cNvPr id="0" name=""/>
        <dsp:cNvSpPr/>
      </dsp:nvSpPr>
      <dsp:spPr>
        <a:xfrm>
          <a:off x="0" y="3127258"/>
          <a:ext cx="5279796" cy="8334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49E2D-EE68-486B-BC94-8D60AB092AC7}">
      <dsp:nvSpPr>
        <dsp:cNvPr id="0" name=""/>
        <dsp:cNvSpPr/>
      </dsp:nvSpPr>
      <dsp:spPr>
        <a:xfrm>
          <a:off x="252132" y="3314795"/>
          <a:ext cx="458423" cy="4584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83EBA-9E3B-4D0D-A267-4107FFA61744}">
      <dsp:nvSpPr>
        <dsp:cNvPr id="0" name=""/>
        <dsp:cNvSpPr/>
      </dsp:nvSpPr>
      <dsp:spPr>
        <a:xfrm>
          <a:off x="962689" y="3127258"/>
          <a:ext cx="4317106" cy="83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12" tIns="88212" rIns="88212" bIns="8821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Advances the interests of the institution</a:t>
          </a:r>
        </a:p>
      </dsp:txBody>
      <dsp:txXfrm>
        <a:off x="962689" y="3127258"/>
        <a:ext cx="4317106" cy="833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885E6-8FA5-4CD6-BA28-DE9D48202392}">
      <dsp:nvSpPr>
        <dsp:cNvPr id="0" name=""/>
        <dsp:cNvSpPr/>
      </dsp:nvSpPr>
      <dsp:spPr>
        <a:xfrm>
          <a:off x="0" y="0"/>
          <a:ext cx="594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96B6D-1879-4221-92B7-CB228D1596A6}">
      <dsp:nvSpPr>
        <dsp:cNvPr id="0" name=""/>
        <dsp:cNvSpPr/>
      </dsp:nvSpPr>
      <dsp:spPr>
        <a:xfrm>
          <a:off x="0" y="0"/>
          <a:ext cx="5943600" cy="93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Full review and approval required</a:t>
          </a:r>
        </a:p>
      </dsp:txBody>
      <dsp:txXfrm>
        <a:off x="0" y="0"/>
        <a:ext cx="5943600" cy="933449"/>
      </dsp:txXfrm>
    </dsp:sp>
    <dsp:sp modelId="{22965BE7-CF9D-4999-940D-8184CF00B44E}">
      <dsp:nvSpPr>
        <dsp:cNvPr id="0" name=""/>
        <dsp:cNvSpPr/>
      </dsp:nvSpPr>
      <dsp:spPr>
        <a:xfrm>
          <a:off x="0" y="628052"/>
          <a:ext cx="594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7E403-D8A7-4B60-9E17-D073A3E637E5}">
      <dsp:nvSpPr>
        <dsp:cNvPr id="0" name=""/>
        <dsp:cNvSpPr/>
      </dsp:nvSpPr>
      <dsp:spPr>
        <a:xfrm>
          <a:off x="0" y="742241"/>
          <a:ext cx="5943600" cy="93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Faculty participation in the medical school’s mission expected</a:t>
          </a:r>
        </a:p>
      </dsp:txBody>
      <dsp:txXfrm>
        <a:off x="0" y="742241"/>
        <a:ext cx="5943600" cy="933449"/>
      </dsp:txXfrm>
    </dsp:sp>
    <dsp:sp modelId="{A177DA30-CBE3-43B3-9CAC-C6642267353F}">
      <dsp:nvSpPr>
        <dsp:cNvPr id="0" name=""/>
        <dsp:cNvSpPr/>
      </dsp:nvSpPr>
      <dsp:spPr>
        <a:xfrm>
          <a:off x="0" y="1655762"/>
          <a:ext cx="594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F63FC-8E99-4A81-9AE3-8D46EA9824E1}">
      <dsp:nvSpPr>
        <dsp:cNvPr id="0" name=""/>
        <dsp:cNvSpPr/>
      </dsp:nvSpPr>
      <dsp:spPr>
        <a:xfrm>
          <a:off x="0" y="1769960"/>
          <a:ext cx="5943600" cy="93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Contribution to medical school service </a:t>
          </a:r>
        </a:p>
      </dsp:txBody>
      <dsp:txXfrm>
        <a:off x="0" y="1769960"/>
        <a:ext cx="5943600" cy="933449"/>
      </dsp:txXfrm>
    </dsp:sp>
    <dsp:sp modelId="{8457589B-9629-4CC2-B774-64AD527B8364}">
      <dsp:nvSpPr>
        <dsp:cNvPr id="0" name=""/>
        <dsp:cNvSpPr/>
      </dsp:nvSpPr>
      <dsp:spPr>
        <a:xfrm>
          <a:off x="0" y="2455103"/>
          <a:ext cx="5943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1B957-07E5-462B-9CC1-4FBF046F96FE}">
      <dsp:nvSpPr>
        <dsp:cNvPr id="0" name=""/>
        <dsp:cNvSpPr/>
      </dsp:nvSpPr>
      <dsp:spPr>
        <a:xfrm>
          <a:off x="0" y="2569292"/>
          <a:ext cx="5943600" cy="93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Scholarly activity in clinical, teaching/education, or research areas</a:t>
          </a:r>
        </a:p>
      </dsp:txBody>
      <dsp:txXfrm>
        <a:off x="0" y="2569292"/>
        <a:ext cx="5943600" cy="933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87D5D-8940-4273-B8D0-234F9B0E933A}">
      <dsp:nvSpPr>
        <dsp:cNvPr id="0" name=""/>
        <dsp:cNvSpPr/>
      </dsp:nvSpPr>
      <dsp:spPr>
        <a:xfrm>
          <a:off x="-396857" y="8010"/>
          <a:ext cx="6019800" cy="89498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9671A-024C-4A65-AF2D-E2D1C103BE28}">
      <dsp:nvSpPr>
        <dsp:cNvPr id="0" name=""/>
        <dsp:cNvSpPr/>
      </dsp:nvSpPr>
      <dsp:spPr>
        <a:xfrm>
          <a:off x="-126124" y="209382"/>
          <a:ext cx="492241" cy="4922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F37D8-2946-40E9-A579-85F1398901F0}">
      <dsp:nvSpPr>
        <dsp:cNvPr id="0" name=""/>
        <dsp:cNvSpPr/>
      </dsp:nvSpPr>
      <dsp:spPr>
        <a:xfrm>
          <a:off x="636850" y="8010"/>
          <a:ext cx="4984070" cy="89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19" tIns="94719" rIns="94719" bIns="9471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Teaching &amp; Education</a:t>
          </a:r>
        </a:p>
      </dsp:txBody>
      <dsp:txXfrm>
        <a:off x="636850" y="8010"/>
        <a:ext cx="4984070" cy="894985"/>
      </dsp:txXfrm>
    </dsp:sp>
    <dsp:sp modelId="{A7C491A2-2F61-47EC-89DE-F6E45BFA67F7}">
      <dsp:nvSpPr>
        <dsp:cNvPr id="0" name=""/>
        <dsp:cNvSpPr/>
      </dsp:nvSpPr>
      <dsp:spPr>
        <a:xfrm>
          <a:off x="-396857" y="1126741"/>
          <a:ext cx="6019800" cy="89498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0C424-A82B-4404-A0D3-A082389E8B2A}">
      <dsp:nvSpPr>
        <dsp:cNvPr id="0" name=""/>
        <dsp:cNvSpPr/>
      </dsp:nvSpPr>
      <dsp:spPr>
        <a:xfrm>
          <a:off x="-126124" y="1328113"/>
          <a:ext cx="492241" cy="4922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C53BA-ECEB-4FFC-817D-3608E9D81900}">
      <dsp:nvSpPr>
        <dsp:cNvPr id="0" name=""/>
        <dsp:cNvSpPr/>
      </dsp:nvSpPr>
      <dsp:spPr>
        <a:xfrm>
          <a:off x="636850" y="1126741"/>
          <a:ext cx="4984070" cy="89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19" tIns="94719" rIns="94719" bIns="9471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Research &amp; Scholarly Activity</a:t>
          </a:r>
        </a:p>
      </dsp:txBody>
      <dsp:txXfrm>
        <a:off x="636850" y="1126741"/>
        <a:ext cx="4984070" cy="894985"/>
      </dsp:txXfrm>
    </dsp:sp>
    <dsp:sp modelId="{14506C4C-9741-45DF-9147-FFCFC0F8EB8B}">
      <dsp:nvSpPr>
        <dsp:cNvPr id="0" name=""/>
        <dsp:cNvSpPr/>
      </dsp:nvSpPr>
      <dsp:spPr>
        <a:xfrm>
          <a:off x="-396857" y="2245473"/>
          <a:ext cx="6019800" cy="89498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7995A-A226-4CC3-B95D-A737E07543D9}">
      <dsp:nvSpPr>
        <dsp:cNvPr id="0" name=""/>
        <dsp:cNvSpPr/>
      </dsp:nvSpPr>
      <dsp:spPr>
        <a:xfrm>
          <a:off x="-126124" y="2446844"/>
          <a:ext cx="492241" cy="4922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95A04-79AE-4CB2-ADB5-33066403838A}">
      <dsp:nvSpPr>
        <dsp:cNvPr id="0" name=""/>
        <dsp:cNvSpPr/>
      </dsp:nvSpPr>
      <dsp:spPr>
        <a:xfrm>
          <a:off x="636850" y="2245473"/>
          <a:ext cx="2708910" cy="89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19" tIns="94719" rIns="94719" bIns="9471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Service </a:t>
          </a:r>
        </a:p>
      </dsp:txBody>
      <dsp:txXfrm>
        <a:off x="636850" y="2245473"/>
        <a:ext cx="2708910" cy="894985"/>
      </dsp:txXfrm>
    </dsp:sp>
    <dsp:sp modelId="{D6BFD8BD-7C81-471B-A238-E23380B36519}">
      <dsp:nvSpPr>
        <dsp:cNvPr id="0" name=""/>
        <dsp:cNvSpPr/>
      </dsp:nvSpPr>
      <dsp:spPr>
        <a:xfrm>
          <a:off x="1015950" y="2798162"/>
          <a:ext cx="3866635" cy="53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20" tIns="73420" rIns="73420" bIns="7342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CMSRU, CUHC, Rowan University, community, professional or discipline related organizations </a:t>
          </a:r>
        </a:p>
      </dsp:txBody>
      <dsp:txXfrm>
        <a:off x="1015950" y="2798162"/>
        <a:ext cx="3866635" cy="536685"/>
      </dsp:txXfrm>
    </dsp:sp>
    <dsp:sp modelId="{E65F2F81-84A6-429D-B581-6C53D2DB1FDD}">
      <dsp:nvSpPr>
        <dsp:cNvPr id="0" name=""/>
        <dsp:cNvSpPr/>
      </dsp:nvSpPr>
      <dsp:spPr>
        <a:xfrm>
          <a:off x="-396857" y="3364204"/>
          <a:ext cx="6019800" cy="89498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BDDCC-085D-47DD-B9B4-BEDCACC80617}">
      <dsp:nvSpPr>
        <dsp:cNvPr id="0" name=""/>
        <dsp:cNvSpPr/>
      </dsp:nvSpPr>
      <dsp:spPr>
        <a:xfrm>
          <a:off x="-126124" y="3565576"/>
          <a:ext cx="492241" cy="4922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1FBCC-891A-4BBC-86F4-B66C58407A88}">
      <dsp:nvSpPr>
        <dsp:cNvPr id="0" name=""/>
        <dsp:cNvSpPr/>
      </dsp:nvSpPr>
      <dsp:spPr>
        <a:xfrm>
          <a:off x="636850" y="3364204"/>
          <a:ext cx="4984070" cy="89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19" tIns="94719" rIns="94719" bIns="9471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Clinical </a:t>
          </a:r>
        </a:p>
      </dsp:txBody>
      <dsp:txXfrm>
        <a:off x="636850" y="3364204"/>
        <a:ext cx="4984070" cy="894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BE23-6994-4FDC-9F96-5FB3A0C885BC}">
      <dsp:nvSpPr>
        <dsp:cNvPr id="0" name=""/>
        <dsp:cNvSpPr/>
      </dsp:nvSpPr>
      <dsp:spPr>
        <a:xfrm>
          <a:off x="633678" y="102436"/>
          <a:ext cx="4030633" cy="8049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Assistant</a:t>
          </a:r>
          <a:r>
            <a:rPr lang="en-US" sz="2800" kern="1200" dirty="0"/>
            <a:t> </a:t>
          </a:r>
          <a:r>
            <a:rPr lang="en-US" sz="2800" kern="1200" dirty="0">
              <a:solidFill>
                <a:schemeClr val="tx1"/>
              </a:solidFill>
            </a:rPr>
            <a:t>Professor</a:t>
          </a:r>
          <a:r>
            <a:rPr lang="en-US" sz="2800" kern="1200" dirty="0"/>
            <a:t>  </a:t>
          </a:r>
        </a:p>
      </dsp:txBody>
      <dsp:txXfrm>
        <a:off x="672973" y="141731"/>
        <a:ext cx="3952043" cy="726370"/>
      </dsp:txXfrm>
    </dsp:sp>
    <dsp:sp modelId="{8DDCAFC3-CA0B-4DDD-A031-A446B27F7D50}">
      <dsp:nvSpPr>
        <dsp:cNvPr id="0" name=""/>
        <dsp:cNvSpPr/>
      </dsp:nvSpPr>
      <dsp:spPr>
        <a:xfrm>
          <a:off x="658350" y="1130227"/>
          <a:ext cx="4005961" cy="8049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Associate Professor</a:t>
          </a:r>
        </a:p>
      </dsp:txBody>
      <dsp:txXfrm>
        <a:off x="697645" y="1169522"/>
        <a:ext cx="3927371" cy="726370"/>
      </dsp:txXfrm>
    </dsp:sp>
    <dsp:sp modelId="{65FE8C0A-04AE-42AF-8EC9-0D97578FB7D4}">
      <dsp:nvSpPr>
        <dsp:cNvPr id="0" name=""/>
        <dsp:cNvSpPr/>
      </dsp:nvSpPr>
      <dsp:spPr>
        <a:xfrm>
          <a:off x="607510" y="2186367"/>
          <a:ext cx="4056800" cy="8049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Professor </a:t>
          </a:r>
        </a:p>
      </dsp:txBody>
      <dsp:txXfrm>
        <a:off x="646805" y="2225662"/>
        <a:ext cx="3978210" cy="726370"/>
      </dsp:txXfrm>
    </dsp:sp>
    <dsp:sp modelId="{69C8DC87-A1BB-43E5-8F83-5290418933BB}">
      <dsp:nvSpPr>
        <dsp:cNvPr id="0" name=""/>
        <dsp:cNvSpPr/>
      </dsp:nvSpPr>
      <dsp:spPr>
        <a:xfrm>
          <a:off x="0" y="2689740"/>
          <a:ext cx="5340285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54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400" kern="1200" dirty="0"/>
        </a:p>
      </dsp:txBody>
      <dsp:txXfrm>
        <a:off x="0" y="2689740"/>
        <a:ext cx="5340285" cy="712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7BECE-E2FD-4037-A2B0-5AE45C9260E1}">
      <dsp:nvSpPr>
        <dsp:cNvPr id="0" name=""/>
        <dsp:cNvSpPr/>
      </dsp:nvSpPr>
      <dsp:spPr>
        <a:xfrm>
          <a:off x="0" y="608"/>
          <a:ext cx="4532329" cy="0"/>
        </a:xfrm>
        <a:prstGeom prst="lin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0353E-8AD6-4881-AAE6-4A73E7C5D6C0}">
      <dsp:nvSpPr>
        <dsp:cNvPr id="0" name=""/>
        <dsp:cNvSpPr/>
      </dsp:nvSpPr>
      <dsp:spPr>
        <a:xfrm>
          <a:off x="0" y="608"/>
          <a:ext cx="4532329" cy="99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Board certification </a:t>
          </a:r>
        </a:p>
      </dsp:txBody>
      <dsp:txXfrm>
        <a:off x="0" y="608"/>
        <a:ext cx="4532329" cy="996389"/>
      </dsp:txXfrm>
    </dsp:sp>
    <dsp:sp modelId="{69B59E46-1D8B-4229-90D2-D11AB9805C65}">
      <dsp:nvSpPr>
        <dsp:cNvPr id="0" name=""/>
        <dsp:cNvSpPr/>
      </dsp:nvSpPr>
      <dsp:spPr>
        <a:xfrm>
          <a:off x="0" y="609601"/>
          <a:ext cx="4532329" cy="0"/>
        </a:xfrm>
        <a:prstGeom prst="line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accent2">
              <a:shade val="50000"/>
              <a:hueOff val="-16594"/>
              <a:satOff val="-3364"/>
              <a:lumOff val="18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9DBB3-8EA9-4972-9221-BE39E7C4B1F9}">
      <dsp:nvSpPr>
        <dsp:cNvPr id="0" name=""/>
        <dsp:cNvSpPr/>
      </dsp:nvSpPr>
      <dsp:spPr>
        <a:xfrm>
          <a:off x="0" y="761999"/>
          <a:ext cx="4532329" cy="99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Excellence in training, teaching, and advising of undergraduate, medical &amp; graduate students, residents</a:t>
          </a:r>
        </a:p>
      </dsp:txBody>
      <dsp:txXfrm>
        <a:off x="0" y="761999"/>
        <a:ext cx="4532329" cy="996389"/>
      </dsp:txXfrm>
    </dsp:sp>
    <dsp:sp modelId="{1CED8981-B797-4DF6-BC3F-E29B399E4E0F}">
      <dsp:nvSpPr>
        <dsp:cNvPr id="0" name=""/>
        <dsp:cNvSpPr/>
      </dsp:nvSpPr>
      <dsp:spPr>
        <a:xfrm>
          <a:off x="0" y="1993386"/>
          <a:ext cx="4532329" cy="0"/>
        </a:xfrm>
        <a:prstGeom prst="line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accent2">
              <a:shade val="50000"/>
              <a:hueOff val="-33187"/>
              <a:satOff val="-6727"/>
              <a:lumOff val="37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F601F-BC03-4279-9928-C40E22AD8D26}">
      <dsp:nvSpPr>
        <dsp:cNvPr id="0" name=""/>
        <dsp:cNvSpPr/>
      </dsp:nvSpPr>
      <dsp:spPr>
        <a:xfrm>
          <a:off x="0" y="1993386"/>
          <a:ext cx="4532329" cy="99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Evidence of scholarly activity </a:t>
          </a:r>
          <a:br>
            <a:rPr lang="en-US" sz="2000" kern="1200" dirty="0"/>
          </a:br>
          <a:r>
            <a:rPr lang="en-US" sz="1600" kern="1200" dirty="0"/>
            <a:t>(abstracts acceptable) </a:t>
          </a:r>
        </a:p>
      </dsp:txBody>
      <dsp:txXfrm>
        <a:off x="0" y="1993386"/>
        <a:ext cx="4532329" cy="996389"/>
      </dsp:txXfrm>
    </dsp:sp>
    <dsp:sp modelId="{ACAE1B5F-878A-42A7-ABA2-AD23BC23EF52}">
      <dsp:nvSpPr>
        <dsp:cNvPr id="0" name=""/>
        <dsp:cNvSpPr/>
      </dsp:nvSpPr>
      <dsp:spPr>
        <a:xfrm>
          <a:off x="0" y="2989776"/>
          <a:ext cx="4532329" cy="0"/>
        </a:xfrm>
        <a:prstGeom prst="line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accent2">
              <a:shade val="50000"/>
              <a:hueOff val="-33187"/>
              <a:satOff val="-6727"/>
              <a:lumOff val="37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710B0-8305-4179-970E-20EB44000288}">
      <dsp:nvSpPr>
        <dsp:cNvPr id="0" name=""/>
        <dsp:cNvSpPr/>
      </dsp:nvSpPr>
      <dsp:spPr>
        <a:xfrm>
          <a:off x="0" y="2989776"/>
          <a:ext cx="4532329" cy="99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Consistent contributions to student education</a:t>
          </a:r>
        </a:p>
      </dsp:txBody>
      <dsp:txXfrm>
        <a:off x="0" y="2989776"/>
        <a:ext cx="4532329" cy="996389"/>
      </dsp:txXfrm>
    </dsp:sp>
    <dsp:sp modelId="{7525B051-6CB6-46AD-8248-611B48962116}">
      <dsp:nvSpPr>
        <dsp:cNvPr id="0" name=""/>
        <dsp:cNvSpPr/>
      </dsp:nvSpPr>
      <dsp:spPr>
        <a:xfrm>
          <a:off x="0" y="3986165"/>
          <a:ext cx="4532329" cy="0"/>
        </a:xfrm>
        <a:prstGeom prst="line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accent2">
              <a:shade val="50000"/>
              <a:hueOff val="-16594"/>
              <a:satOff val="-3364"/>
              <a:lumOff val="18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B757E-39C5-48D3-8640-B023C7CD96A2}">
      <dsp:nvSpPr>
        <dsp:cNvPr id="0" name=""/>
        <dsp:cNvSpPr/>
      </dsp:nvSpPr>
      <dsp:spPr>
        <a:xfrm>
          <a:off x="0" y="3986165"/>
          <a:ext cx="4532329" cy="99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Evidence of professional development activities </a:t>
          </a:r>
        </a:p>
      </dsp:txBody>
      <dsp:txXfrm>
        <a:off x="0" y="3986165"/>
        <a:ext cx="4532329" cy="996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BE23-6994-4FDC-9F96-5FB3A0C885BC}">
      <dsp:nvSpPr>
        <dsp:cNvPr id="0" name=""/>
        <dsp:cNvSpPr/>
      </dsp:nvSpPr>
      <dsp:spPr>
        <a:xfrm>
          <a:off x="0" y="152400"/>
          <a:ext cx="5821095" cy="8985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Assistant</a:t>
          </a:r>
          <a:r>
            <a:rPr lang="en-US" sz="2400" kern="1200" dirty="0"/>
            <a:t> </a:t>
          </a:r>
          <a:r>
            <a:rPr lang="en-US" sz="2400" kern="1200" dirty="0">
              <a:solidFill>
                <a:schemeClr val="tx1"/>
              </a:solidFill>
            </a:rPr>
            <a:t>Professor of Clinical (Department) </a:t>
          </a:r>
          <a:r>
            <a:rPr lang="en-US" sz="2400" kern="1200" dirty="0"/>
            <a:t>  </a:t>
          </a:r>
        </a:p>
      </dsp:txBody>
      <dsp:txXfrm>
        <a:off x="43864" y="196264"/>
        <a:ext cx="5733367" cy="810832"/>
      </dsp:txXfrm>
    </dsp:sp>
    <dsp:sp modelId="{8DDCAFC3-CA0B-4DDD-A031-A446B27F7D50}">
      <dsp:nvSpPr>
        <dsp:cNvPr id="0" name=""/>
        <dsp:cNvSpPr/>
      </dsp:nvSpPr>
      <dsp:spPr>
        <a:xfrm>
          <a:off x="0" y="1295398"/>
          <a:ext cx="5881349" cy="8985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Associate Professor of Clinical (Department) </a:t>
          </a:r>
        </a:p>
      </dsp:txBody>
      <dsp:txXfrm>
        <a:off x="43864" y="1339262"/>
        <a:ext cx="5793621" cy="810832"/>
      </dsp:txXfrm>
    </dsp:sp>
    <dsp:sp modelId="{65FE8C0A-04AE-42AF-8EC9-0D97578FB7D4}">
      <dsp:nvSpPr>
        <dsp:cNvPr id="0" name=""/>
        <dsp:cNvSpPr/>
      </dsp:nvSpPr>
      <dsp:spPr>
        <a:xfrm>
          <a:off x="0" y="2431736"/>
          <a:ext cx="5972094" cy="8985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Professor of Clinical (Department)  </a:t>
          </a:r>
        </a:p>
      </dsp:txBody>
      <dsp:txXfrm>
        <a:off x="43864" y="2475600"/>
        <a:ext cx="5884366" cy="810832"/>
      </dsp:txXfrm>
    </dsp:sp>
    <dsp:sp modelId="{69C8DC87-A1BB-43E5-8F83-5290418933BB}">
      <dsp:nvSpPr>
        <dsp:cNvPr id="0" name=""/>
        <dsp:cNvSpPr/>
      </dsp:nvSpPr>
      <dsp:spPr>
        <a:xfrm>
          <a:off x="0" y="2993640"/>
          <a:ext cx="6049651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7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700" kern="1200" dirty="0"/>
        </a:p>
      </dsp:txBody>
      <dsp:txXfrm>
        <a:off x="0" y="2993640"/>
        <a:ext cx="6049651" cy="79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78E5C-F43B-FA40-BD1A-0044350A8C92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47383-5503-1745-BBAC-F3A4F26195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24144-2BA1-2245-8676-26B81C5151E6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25694-30D0-1E44-B1CF-193BB9D01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df"/><Relationship Id="rId5" Type="http://schemas.openxmlformats.org/officeDocument/2006/relationships/image" Target="../media/image1.pd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df"/><Relationship Id="rId4" Type="http://schemas.openxmlformats.org/officeDocument/2006/relationships/image" Target="../media/image2.pd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df"/><Relationship Id="rId4" Type="http://schemas.openxmlformats.org/officeDocument/2006/relationships/image" Target="../media/image2.pd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df"/><Relationship Id="rId4" Type="http://schemas.openxmlformats.org/officeDocument/2006/relationships/image" Target="../media/image2.pd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df"/><Relationship Id="rId4" Type="http://schemas.openxmlformats.org/officeDocument/2006/relationships/image" Target="../media/image2.pd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df"/><Relationship Id="rId4" Type="http://schemas.openxmlformats.org/officeDocument/2006/relationships/image" Target="../media/image2.pd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df"/><Relationship Id="rId4" Type="http://schemas.openxmlformats.org/officeDocument/2006/relationships/image" Target="../media/image2.pd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 b="1" i="0">
                <a:solidFill>
                  <a:srgbClr val="C2203D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5334000"/>
            <a:ext cx="7010400" cy="102235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22FF729-3D0E-1A43-9E7B-C5C444BEE73B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3CB3-D03C-F746-B1AE-6D2F2943D3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1"/>
            <a:ext cx="3581400" cy="61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2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304800" y="228601"/>
            <a:ext cx="3581400" cy="61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8001000" cy="5592763"/>
          </a:xfrm>
        </p:spPr>
        <p:txBody>
          <a:bodyPr/>
          <a:lstStyle>
            <a:lvl1pPr>
              <a:defRPr sz="2800">
                <a:latin typeface="Trebuchet MS"/>
                <a:cs typeface="Trebuchet MS"/>
              </a:defRPr>
            </a:lvl1pPr>
            <a:lvl2pPr>
              <a:defRPr sz="2400">
                <a:latin typeface="Trebuchet MS"/>
                <a:cs typeface="Trebuchet MS"/>
              </a:defRPr>
            </a:lvl2pPr>
            <a:lvl3pPr>
              <a:defRPr sz="2000">
                <a:latin typeface="Trebuchet MS"/>
                <a:cs typeface="Trebuchet MS"/>
              </a:defRPr>
            </a:lvl3pPr>
            <a:lvl4pPr>
              <a:defRPr>
                <a:latin typeface="Trebuchet MS"/>
                <a:cs typeface="Trebuchet MS"/>
              </a:defRPr>
            </a:lvl4pPr>
            <a:lvl5pPr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A4074635-D45E-8C41-B8B1-7D42DA4A52DA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3CB3-D03C-F746-B1AE-6D2F2943D3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Choice>
          <mc:Fallback>
            <p:blipFill>
              <a:blip r:embed="rId2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33400"/>
            <a:ext cx="7885112" cy="533400"/>
          </a:xfrm>
        </p:spPr>
        <p:txBody>
          <a:bodyPr lIns="0" tIns="0" rIns="0" bIns="0" anchor="t">
            <a:normAutofit/>
          </a:bodyPr>
          <a:lstStyle>
            <a:lvl1pPr algn="l">
              <a:defRPr sz="3200" b="1" cap="none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219200"/>
            <a:ext cx="7808913" cy="4953001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685F1-CA02-184E-919A-13D123A368CF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3CB3-D03C-F746-B1AE-6D2F2943D3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Choice>
          <mc:Fallback>
            <p:blipFill>
              <a:blip r:embed="rId2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8001000" cy="457200"/>
          </a:xfrm>
        </p:spPr>
        <p:txBody>
          <a:bodyPr lIns="0" tIns="0" rIns="0" bIns="0">
            <a:noAutofit/>
          </a:bodyPr>
          <a:lstStyle>
            <a:lvl1pPr algn="l">
              <a:defRPr sz="3200" b="1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86200" cy="4983163"/>
          </a:xfrm>
        </p:spPr>
        <p:txBody>
          <a:bodyPr/>
          <a:lstStyle>
            <a:lvl1pPr>
              <a:defRPr sz="2800">
                <a:latin typeface="Trebuchet MS"/>
                <a:cs typeface="Trebuchet MS"/>
              </a:defRPr>
            </a:lvl1pPr>
            <a:lvl2pPr>
              <a:defRPr sz="2400">
                <a:latin typeface="Trebuchet MS"/>
                <a:cs typeface="Trebuchet MS"/>
              </a:defRPr>
            </a:lvl2pPr>
            <a:lvl3pPr>
              <a:defRPr sz="2000">
                <a:latin typeface="Trebuchet MS"/>
                <a:cs typeface="Trebuchet MS"/>
              </a:defRPr>
            </a:lvl3pPr>
            <a:lvl4pPr>
              <a:defRPr sz="2000">
                <a:latin typeface="Trebuchet MS"/>
                <a:cs typeface="Trebuchet MS"/>
              </a:defRPr>
            </a:lvl4pPr>
            <a:lvl5pPr>
              <a:defRPr sz="20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E9DFF8A-B80E-9C41-81C8-A838870D6502}" type="datetime1">
              <a:rPr lang="en-US" smtClean="0"/>
              <a:pPr algn="r"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3CB3-D03C-F746-B1AE-6D2F2943D3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latin typeface="Trebuchet MS"/>
                <a:cs typeface="Trebuchet MS"/>
              </a:defRPr>
            </a:lvl1pPr>
            <a:lvl2pPr>
              <a:defRPr sz="2400">
                <a:latin typeface="Trebuchet MS"/>
                <a:cs typeface="Trebuchet MS"/>
              </a:defRPr>
            </a:lvl2pPr>
            <a:lvl3pPr>
              <a:defRPr sz="2000">
                <a:latin typeface="Trebuchet MS"/>
                <a:cs typeface="Trebuchet MS"/>
              </a:defRPr>
            </a:lvl3pPr>
            <a:lvl4pPr>
              <a:defRPr sz="2000">
                <a:latin typeface="Trebuchet MS"/>
                <a:cs typeface="Trebuchet MS"/>
              </a:defRPr>
            </a:lvl4pPr>
            <a:lvl5pPr>
              <a:defRPr sz="20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Choice>
          <mc:Fallback>
            <p:blipFill>
              <a:blip r:embed="rId2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8001000" cy="503238"/>
          </a:xfrm>
        </p:spPr>
        <p:txBody>
          <a:bodyPr lIns="0" tIns="0" rIns="0" bIns="0">
            <a:noAutofit/>
          </a:bodyPr>
          <a:lstStyle>
            <a:lvl1pPr algn="l">
              <a:defRPr sz="3200" b="1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A78551D7-1022-8A4C-BD0A-807B87FC283F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3CB3-D03C-F746-B1AE-6D2F2943D3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Choice>
          <mc:Fallback>
            <p:blipFill>
              <a:blip r:embed="rId2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6075A35-8606-4549-9405-FF363D456778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3CB3-D03C-F746-B1AE-6D2F2943D3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Choice>
          <mc:Fallback>
            <p:blipFill>
              <a:blip r:embed="rId2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FFB900"/>
              <a:srgbClr val="FFF1C1"/>
            </a:duotone>
          </a:blip>
          <a:srcRect/>
          <a:stretch>
            <a:fillRect/>
          </a:stretch>
        </p:blipFill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24462"/>
            <a:ext cx="8001000" cy="338138"/>
          </a:xfrm>
        </p:spPr>
        <p:txBody>
          <a:bodyPr lIns="0" tIns="0" rIns="0" bIns="0" anchor="b">
            <a:noAutofit/>
          </a:bodyPr>
          <a:lstStyle>
            <a:lvl1pPr algn="l">
              <a:defRPr sz="1800" b="1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533400"/>
            <a:ext cx="7772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638800"/>
            <a:ext cx="8001000" cy="533400"/>
          </a:xfrm>
        </p:spPr>
        <p:txBody>
          <a:bodyPr/>
          <a:lstStyle>
            <a:lvl1pPr marL="0" indent="0">
              <a:buNone/>
              <a:defRPr sz="140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26D55-8203-EC45-BCF6-F33ACE95F331}" type="datetime1">
              <a:rPr lang="en-US" smtClean="0"/>
              <a:pPr algn="r"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3CB3-D03C-F746-B1AE-6D2F2943D3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Choice>
          <mc:Fallback>
            <p:blipFill>
              <a:blip r:embed="rId2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Choice>
          <mc:Fallback>
            <p:blipFill>
              <a:blip r:embed="rId3">
                <a:duotone>
                  <a:srgbClr val="FFB900"/>
                  <a:srgbClr val="FFF1C1"/>
                </a:duotone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6378870" y="-685800"/>
            <a:ext cx="383193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28600" y="6329970"/>
            <a:ext cx="2133600" cy="3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8001000" cy="5592763"/>
          </a:xfrm>
        </p:spPr>
        <p:txBody>
          <a:bodyPr/>
          <a:lstStyle>
            <a:lvl1pPr>
              <a:defRPr sz="2800">
                <a:latin typeface="Trebuchet MS"/>
                <a:cs typeface="Trebuchet MS"/>
              </a:defRPr>
            </a:lvl1pPr>
            <a:lvl2pPr>
              <a:defRPr sz="2400">
                <a:latin typeface="Trebuchet MS"/>
                <a:cs typeface="Trebuchet MS"/>
              </a:defRPr>
            </a:lvl2pPr>
            <a:lvl3pPr>
              <a:defRPr sz="2000">
                <a:latin typeface="Trebuchet MS"/>
                <a:cs typeface="Trebuchet MS"/>
              </a:defRPr>
            </a:lvl3pPr>
            <a:lvl4pPr>
              <a:defRPr>
                <a:latin typeface="Trebuchet MS"/>
                <a:cs typeface="Trebuchet MS"/>
              </a:defRPr>
            </a:lvl4pPr>
            <a:lvl5pPr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A4074635-D45E-8C41-B8B1-7D42DA4A52DA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3CB3-D03C-F746-B1AE-6D2F2943D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1066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0BCB033A-3848-0040-8017-D7460BC13D45}" type="datetime1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356350"/>
            <a:ext cx="3048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72023CB3-D03C-F746-B1AE-6D2F2943D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50" r:id="rId8"/>
  </p:sldLayoutIdLst>
  <p:transition spd="med">
    <p:fade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cmsru.rowan.edu/resources/faculty/office-of-faculty-affairs/appointments-and-promotions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baxter-john@cooperhealth.edu" TargetMode="External"/><Relationship Id="rId2" Type="http://schemas.openxmlformats.org/officeDocument/2006/relationships/hyperlink" Target="mailto:peatmana@rowan.ed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0605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CMSRU Faculty 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Academic Promotion 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Overview 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96200" cy="137160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Annette Reboli, MD, Dean, CMSRU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John Baxter, MD, Chair, CMSRU A&amp;P Committee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Anne Peatman, MBA, Assistant Dean for Faculty Affairs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Cumulative Scholarly Products </a:t>
            </a:r>
            <a:br>
              <a:rPr lang="en-US" dirty="0"/>
            </a:br>
            <a:r>
              <a:rPr lang="en-US" sz="2800" dirty="0"/>
              <a:t>(Academic Pathway)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A2F0B-D911-C4C5-C26D-3DE3A1BE54B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752600"/>
            <a:ext cx="8229600" cy="4352544"/>
          </a:xfrm>
        </p:spPr>
        <p:txBody>
          <a:bodyPr anchor="t">
            <a:normAutofit fontScale="92500" lnSpcReduction="10000"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200" dirty="0">
                <a:effectLst/>
              </a:rPr>
              <a:t>Promotions to </a:t>
            </a:r>
            <a:r>
              <a:rPr lang="en-US" sz="1800" b="1" kern="1200" dirty="0">
                <a:solidFill>
                  <a:srgbClr val="C2203D"/>
                </a:solidFill>
                <a:effectLst/>
              </a:rPr>
              <a:t>Assistant Professor </a:t>
            </a:r>
            <a:endParaRPr lang="en-US" sz="1800" kern="1200" dirty="0">
              <a:solidFill>
                <a:srgbClr val="C2203D"/>
              </a:solidFill>
              <a:effectLst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200" dirty="0">
                <a:effectLst/>
              </a:rPr>
              <a:t>	Number of promotions 2020-2025: 15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200" dirty="0">
                <a:effectLst/>
              </a:rPr>
              <a:t>	Average (mean) # scholarly products per faculty member:  </a:t>
            </a:r>
            <a:r>
              <a:rPr lang="en-US" sz="2000" b="1" dirty="0">
                <a:solidFill>
                  <a:srgbClr val="0070C0"/>
                </a:solidFill>
              </a:rPr>
              <a:t>2</a:t>
            </a:r>
            <a:endParaRPr lang="en-US" sz="2000" kern="1200" dirty="0">
              <a:solidFill>
                <a:srgbClr val="0070C0"/>
              </a:solidFill>
              <a:effectLst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200" dirty="0">
                <a:effectLst/>
              </a:rPr>
              <a:t>	Median # of scholarly products: </a:t>
            </a:r>
            <a:r>
              <a:rPr lang="en-US" sz="1800" dirty="0">
                <a:solidFill>
                  <a:srgbClr val="0070C0"/>
                </a:solidFill>
              </a:rPr>
              <a:t>1</a:t>
            </a:r>
            <a:br>
              <a:rPr lang="en-US" sz="1800" kern="1200" dirty="0">
                <a:solidFill>
                  <a:srgbClr val="0070C0"/>
                </a:solidFill>
                <a:effectLst/>
              </a:rPr>
            </a:br>
            <a:endParaRPr lang="en-US" sz="1800" kern="1200" dirty="0">
              <a:solidFill>
                <a:srgbClr val="0070C0"/>
              </a:solidFill>
              <a:effectLst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200" dirty="0">
              <a:effectLst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200" dirty="0">
                <a:effectLst/>
              </a:rPr>
              <a:t>Promotions to </a:t>
            </a:r>
            <a:r>
              <a:rPr lang="en-US" sz="1800" b="1" kern="1200" dirty="0">
                <a:solidFill>
                  <a:srgbClr val="C2203D"/>
                </a:solidFill>
                <a:effectLst/>
              </a:rPr>
              <a:t>Associate Professor </a:t>
            </a:r>
            <a:endParaRPr lang="en-US" sz="1800" kern="1200" dirty="0">
              <a:solidFill>
                <a:srgbClr val="C2203D"/>
              </a:solidFill>
              <a:effectLst/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kern="1200" dirty="0">
                <a:effectLst/>
              </a:rPr>
              <a:t>Number of promotions 2020-2025: 42</a:t>
            </a: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kern="1200" dirty="0">
                <a:effectLst/>
              </a:rPr>
              <a:t>Average (mean) # scholarly products per faculty member: </a:t>
            </a:r>
            <a:r>
              <a:rPr lang="en-US" sz="2000" b="1" kern="1200" dirty="0">
                <a:solidFill>
                  <a:srgbClr val="0070C0"/>
                </a:solidFill>
                <a:effectLst/>
              </a:rPr>
              <a:t>25 </a:t>
            </a:r>
            <a:endParaRPr lang="en-US" sz="2000" kern="1200" dirty="0">
              <a:solidFill>
                <a:srgbClr val="0070C0"/>
              </a:solidFill>
              <a:effectLst/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kern="1200" dirty="0">
                <a:effectLst/>
              </a:rPr>
              <a:t>Median # of scholarly products: </a:t>
            </a:r>
            <a:r>
              <a:rPr lang="en-US" sz="1800" dirty="0">
                <a:solidFill>
                  <a:srgbClr val="0070C0"/>
                </a:solidFill>
              </a:rPr>
              <a:t>20</a:t>
            </a:r>
            <a:r>
              <a:rPr lang="en-US" sz="1800" kern="1200" dirty="0">
                <a:solidFill>
                  <a:srgbClr val="0070C0"/>
                </a:solidFill>
                <a:effectLst/>
              </a:rPr>
              <a:t> </a:t>
            </a:r>
            <a:br>
              <a:rPr lang="en-US" sz="1800" kern="1200" dirty="0">
                <a:solidFill>
                  <a:srgbClr val="0070C0"/>
                </a:solidFill>
                <a:effectLst/>
              </a:rPr>
            </a:br>
            <a:endParaRPr lang="en-US" sz="1800" kern="1200" dirty="0">
              <a:solidFill>
                <a:srgbClr val="0070C0"/>
              </a:solidFill>
              <a:effectLst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kern="1200" dirty="0"/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200" dirty="0">
                <a:effectLst/>
              </a:rPr>
              <a:t>Promotions to </a:t>
            </a:r>
            <a:r>
              <a:rPr lang="en-US" sz="1800" b="1" kern="1200" dirty="0">
                <a:solidFill>
                  <a:srgbClr val="C2203D"/>
                </a:solidFill>
                <a:effectLst/>
              </a:rPr>
              <a:t>Professor </a:t>
            </a:r>
            <a:endParaRPr lang="en-US" sz="1800" kern="1200" dirty="0">
              <a:solidFill>
                <a:srgbClr val="C2203D"/>
              </a:solidFill>
              <a:effectLst/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kern="1200" dirty="0">
                <a:effectLst/>
              </a:rPr>
              <a:t>Number of promotions 2020-2025: 15</a:t>
            </a: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kern="1200" dirty="0">
                <a:effectLst/>
              </a:rPr>
              <a:t>Average (mean) # scholarly products per faculty member: </a:t>
            </a:r>
            <a:r>
              <a:rPr lang="en-US" sz="2000" b="1" kern="1200" dirty="0">
                <a:solidFill>
                  <a:srgbClr val="0070C0"/>
                </a:solidFill>
                <a:effectLst/>
              </a:rPr>
              <a:t>48</a:t>
            </a:r>
            <a:r>
              <a:rPr lang="en-US" sz="1800" b="1" kern="1200" dirty="0">
                <a:solidFill>
                  <a:srgbClr val="0070C0"/>
                </a:solidFill>
                <a:effectLst/>
              </a:rPr>
              <a:t>  </a:t>
            </a:r>
            <a:endParaRPr lang="en-US" sz="1800" kern="1200" dirty="0">
              <a:solidFill>
                <a:srgbClr val="0070C0"/>
              </a:solidFill>
              <a:effectLst/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kern="1200" dirty="0">
                <a:effectLst/>
              </a:rPr>
              <a:t>Median # of scholarly products: </a:t>
            </a:r>
            <a:r>
              <a:rPr lang="en-US" sz="1800" kern="1200" dirty="0">
                <a:solidFill>
                  <a:srgbClr val="0070C0"/>
                </a:solidFill>
                <a:effectLst/>
              </a:rPr>
              <a:t>41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200" dirty="0">
              <a:effectLst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200" dirty="0"/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1200" dirty="0"/>
              <a:t>                               *Committee will expect to see current publication activity within the past five years* </a:t>
            </a:r>
          </a:p>
          <a:p>
            <a:pPr marL="0">
              <a:lnSpc>
                <a:spcPct val="90000"/>
              </a:lnSpc>
            </a:pP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104259506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Other Scholarly Activity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4665282"/>
          </a:xfrm>
        </p:spPr>
        <p:txBody>
          <a:bodyPr anchor="t">
            <a:normAutofit/>
          </a:bodyPr>
          <a:lstStyle/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Development of innovative educational materials/programs with</a:t>
            </a:r>
            <a:br>
              <a:rPr lang="en-US" sz="1800" kern="1200" dirty="0"/>
            </a:br>
            <a:r>
              <a:rPr lang="en-US" sz="1800" kern="1200" dirty="0"/>
              <a:t>	 significant local, regional, or national impact</a:t>
            </a:r>
            <a:br>
              <a:rPr lang="en-US" sz="1800" kern="1200" dirty="0"/>
            </a:br>
            <a:endParaRPr lang="en-US" sz="1800" kern="1200" dirty="0"/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Mentoring students, residents, fellows, and junior faculty in scholarly</a:t>
            </a:r>
            <a:br>
              <a:rPr lang="en-US" sz="1800" kern="1200" dirty="0"/>
            </a:br>
            <a:r>
              <a:rPr lang="en-US" sz="1800" kern="1200" dirty="0"/>
              <a:t>	 activity</a:t>
            </a:r>
            <a:br>
              <a:rPr lang="en-US" sz="1800" kern="1200" dirty="0"/>
            </a:br>
            <a:endParaRPr lang="en-US" sz="1800" kern="1200" dirty="0"/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Membership in scientific societies </a:t>
            </a:r>
            <a:br>
              <a:rPr lang="en-US" sz="1800" kern="1200" dirty="0"/>
            </a:br>
            <a:endParaRPr lang="en-US" sz="1800" kern="1200" dirty="0"/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Participation on scientific review boards (i.e. DSMB)</a:t>
            </a:r>
            <a:br>
              <a:rPr lang="en-US" sz="1800" kern="1200" dirty="0"/>
            </a:br>
            <a:endParaRPr lang="en-US" sz="1800" kern="1200" dirty="0"/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Leadership role in regional/national meetings and societies</a:t>
            </a:r>
            <a:br>
              <a:rPr lang="en-US" sz="1800" kern="1200" dirty="0"/>
            </a:br>
            <a:endParaRPr lang="en-US" sz="1800" kern="1200" dirty="0"/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Peer-reviewer/editor for clinical and scientific journals</a:t>
            </a:r>
            <a:br>
              <a:rPr lang="en-US" sz="1800" kern="1200" dirty="0"/>
            </a:br>
            <a:endParaRPr lang="en-US" sz="1800" kern="1200" dirty="0"/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Reviewer for granting agencies (including foundations and the NIH)</a:t>
            </a:r>
          </a:p>
          <a:p>
            <a:pPr marL="0">
              <a:lnSpc>
                <a:spcPct val="90000"/>
              </a:lnSpc>
            </a:pPr>
            <a:endParaRPr lang="en-US" sz="2200" kern="1200" dirty="0"/>
          </a:p>
        </p:txBody>
      </p:sp>
    </p:spTree>
    <p:extLst>
      <p:ext uri="{BB962C8B-B14F-4D97-AF65-F5344CB8AC3E}">
        <p14:creationId xmlns:p14="http://schemas.microsoft.com/office/powerpoint/2010/main" val="277291830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Service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608138"/>
            <a:ext cx="8229600" cy="435254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kern="1200" dirty="0"/>
              <a:t>Contributions by faculty to the medical school, university, CUHC, and wider community</a:t>
            </a:r>
          </a:p>
          <a:p>
            <a:pPr marL="0">
              <a:lnSpc>
                <a:spcPct val="90000"/>
              </a:lnSpc>
            </a:pPr>
            <a:endParaRPr lang="en-US" sz="2200" kern="1200" dirty="0"/>
          </a:p>
          <a:p>
            <a:pPr marL="800100" lvl="2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kern="1200" dirty="0"/>
              <a:t>CMSRU standing committee or subcommittee membership</a:t>
            </a:r>
          </a:p>
          <a:p>
            <a:pPr marL="800100" lvl="2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kern="1200" dirty="0"/>
              <a:t>Capstone mentor for medical student scholarly project </a:t>
            </a:r>
          </a:p>
          <a:p>
            <a:pPr marL="800100" lvl="2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kern="1200" dirty="0"/>
              <a:t>Medical student &amp; resident advising  </a:t>
            </a:r>
          </a:p>
          <a:p>
            <a:pPr marL="800100" lvl="2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kern="1200" dirty="0"/>
              <a:t>Blinded interviews</a:t>
            </a:r>
          </a:p>
          <a:p>
            <a:pPr marL="800100" lvl="2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kern="1200" dirty="0"/>
              <a:t>CUHC educational, QI, or leadership committees</a:t>
            </a:r>
          </a:p>
          <a:p>
            <a:pPr marL="800100" lvl="2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kern="1200" dirty="0"/>
              <a:t>Community volunteerism</a:t>
            </a:r>
          </a:p>
          <a:p>
            <a:pPr marL="800100" lvl="2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kern="1200" dirty="0"/>
              <a:t>Local boards or organizations, national committees </a:t>
            </a:r>
          </a:p>
          <a:p>
            <a:pPr marL="0">
              <a:lnSpc>
                <a:spcPct val="90000"/>
              </a:lnSpc>
            </a:pPr>
            <a:endParaRPr lang="en-US" sz="2200" kern="1200" dirty="0"/>
          </a:p>
          <a:p>
            <a:pPr marL="0">
              <a:lnSpc>
                <a:spcPct val="90000"/>
              </a:lnSpc>
            </a:pPr>
            <a:endParaRPr lang="en-US" sz="2200" kern="1200" dirty="0"/>
          </a:p>
        </p:txBody>
      </p:sp>
    </p:spTree>
    <p:extLst>
      <p:ext uri="{BB962C8B-B14F-4D97-AF65-F5344CB8AC3E}">
        <p14:creationId xmlns:p14="http://schemas.microsoft.com/office/powerpoint/2010/main" val="422542141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Clinical Performance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608138"/>
            <a:ext cx="8229600" cy="4352544"/>
          </a:xfrm>
        </p:spPr>
        <p:txBody>
          <a:bodyPr anchor="t">
            <a:normAutofit/>
          </a:bodyPr>
          <a:lstStyle/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High-quality patient care and productive clinical practice</a:t>
            </a:r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Support for clinical service projects and clinical research endeavors</a:t>
            </a:r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Development of innovative treatments, systems of healthcare delivery, or</a:t>
            </a:r>
            <a:br>
              <a:rPr lang="en-US" sz="1800" kern="1200" dirty="0"/>
            </a:br>
            <a:r>
              <a:rPr lang="en-US" sz="1800" kern="1200" dirty="0"/>
              <a:t>	 clinical programs</a:t>
            </a:r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Membership in scholarly clinical societies</a:t>
            </a:r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Leadership role in regional/national meetings and societies</a:t>
            </a:r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Participation in professional meetings</a:t>
            </a:r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Establishment of a referral based clinical practice</a:t>
            </a:r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Board Examiner for recognized certification programs</a:t>
            </a:r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/>
              <a:t>Demonstrated effectiveness as a clinical mentor</a:t>
            </a:r>
          </a:p>
          <a:p>
            <a:pPr mar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39958572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38200"/>
            <a:ext cx="8001000" cy="4572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Academic Pathway </a:t>
            </a:r>
            <a:br>
              <a:rPr lang="en-US" dirty="0"/>
            </a:br>
            <a:r>
              <a:rPr lang="en-US" dirty="0"/>
              <a:t>Promotion Ranks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AB65688-5F3F-3D9E-7521-9163012CA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884621"/>
              </p:ext>
            </p:extLst>
          </p:nvPr>
        </p:nvGraphicFramePr>
        <p:xfrm>
          <a:off x="1752600" y="1982771"/>
          <a:ext cx="5340285" cy="3429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48222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Assistant Professor of (Department)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BB71B74-B18C-CB2A-5165-6FDE6199C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373106"/>
              </p:ext>
            </p:extLst>
          </p:nvPr>
        </p:nvGraphicFramePr>
        <p:xfrm>
          <a:off x="801670" y="1295400"/>
          <a:ext cx="4532329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868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92" y="685800"/>
            <a:ext cx="7885112" cy="533400"/>
          </a:xfrm>
        </p:spPr>
        <p:txBody>
          <a:bodyPr/>
          <a:lstStyle/>
          <a:p>
            <a:r>
              <a:rPr lang="en-US" dirty="0"/>
              <a:t>Associate Professor of (Department)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092" y="1371601"/>
            <a:ext cx="7628708" cy="4800600"/>
          </a:xfrm>
        </p:spPr>
        <p:txBody>
          <a:bodyPr/>
          <a:lstStyle/>
          <a:p>
            <a:r>
              <a:rPr lang="en-US" sz="2000" dirty="0">
                <a:solidFill>
                  <a:srgbClr val="C2203D"/>
                </a:solidFill>
                <a:latin typeface="+mn-lt"/>
              </a:rPr>
              <a:t>Excellence in 2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the domains and </a:t>
            </a:r>
            <a:r>
              <a:rPr lang="en-US" sz="2000" dirty="0">
                <a:solidFill>
                  <a:srgbClr val="C2203D"/>
                </a:solidFill>
                <a:latin typeface="+mn-lt"/>
              </a:rPr>
              <a:t>satisfactory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 the others</a:t>
            </a:r>
          </a:p>
          <a:p>
            <a:endParaRPr lang="en-US" sz="2000" dirty="0">
              <a:solidFill>
                <a:srgbClr val="0070C0"/>
              </a:solidFill>
              <a:latin typeface="+mn-lt"/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Excellence in education, including directorship or development of major courses and electives; sustained excellence in educating medical students, residents and colleagues and mentoring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Scholarship, including publication, preferably as first or last or corresponding author, of original substantive work in peer-reviewed journals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Reputation, including leadership in local or regional scientific affairs; Emerging regional/national/international reputation for scholarly activity and/or research accomplishments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Service to the medical school, hospital, community and professional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15384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Professor of (Department)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5930"/>
            <a:ext cx="7808913" cy="4953001"/>
          </a:xfrm>
        </p:spPr>
        <p:txBody>
          <a:bodyPr/>
          <a:lstStyle/>
          <a:p>
            <a:r>
              <a:rPr lang="en-US" sz="2000" dirty="0">
                <a:solidFill>
                  <a:srgbClr val="C2203D"/>
                </a:solidFill>
                <a:latin typeface="+mn-lt"/>
              </a:rPr>
              <a:t>Excellence in 2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the domains and </a:t>
            </a:r>
            <a:r>
              <a:rPr lang="en-US" sz="2000" dirty="0">
                <a:solidFill>
                  <a:srgbClr val="C2203D"/>
                </a:solidFill>
                <a:latin typeface="+mn-lt"/>
              </a:rPr>
              <a:t>above average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 the others</a:t>
            </a:r>
          </a:p>
          <a:p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Excellence in education, including directorship or development of major courses and electives; sustained excellence in training medical students, residents, ..and colleagues; mentorship, ..formal awards, peer review, local, regional, national, and international invited lectures. Mentoring. </a:t>
            </a:r>
          </a:p>
          <a:p>
            <a:pPr lvl="1"/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Excellence in research, including independent and original investigation recognized by peers and by external funding; </a:t>
            </a:r>
          </a:p>
          <a:p>
            <a:pPr lvl="1"/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Scholarship, including publication as first or last author, of original substantive work in peer-reviewed journals (should include recent scholarly activity within the last 5 years);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Reputation, including national and international recognition for research contributions, service on study sections, editorial boards, named lectureships, leadership in professional societies and governing boards.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090959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"/>
            <a:ext cx="7885112" cy="533400"/>
          </a:xfrm>
        </p:spPr>
        <p:txBody>
          <a:bodyPr/>
          <a:lstStyle/>
          <a:p>
            <a:r>
              <a:rPr lang="en-US" dirty="0"/>
              <a:t>Early in Eligibility Period Criteria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808913" cy="4953001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Promotion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Professor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 the academic pathway </a:t>
            </a:r>
            <a:r>
              <a:rPr lang="en-US" sz="1800" b="1" dirty="0">
                <a:solidFill>
                  <a:srgbClr val="C2203D"/>
                </a:solidFill>
                <a:latin typeface="+mn-lt"/>
              </a:rPr>
              <a:t>early in the eligibility period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[&gt;5 and &lt; 7 years]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as Associate Professor at time of application must meet at least one of the below criteria:  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High impact journal publications, as first or last author, with total publications that exceed the historical average of faculty scholarly products for promotion to Professor at CMSRU.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Significant number and/or amount of extramural funding grants as principal investigator.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Major research accomplishments beyond that which has been historically normative in a promotion packet for Professor at CMSRU.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Major contributions within the field of specialty leading to change in the practice of medicine.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National/international reputation in field as demonstrated by leadership positions in national/international organizations, visiting professorships, editorial positions for major journals (including appointment to editorial boards), membership on national/ international grant review panels, and similar activities at the national/international level.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Extraordinary contributions to the field of medical education, as evidenced by educational leadership activities within CMSRU/CUHC and at the national/international level.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56191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"/>
            <a:ext cx="7885112" cy="990600"/>
          </a:xfrm>
        </p:spPr>
        <p:txBody>
          <a:bodyPr>
            <a:normAutofit/>
          </a:bodyPr>
          <a:lstStyle/>
          <a:p>
            <a:r>
              <a:rPr lang="en-US" dirty="0"/>
              <a:t>Early in Eligibility Period 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219200"/>
            <a:ext cx="5638800" cy="4953001"/>
          </a:xfrm>
        </p:spPr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 candidate must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document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the significance of these accomplishments in their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Summary of Accomplishments 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The Department Chair must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provide justification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for promotion early in their eligibility period in the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nomination letter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10012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Rationale for Promotion </a:t>
            </a:r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76C175F6-4444-F738-2605-BB7E1224A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068449"/>
              </p:ext>
            </p:extLst>
          </p:nvPr>
        </p:nvGraphicFramePr>
        <p:xfrm>
          <a:off x="1932102" y="1524000"/>
          <a:ext cx="5279796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"/>
            <a:ext cx="7885112" cy="990600"/>
          </a:xfrm>
        </p:spPr>
        <p:txBody>
          <a:bodyPr>
            <a:normAutofit/>
          </a:bodyPr>
          <a:lstStyle/>
          <a:p>
            <a:r>
              <a:rPr lang="en-US" dirty="0"/>
              <a:t>Accelerated Promotion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219201"/>
            <a:ext cx="6096000" cy="4038600"/>
          </a:xfrm>
        </p:spPr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Clinical faculty applying for accelerated promotion to the rank of Associate Professor or Professor in the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academic pathway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prior to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completion of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five years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at current rank at time of application should have demonstrated exceptional achievements as evidenced by meeting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at least two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of the previously listed criteria.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Accelerated promotion is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not available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 candidates on the Scholarship of Practice and Teaching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(SPT) Pathway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878802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7604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Scholarship of Practice and Teaching Pathway  </a:t>
            </a:r>
            <a:br>
              <a:rPr lang="en-US" sz="3100" dirty="0"/>
            </a:br>
            <a:r>
              <a:rPr lang="en-US" sz="3100" dirty="0"/>
              <a:t>Promotion Ranks </a:t>
            </a:r>
            <a:br>
              <a:rPr lang="en-US" u="sng" dirty="0"/>
            </a:br>
            <a:endParaRPr lang="en-US" dirty="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C6C3CEDD-BBB2-FA83-EC99-EAB36A45E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657114"/>
              </p:ext>
            </p:extLst>
          </p:nvPr>
        </p:nvGraphicFramePr>
        <p:xfrm>
          <a:off x="1676400" y="2209800"/>
          <a:ext cx="6049651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83804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"/>
            <a:ext cx="7885112" cy="990600"/>
          </a:xfrm>
        </p:spPr>
        <p:txBody>
          <a:bodyPr>
            <a:normAutofit/>
          </a:bodyPr>
          <a:lstStyle/>
          <a:p>
            <a:r>
              <a:rPr lang="en-US" dirty="0"/>
              <a:t>SPT Pathway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71600"/>
            <a:ext cx="7808913" cy="4495800"/>
          </a:xfrm>
        </p:spPr>
        <p:txBody>
          <a:bodyPr/>
          <a:lstStyle/>
          <a:p>
            <a:r>
              <a:rPr lang="en-US" sz="2000" b="1" dirty="0">
                <a:solidFill>
                  <a:srgbClr val="C2203D"/>
                </a:solidFill>
                <a:latin typeface="+mn-lt"/>
              </a:rPr>
              <a:t>Rationale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For faculty whose primary activity is clinical medicine and teaching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Demonstrated excellence and impact in area of expertise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Publications are not required but scholarship is encouraged</a:t>
            </a:r>
          </a:p>
          <a:p>
            <a:endParaRPr lang="en-US" sz="2000" b="1" dirty="0">
              <a:solidFill>
                <a:srgbClr val="0070C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C2203D"/>
                </a:solidFill>
                <a:latin typeface="+mn-lt"/>
              </a:rPr>
              <a:t>Criteria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Expertise and leadership in clinical field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Local, regional, national reputation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Local, regional, national impact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7697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"/>
            <a:ext cx="7885112" cy="914400"/>
          </a:xfrm>
        </p:spPr>
        <p:txBody>
          <a:bodyPr>
            <a:normAutofit/>
          </a:bodyPr>
          <a:lstStyle/>
          <a:p>
            <a:r>
              <a:rPr lang="en-US" dirty="0"/>
              <a:t>SPT Pathway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7808913" cy="4953001"/>
          </a:xfrm>
        </p:spPr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9B8AD-9425-7F18-F1A6-07842C255CFD}"/>
              </a:ext>
            </a:extLst>
          </p:cNvPr>
          <p:cNvSpPr txBox="1"/>
          <p:nvPr/>
        </p:nvSpPr>
        <p:spPr>
          <a:xfrm>
            <a:off x="573087" y="1295400"/>
            <a:ext cx="739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 an easier route to promotion.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Applicants in this pathway must have an area of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2203D"/>
                </a:solidFill>
                <a:effectLst/>
                <a:uLnTx/>
                <a:uFillTx/>
              </a:rPr>
              <a:t>“special expertise”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clinical practice, teaching/education, or service.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Promotion requires documented </a:t>
            </a:r>
            <a:r>
              <a:rPr lang="en-US" dirty="0">
                <a:solidFill>
                  <a:srgbClr val="C2203D"/>
                </a:solidFill>
              </a:rPr>
              <a:t>evidence of excellence and impact </a:t>
            </a:r>
            <a:r>
              <a:rPr lang="en-US" dirty="0">
                <a:solidFill>
                  <a:prstClr val="black"/>
                </a:solidFill>
              </a:rPr>
              <a:t>in area of expertise.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Candidate must provide a </a:t>
            </a:r>
            <a:r>
              <a:rPr lang="en-US" dirty="0">
                <a:solidFill>
                  <a:srgbClr val="C2203D"/>
                </a:solidFill>
              </a:rPr>
              <a:t>robust description </a:t>
            </a:r>
            <a:r>
              <a:rPr lang="en-US" dirty="0"/>
              <a:t>of area of expertise (intervention, outcome, and impact) in their application.</a:t>
            </a:r>
            <a:br>
              <a:rPr lang="en-US" dirty="0"/>
            </a:br>
            <a:endParaRPr lang="en-US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The Department Chair Nomination Letter also must site area of expertise and impact.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7080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3CD4-09C6-419F-AE8A-91FC84ED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33400"/>
            <a:ext cx="7885112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SPT: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Identified Area of Expertise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6E798-8910-464C-8055-8BC1E091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524000"/>
            <a:ext cx="7808913" cy="441960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vidence of </a:t>
            </a:r>
            <a:r>
              <a:rPr lang="en-US" sz="1800" dirty="0">
                <a:solidFill>
                  <a:srgbClr val="C2203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special expertise</a:t>
            </a:r>
            <a:r>
              <a:rPr lang="en-US" sz="18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clinical practice, education and teaching, and/or service to the wider medical education or professional community.</a:t>
            </a:r>
          </a:p>
          <a:p>
            <a:endParaRPr lang="en-US" sz="18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linical program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Innovative medical treatments/procedures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Leadership in medical education/teaching programs at CMSRU/CUHC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High impact community service and leadership within their field and/or medical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Leading or substantive participation in local, regional, national committees related to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Q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uality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Health Policy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315337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3CD4-09C6-419F-AE8A-91FC84ED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SPT: Promotion to Professor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6E798-8910-464C-8055-8BC1E0917B7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08138"/>
            <a:ext cx="8229600" cy="435254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kern="1200" dirty="0">
                <a:effectLst/>
              </a:rPr>
              <a:t>To achieve promotion from Associate Professor to Professor on the SPT pathway, faculty must demonstrate excellence in </a:t>
            </a:r>
            <a:r>
              <a:rPr lang="en-US" sz="1800" kern="1200" dirty="0">
                <a:solidFill>
                  <a:srgbClr val="C2203D"/>
                </a:solidFill>
                <a:effectLst/>
              </a:rPr>
              <a:t>all domains:</a:t>
            </a:r>
            <a:r>
              <a:rPr lang="en-US" sz="1800" kern="1200" dirty="0">
                <a:effectLst/>
              </a:rPr>
              <a:t>  </a:t>
            </a:r>
            <a:endParaRPr lang="en-US" sz="1800" kern="1200" dirty="0"/>
          </a:p>
          <a:p>
            <a:pPr marL="0">
              <a:lnSpc>
                <a:spcPct val="90000"/>
              </a:lnSpc>
            </a:pPr>
            <a:endParaRPr lang="en-US" sz="1800" kern="1200" dirty="0">
              <a:effectLst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kern="1200" dirty="0">
                <a:effectLst/>
              </a:rPr>
              <a:t>Clinical Service</a:t>
            </a:r>
            <a:br>
              <a:rPr lang="en-US" sz="2000" kern="1200" dirty="0">
                <a:effectLst/>
              </a:rPr>
            </a:br>
            <a:endParaRPr lang="en-US" sz="2000" kern="1200" dirty="0">
              <a:effectLst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kern="1200" dirty="0">
                <a:effectLst/>
              </a:rPr>
              <a:t>Education </a:t>
            </a:r>
            <a:br>
              <a:rPr lang="en-US" sz="2000" kern="1200" dirty="0">
                <a:effectLst/>
              </a:rPr>
            </a:br>
            <a:endParaRPr lang="en-US" sz="2000" kern="1200" dirty="0">
              <a:effectLst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kern="1200" dirty="0">
                <a:effectLst/>
              </a:rPr>
              <a:t>Scholarly Activity </a:t>
            </a:r>
            <a:br>
              <a:rPr lang="en-US" sz="2000" kern="1200" dirty="0">
                <a:effectLst/>
              </a:rPr>
            </a:br>
            <a:r>
              <a:rPr lang="en-US" sz="2000" kern="1200" dirty="0">
                <a:effectLst/>
              </a:rPr>
              <a:t> </a:t>
            </a:r>
            <a:r>
              <a:rPr lang="en-US" sz="1400" kern="1200" dirty="0">
                <a:effectLst/>
              </a:rPr>
              <a:t>- </a:t>
            </a:r>
            <a:r>
              <a:rPr lang="en-US" sz="1400" dirty="0"/>
              <a:t>area of special expertise</a:t>
            </a:r>
            <a:br>
              <a:rPr lang="en-US" sz="1400" dirty="0"/>
            </a:br>
            <a:endParaRPr lang="en-US" sz="1400" kern="1200" dirty="0">
              <a:effectLst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kern="1200" dirty="0">
                <a:effectLst/>
              </a:rPr>
              <a:t>Service  </a:t>
            </a:r>
            <a:br>
              <a:rPr lang="en-US" sz="2000" kern="1200" dirty="0">
                <a:effectLst/>
              </a:rPr>
            </a:br>
            <a:r>
              <a:rPr lang="en-US" sz="2000" kern="1200" dirty="0">
                <a:effectLst/>
              </a:rPr>
              <a:t> - </a:t>
            </a:r>
            <a:r>
              <a:rPr lang="en-US" sz="1400" dirty="0">
                <a:solidFill>
                  <a:schemeClr val="tx1"/>
                </a:solidFill>
              </a:rPr>
              <a:t>CMSRU, CUHC, Rowan University, community, professional or discipline related organizations </a:t>
            </a:r>
          </a:p>
          <a:p>
            <a:pPr marL="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200" dirty="0">
              <a:effectLst/>
            </a:endParaRP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kern="1200" dirty="0">
              <a:effectLst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Note:  Achievement in leadership or outstanding administration of a clinical program/service, </a:t>
            </a:r>
            <a:br>
              <a:rPr lang="en-US" sz="1400" dirty="0"/>
            </a:br>
            <a:r>
              <a:rPr lang="en-US" sz="1400" dirty="0"/>
              <a:t>division, or department, alone, is not sufficient for promotion. </a:t>
            </a:r>
          </a:p>
        </p:txBody>
      </p:sp>
    </p:spTree>
    <p:extLst>
      <p:ext uri="{BB962C8B-B14F-4D97-AF65-F5344CB8AC3E}">
        <p14:creationId xmlns:p14="http://schemas.microsoft.com/office/powerpoint/2010/main" val="282670494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B9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7885112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Promotion Calendar </a:t>
            </a:r>
            <a:br>
              <a:rPr lang="en-US" dirty="0"/>
            </a:br>
            <a:r>
              <a:rPr lang="en-US" dirty="0"/>
              <a:t>Clinical Faculty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76" y="1627572"/>
            <a:ext cx="7808913" cy="4953001"/>
          </a:xfrm>
        </p:spPr>
        <p:txBody>
          <a:bodyPr/>
          <a:lstStyle/>
          <a:p>
            <a:r>
              <a:rPr lang="en-US" sz="1600" b="1" dirty="0">
                <a:solidFill>
                  <a:srgbClr val="C2203D"/>
                </a:solidFill>
              </a:rPr>
              <a:t>August 1:  </a:t>
            </a:r>
            <a:r>
              <a:rPr lang="en-US" sz="1600" b="1" dirty="0">
                <a:solidFill>
                  <a:srgbClr val="0070C0"/>
                </a:solidFill>
              </a:rPr>
              <a:t>		</a:t>
            </a:r>
            <a:r>
              <a:rPr lang="en-US" sz="1600" dirty="0">
                <a:solidFill>
                  <a:schemeClr val="tx1"/>
                </a:solidFill>
              </a:rPr>
              <a:t>Faculty submit </a:t>
            </a:r>
            <a:r>
              <a:rPr lang="en-US" sz="1600" b="1" dirty="0">
                <a:solidFill>
                  <a:schemeClr val="tx1"/>
                </a:solidFill>
              </a:rPr>
              <a:t>Letter of Intent </a:t>
            </a:r>
            <a:r>
              <a:rPr lang="en-US" sz="1600" dirty="0">
                <a:solidFill>
                  <a:schemeClr val="tx1"/>
                </a:solidFill>
              </a:rPr>
              <a:t>in writing to the CMSRU Dean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and Departmental Chair.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C2203D"/>
                </a:solidFill>
              </a:rPr>
              <a:t>September 15: </a:t>
            </a:r>
            <a:r>
              <a:rPr lang="en-US" sz="1600" b="1" dirty="0">
                <a:solidFill>
                  <a:srgbClr val="0070C0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Faculty submit </a:t>
            </a:r>
            <a:r>
              <a:rPr lang="en-US" sz="1600" b="1" dirty="0">
                <a:solidFill>
                  <a:schemeClr val="tx1"/>
                </a:solidFill>
              </a:rPr>
              <a:t>3 names of letter writers (at appropriate rank)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				</a:t>
            </a:r>
            <a:r>
              <a:rPr lang="en-US" sz="1600" dirty="0">
                <a:solidFill>
                  <a:schemeClr val="tx1"/>
                </a:solidFill>
              </a:rPr>
              <a:t>to departmental A&amp;P Coordinator. 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C2203D"/>
                </a:solidFill>
              </a:rPr>
              <a:t>October 1-15: </a:t>
            </a:r>
            <a:r>
              <a:rPr lang="en-US" sz="1600" b="1" dirty="0">
                <a:solidFill>
                  <a:srgbClr val="0070C0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Faculty submit required </a:t>
            </a:r>
            <a:r>
              <a:rPr lang="en-US" sz="1600" b="1" dirty="0">
                <a:solidFill>
                  <a:schemeClr val="tx1"/>
                </a:solidFill>
              </a:rPr>
              <a:t>forms, teaching dossier &amp; portfolio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to departmental A&amp;P Coordinator</a:t>
            </a:r>
            <a:r>
              <a:rPr lang="en-US" sz="1600" b="1" dirty="0">
                <a:solidFill>
                  <a:schemeClr val="tx1"/>
                </a:solidFill>
              </a:rPr>
              <a:t>.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C2203D"/>
                </a:solidFill>
              </a:rPr>
              <a:t>November:  </a:t>
            </a:r>
            <a:r>
              <a:rPr lang="en-US" sz="1600" b="1" dirty="0">
                <a:solidFill>
                  <a:srgbClr val="0070C0"/>
                </a:solidFill>
              </a:rPr>
              <a:t>		</a:t>
            </a:r>
            <a:r>
              <a:rPr lang="en-US" sz="1600" dirty="0">
                <a:solidFill>
                  <a:schemeClr val="tx1"/>
                </a:solidFill>
              </a:rPr>
              <a:t>Departmental A&amp;P Committees review all faculty submissions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and votes.  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C2203D"/>
                </a:solidFill>
              </a:rPr>
              <a:t>November 15-30:  </a:t>
            </a:r>
            <a:r>
              <a:rPr lang="en-US" sz="1600" b="1" dirty="0">
                <a:solidFill>
                  <a:srgbClr val="0070C0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Electronic vote by all department Associate Professors &amp;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Professors 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5131346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B9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Calendar </a:t>
            </a:r>
            <a:r>
              <a:rPr lang="en-US" sz="2400" dirty="0"/>
              <a:t>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132" y="1359022"/>
            <a:ext cx="7808913" cy="4953001"/>
          </a:xfrm>
        </p:spPr>
        <p:txBody>
          <a:bodyPr/>
          <a:lstStyle/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C2203D"/>
                </a:solidFill>
              </a:rPr>
              <a:t>December 1:  </a:t>
            </a:r>
            <a:r>
              <a:rPr lang="en-US" sz="1600" b="1" dirty="0">
                <a:solidFill>
                  <a:srgbClr val="0070C0"/>
                </a:solidFill>
              </a:rPr>
              <a:t>		</a:t>
            </a:r>
            <a:r>
              <a:rPr lang="en-US" sz="1600" dirty="0">
                <a:solidFill>
                  <a:schemeClr val="tx1"/>
                </a:solidFill>
              </a:rPr>
              <a:t>Department submits documents to CMSRU Office of Faculty 						Affairs. 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rgbClr val="C2203D"/>
                </a:solidFill>
              </a:rPr>
              <a:t>January - May:  </a:t>
            </a:r>
            <a:r>
              <a:rPr lang="en-US" sz="1600" dirty="0">
                <a:solidFill>
                  <a:srgbClr val="C2203D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CMSRU A&amp;P Committee reviews all packets and votes.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C2203D"/>
                </a:solidFill>
              </a:rPr>
              <a:t>May: 	</a:t>
            </a:r>
            <a:r>
              <a:rPr lang="en-US" sz="1600" dirty="0">
                <a:solidFill>
                  <a:schemeClr val="tx1"/>
                </a:solidFill>
              </a:rPr>
              <a:t>		CMSRU A&amp;P Committee transmits recommendations to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Dean, Dean reviews and forwards candidates with affirmative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action to the President of Rowan University.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C2203D"/>
                </a:solidFill>
              </a:rPr>
              <a:t>June: 	</a:t>
            </a:r>
            <a:r>
              <a:rPr lang="en-US" sz="1600" b="1" dirty="0">
                <a:solidFill>
                  <a:srgbClr val="0070C0"/>
                </a:solidFill>
              </a:rPr>
              <a:t>		</a:t>
            </a:r>
            <a:r>
              <a:rPr lang="en-US" sz="1600" dirty="0">
                <a:solidFill>
                  <a:schemeClr val="tx1"/>
                </a:solidFill>
              </a:rPr>
              <a:t>The Board of Trustees of Rowan University acts on promotion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recommendations at regularly scheduled meeting.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C2203D"/>
                </a:solidFill>
              </a:rPr>
              <a:t>All promotions are effective September 1</a:t>
            </a:r>
            <a:r>
              <a:rPr lang="en-US" sz="2000" b="1" baseline="30000" dirty="0">
                <a:solidFill>
                  <a:srgbClr val="C2203D"/>
                </a:solidFill>
              </a:rPr>
              <a:t>st</a:t>
            </a:r>
            <a:r>
              <a:rPr lang="en-US" sz="2000" b="1" dirty="0">
                <a:solidFill>
                  <a:srgbClr val="C2203D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8968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762000"/>
          </a:xfrm>
        </p:spPr>
        <p:txBody>
          <a:bodyPr/>
          <a:lstStyle/>
          <a:p>
            <a:r>
              <a:rPr lang="en-US" dirty="0"/>
              <a:t>Departmental A&amp;P Committees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417637"/>
            <a:ext cx="48768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Anesthesiology</a:t>
            </a:r>
          </a:p>
          <a:p>
            <a:pPr marL="0" indent="0">
              <a:buNone/>
            </a:pPr>
            <a:r>
              <a:rPr lang="en-US" sz="2000" dirty="0"/>
              <a:t>Biomedical Sciences</a:t>
            </a:r>
          </a:p>
          <a:p>
            <a:pPr marL="0" indent="0">
              <a:buNone/>
            </a:pPr>
            <a:r>
              <a:rPr lang="en-US" sz="2000" dirty="0"/>
              <a:t>Emergency Medicine</a:t>
            </a:r>
          </a:p>
          <a:p>
            <a:pPr marL="0" indent="0">
              <a:buNone/>
            </a:pPr>
            <a:r>
              <a:rPr lang="en-US" sz="2000" dirty="0"/>
              <a:t>Medicine</a:t>
            </a:r>
          </a:p>
          <a:p>
            <a:pPr marL="0" indent="0">
              <a:buNone/>
            </a:pPr>
            <a:r>
              <a:rPr lang="en-US" sz="2000" dirty="0"/>
              <a:t>OB/GYN</a:t>
            </a:r>
          </a:p>
          <a:p>
            <a:pPr marL="0" indent="0">
              <a:buNone/>
            </a:pPr>
            <a:r>
              <a:rPr lang="en-US" sz="2000" dirty="0"/>
              <a:t>Pediatrics</a:t>
            </a:r>
            <a:br>
              <a:rPr lang="en-US" sz="2000" dirty="0"/>
            </a:br>
            <a:r>
              <a:rPr lang="en-US" sz="2000" dirty="0"/>
              <a:t>Pathology</a:t>
            </a:r>
          </a:p>
          <a:p>
            <a:pPr marL="0" indent="0">
              <a:buNone/>
            </a:pPr>
            <a:r>
              <a:rPr lang="en-US" sz="2000" dirty="0"/>
              <a:t>Radiology 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Surgery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/>
              <a:t>Family Medicine &amp; Psychiatry </a:t>
            </a:r>
          </a:p>
          <a:p>
            <a:pPr marL="0" indent="0">
              <a:buNone/>
            </a:pPr>
            <a:r>
              <a:rPr lang="en-US" sz="2000" dirty="0"/>
              <a:t>Neurology, Neurosurgery &amp; PM&amp;R </a:t>
            </a:r>
          </a:p>
          <a:p>
            <a:pPr marL="0" indent="0">
              <a:buNone/>
            </a:pPr>
            <a:r>
              <a:rPr lang="en-US" sz="2000" dirty="0"/>
              <a:t>Orthopedics &amp; Radiation Oncology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3747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Departmental Contacts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84467"/>
              </p:ext>
            </p:extLst>
          </p:nvPr>
        </p:nvGraphicFramePr>
        <p:xfrm>
          <a:off x="609601" y="1100639"/>
          <a:ext cx="8229599" cy="5071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8346">
                  <a:extLst>
                    <a:ext uri="{9D8B030D-6E8A-4147-A177-3AD203B41FA5}">
                      <a16:colId xmlns:a16="http://schemas.microsoft.com/office/drawing/2014/main" val="121540939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9320459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480812017"/>
                    </a:ext>
                  </a:extLst>
                </a:gridCol>
                <a:gridCol w="1850253">
                  <a:extLst>
                    <a:ext uri="{9D8B030D-6E8A-4147-A177-3AD203B41FA5}">
                      <a16:colId xmlns:a16="http://schemas.microsoft.com/office/drawing/2014/main" val="3768903018"/>
                    </a:ext>
                  </a:extLst>
                </a:gridCol>
              </a:tblGrid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Department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Departmental Chair/Head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Departmental A&amp;P Chair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A&amp;P Coordinator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30483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40826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Anesthesiology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Alann Solina,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Amanda Burden,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Evelyn Rodriguez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22680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Biomedical Sciences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Darren Boehning, PhD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Kevin Currie, PhD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980433"/>
                  </a:ext>
                </a:extLst>
              </a:tr>
              <a:tr h="300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Emergency Medicine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Michael Chansky, MD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Brigitte Baumann,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Ramie Hood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09963"/>
                  </a:ext>
                </a:extLst>
              </a:tr>
              <a:tr h="322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Family Medicine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Bennett Shenker,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Dina Silverman, PhD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Alexandra O’Neill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99987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Medicine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Stephen Trzeciak,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Perry Weinstock,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Pat McGahey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4576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Neurology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Tudor Jovin,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Amy</a:t>
                      </a:r>
                      <a:r>
                        <a:rPr lang="en-US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Colcher,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Denise Moore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207364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Neurosurgery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Ajith Thomas, MD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Amy Colcher,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Denise Moore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07274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Ob/Gyn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Robin Perry,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Saiduffin Mama,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Eileen Boardman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18007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Orthopaedic Surgery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David Fuller,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Richard Lackman, MD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Loretta Walker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32508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Pathology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Roland Schwarting,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Xinmin Zhang,</a:t>
                      </a:r>
                      <a:r>
                        <a:rPr lang="en-US" sz="1100" u="none" strike="noStrike" baseline="0" dirty="0">
                          <a:effectLst/>
                        </a:rPr>
                        <a:t>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Kim Persick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210517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Pediatrics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Michael Goodman,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Gary Stahl,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Eileen Boardman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014630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Physical Medicine &amp; Rehab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Michael Saulino, MD, PhD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Amy Colcher,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Donna Quinlan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86582"/>
                  </a:ext>
                </a:extLst>
              </a:tr>
              <a:tr h="26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Psychiatry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Anthony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Rostain, MD, MA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Dina Silverman, PhD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Rosy Espinal /Paige Persons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45519"/>
                  </a:ext>
                </a:extLst>
              </a:tr>
              <a:tr h="28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Radiation Oncology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Anthony Dragun,MD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Richard Lackman, MD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Patricia French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30724"/>
                  </a:ext>
                </a:extLst>
              </a:tr>
              <a:tr h="2870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Radiology (Diagnostic Imaging)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Ron Gefen, MD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Pauline</a:t>
                      </a:r>
                      <a:r>
                        <a:rPr lang="en-US" sz="1100" u="none" strike="noStrike" baseline="0" dirty="0">
                          <a:effectLst/>
                        </a:rPr>
                        <a:t> Germaine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Tisha Banks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785809"/>
                  </a:ext>
                </a:extLst>
              </a:tr>
              <a:tr h="241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Surgery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 Spitz, MD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Steven Ross, MD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Paula Marques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904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4301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Key Points on Academic Promotions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5AA553D1-506F-E573-4C92-EC0E42FFD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84098"/>
              </p:ext>
            </p:extLst>
          </p:nvPr>
        </p:nvGraphicFramePr>
        <p:xfrm>
          <a:off x="457200" y="1562100"/>
          <a:ext cx="59436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109930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1600200"/>
            <a:ext cx="8053633" cy="685801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CMSRU Advisory Committee on Appointments and Promotions </a:t>
            </a:r>
            <a:br>
              <a:rPr lang="en-US" dirty="0"/>
            </a:br>
            <a:br>
              <a:rPr lang="en-US" dirty="0"/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Advisory to the Dean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12 voting members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All Associate or Full Professors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62000" y="3276600"/>
            <a:ext cx="4267200" cy="3382963"/>
          </a:xfrm>
        </p:spPr>
        <p:txBody>
          <a:bodyPr/>
          <a:lstStyle/>
          <a:p>
            <a:r>
              <a:rPr lang="en-US" sz="1600" dirty="0">
                <a:latin typeface="+mn-lt"/>
              </a:rPr>
              <a:t>John Baxter, MD </a:t>
            </a:r>
            <a:r>
              <a:rPr lang="en-US" sz="1400" dirty="0">
                <a:solidFill>
                  <a:srgbClr val="C2203D"/>
                </a:solidFill>
                <a:latin typeface="+mn-lt"/>
              </a:rPr>
              <a:t>(Chair) </a:t>
            </a:r>
          </a:p>
          <a:p>
            <a:r>
              <a:rPr lang="en-US" sz="1600" dirty="0">
                <a:latin typeface="+mn-lt"/>
              </a:rPr>
              <a:t>Amanda Burden, MD </a:t>
            </a:r>
            <a:r>
              <a:rPr lang="en-US" sz="1400" dirty="0">
                <a:latin typeface="+mn-lt"/>
              </a:rPr>
              <a:t>(Vice Chair) </a:t>
            </a:r>
          </a:p>
          <a:p>
            <a:r>
              <a:rPr lang="en-US" sz="1600" dirty="0">
                <a:latin typeface="+mn-lt"/>
              </a:rPr>
              <a:t>Amy Colcher, MD </a:t>
            </a:r>
          </a:p>
          <a:p>
            <a:r>
              <a:rPr lang="en-US" sz="1600" dirty="0">
                <a:latin typeface="+mn-lt"/>
              </a:rPr>
              <a:t>Kevin Currie, PhD</a:t>
            </a:r>
          </a:p>
          <a:p>
            <a:r>
              <a:rPr lang="en-US" sz="1600" dirty="0">
                <a:latin typeface="+mn-lt"/>
              </a:rPr>
              <a:t>Tina Edmonston, MD</a:t>
            </a:r>
          </a:p>
          <a:p>
            <a:r>
              <a:rPr lang="en-US" sz="1600" dirty="0">
                <a:latin typeface="+mn-lt"/>
              </a:rPr>
              <a:t>Pauline Germaine, DO </a:t>
            </a:r>
          </a:p>
          <a:p>
            <a:r>
              <a:rPr lang="en-US" sz="1600" dirty="0">
                <a:latin typeface="+mn-lt"/>
              </a:rPr>
              <a:t>Anthony Infantolino, MD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86200" y="3276600"/>
            <a:ext cx="4038600" cy="2514600"/>
          </a:xfrm>
        </p:spPr>
        <p:txBody>
          <a:bodyPr/>
          <a:lstStyle/>
          <a:p>
            <a:r>
              <a:rPr lang="en-US" sz="1600" dirty="0">
                <a:latin typeface="+mn-lt"/>
              </a:rPr>
              <a:t>Rose Kim, MD </a:t>
            </a:r>
            <a:r>
              <a:rPr lang="en-US" sz="1400" dirty="0">
                <a:latin typeface="+mn-lt"/>
              </a:rPr>
              <a:t>(ex-officio) </a:t>
            </a:r>
          </a:p>
          <a:p>
            <a:r>
              <a:rPr lang="en-US" sz="1600" dirty="0" err="1">
                <a:latin typeface="+mn-lt"/>
              </a:rPr>
              <a:t>Alla</a:t>
            </a:r>
            <a:r>
              <a:rPr lang="en-US" sz="1600" dirty="0">
                <a:latin typeface="+mn-lt"/>
              </a:rPr>
              <a:t> Kushnir, MD </a:t>
            </a:r>
          </a:p>
          <a:p>
            <a:r>
              <a:rPr lang="en-US" sz="1600" dirty="0">
                <a:latin typeface="+mn-lt"/>
              </a:rPr>
              <a:t>Elizabeth Leilani Lee, MD </a:t>
            </a:r>
          </a:p>
          <a:p>
            <a:r>
              <a:rPr lang="en-US" sz="1600" dirty="0">
                <a:latin typeface="+mn-lt"/>
              </a:rPr>
              <a:t>Anne Peatman </a:t>
            </a:r>
            <a:r>
              <a:rPr lang="en-US" sz="1400" dirty="0">
                <a:solidFill>
                  <a:srgbClr val="C2203D"/>
                </a:solidFill>
                <a:latin typeface="+mn-lt"/>
              </a:rPr>
              <a:t>(Staff) </a:t>
            </a:r>
          </a:p>
          <a:p>
            <a:r>
              <a:rPr lang="en-US" sz="1600" dirty="0">
                <a:latin typeface="+mn-lt"/>
              </a:rPr>
              <a:t>Sebastian Rachoin, MD</a:t>
            </a:r>
          </a:p>
          <a:p>
            <a:r>
              <a:rPr lang="en-US" sz="1600" dirty="0">
                <a:latin typeface="+mn-lt"/>
              </a:rPr>
              <a:t>Lisa Reid, MD </a:t>
            </a:r>
          </a:p>
          <a:p>
            <a:r>
              <a:rPr lang="en-US" sz="1600" dirty="0">
                <a:latin typeface="+mn-lt"/>
              </a:rPr>
              <a:t>Andrea Russo, MD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1379985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Documents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Checklist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Letter of Intent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Candidate Summary </a:t>
            </a:r>
            <a:r>
              <a:rPr lang="en-US" sz="1400" dirty="0">
                <a:solidFill>
                  <a:srgbClr val="C2203D"/>
                </a:solidFill>
                <a:latin typeface="+mn-lt"/>
              </a:rPr>
              <a:t>(career highlights &amp; achievements)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Faculty Promotion Review Sheet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(4a)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Review Sheet for Voting Faculty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(4b)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Nomination Letter by Department Chair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Departmental A&amp;P Report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Curriculum Vitae </a:t>
            </a:r>
            <a:r>
              <a:rPr lang="en-US" sz="1400" dirty="0">
                <a:solidFill>
                  <a:srgbClr val="C2203D"/>
                </a:solidFill>
                <a:latin typeface="+mn-lt"/>
              </a:rPr>
              <a:t>(CMSRU format required)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Letters of Recommendation </a:t>
            </a:r>
            <a:r>
              <a:rPr lang="en-US" sz="1400" dirty="0">
                <a:solidFill>
                  <a:srgbClr val="C2203D"/>
                </a:solidFill>
                <a:latin typeface="+mn-lt"/>
              </a:rPr>
              <a:t>(3 required; up to an additional 3 letters may be included)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Teaching Portfolio </a:t>
            </a:r>
            <a:r>
              <a:rPr lang="en-US" sz="1400" dirty="0">
                <a:solidFill>
                  <a:srgbClr val="C2203D"/>
                </a:solidFill>
                <a:latin typeface="+mn-lt"/>
              </a:rPr>
              <a:t>(must submit to Dept. A&amp;P)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Teaching Dossier: </a:t>
            </a:r>
            <a:r>
              <a:rPr lang="en-US" sz="1400" dirty="0">
                <a:solidFill>
                  <a:srgbClr val="C2203D"/>
                </a:solidFill>
                <a:latin typeface="+mn-lt"/>
              </a:rPr>
              <a:t>(1-3 page summary of teaching portfolio)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	*</a:t>
            </a:r>
            <a:r>
              <a:rPr lang="en-US" sz="1600" b="1" dirty="0">
                <a:solidFill>
                  <a:srgbClr val="C00000"/>
                </a:solidFill>
              </a:rPr>
              <a:t>Signed by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Personal Statement </a:t>
            </a:r>
            <a:r>
              <a:rPr lang="en-US" sz="1400" dirty="0">
                <a:solidFill>
                  <a:srgbClr val="C2203D"/>
                </a:solidFill>
                <a:latin typeface="+mn-lt"/>
              </a:rPr>
              <a:t>(Optional)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3566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762000"/>
            <a:ext cx="7885112" cy="533400"/>
          </a:xfrm>
        </p:spPr>
        <p:txBody>
          <a:bodyPr/>
          <a:lstStyle/>
          <a:p>
            <a:r>
              <a:rPr lang="en-US" dirty="0"/>
              <a:t>Letters of Recommendation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285" y="1752600"/>
            <a:ext cx="6172200" cy="365760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Candidates require three (3) letters of recommendation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Letter writers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must be at a rank equal to, or greater than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the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rank being applied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for.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Emeritus faculty letters will be accepted.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>Adjunct or volunteer faculty letters are not accepted. </a:t>
            </a:r>
            <a:endParaRPr lang="en-US" sz="1800" dirty="0">
              <a:solidFill>
                <a:srgbClr val="C2203D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One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(1)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letter from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within CMSRU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but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outside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of the candidate’s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immediate department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and two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(2)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letters from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persons 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outside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of</a:t>
            </a:r>
            <a:r>
              <a:rPr lang="en-US" sz="1800" dirty="0">
                <a:solidFill>
                  <a:srgbClr val="C2203D"/>
                </a:solidFill>
                <a:latin typeface="+mn-lt"/>
              </a:rPr>
              <a:t> CMSRU/CUHC.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856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885112" cy="533400"/>
          </a:xfrm>
        </p:spPr>
        <p:txBody>
          <a:bodyPr>
            <a:normAutofit/>
          </a:bodyPr>
          <a:lstStyle/>
          <a:p>
            <a:r>
              <a:rPr lang="en-US" dirty="0"/>
              <a:t>Preparing Your CV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489" y="1219200"/>
            <a:ext cx="7808913" cy="5334001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n-lt"/>
                <a:hlinkClick r:id="rId2"/>
              </a:rPr>
              <a:t>CMSRU A&amp;P Documents 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n-US" sz="2000" i="1" dirty="0">
              <a:solidFill>
                <a:srgbClr val="0070C0"/>
              </a:solidFill>
              <a:latin typeface="+mn-lt"/>
            </a:endParaRPr>
          </a:p>
          <a:p>
            <a:r>
              <a:rPr lang="en-US" sz="1600" i="1" dirty="0">
                <a:solidFill>
                  <a:srgbClr val="C2203D"/>
                </a:solidFill>
                <a:latin typeface="+mn-lt"/>
              </a:rPr>
              <a:t>Physician Reviewers use your CV to tell your story </a:t>
            </a:r>
          </a:p>
          <a:p>
            <a:pPr algn="ctr"/>
            <a:endParaRPr lang="en-US" sz="1600" i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This document represents you and your career—make it perfect!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Follow CMSRU CV format exactly.  A&amp;P committee reviewers need to be able to review CVs in consistent format.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Check all publications and make sure that citation information follows AMA citation guidelines. PMID or DOI must be included at end of each citation.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List all activity in chronological order from least recent first to most recent last.  Month and year on all dates.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Gaps over one year in your education, board certification or work history must be explained at end of CV. </a:t>
            </a:r>
          </a:p>
          <a:p>
            <a:pPr algn="ctr"/>
            <a:endParaRPr lang="en-US" sz="1600" i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400" i="1" dirty="0">
                <a:solidFill>
                  <a:schemeClr val="tx1"/>
                </a:solidFill>
                <a:latin typeface="+mn-lt"/>
              </a:rPr>
              <a:t>Mistakes on your CV will cause the CMSRU A&amp;P Committee members to question </a:t>
            </a:r>
            <a:br>
              <a:rPr lang="en-US" sz="1400" i="1" dirty="0">
                <a:solidFill>
                  <a:schemeClr val="tx1"/>
                </a:solidFill>
                <a:latin typeface="+mn-lt"/>
              </a:rPr>
            </a:br>
            <a:r>
              <a:rPr lang="en-US" sz="1400" i="1" dirty="0">
                <a:solidFill>
                  <a:schemeClr val="tx1"/>
                </a:solidFill>
                <a:latin typeface="+mn-lt"/>
              </a:rPr>
              <a:t>how seriously you take the desire to be promoted.  </a:t>
            </a:r>
          </a:p>
        </p:txBody>
      </p:sp>
    </p:spTree>
    <p:extLst>
      <p:ext uri="{BB962C8B-B14F-4D97-AF65-F5344CB8AC3E}">
        <p14:creationId xmlns:p14="http://schemas.microsoft.com/office/powerpoint/2010/main" val="2196013751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19200"/>
            <a:ext cx="7808913" cy="4419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Letters of Intent not on letterhead and signed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Titles missing from name (MD, DO, PhD, MPH, MS)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Department missing from Academic Rank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Chair Nomination Letter does not speak to required domains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Letter writers not at appropriate rank, no rank indicated or volunteer status.  LORs not on letterhead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Forms electronically signed (typed signature not permitted) 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907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99712"/>
            <a:ext cx="7808913" cy="49530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Teaching and Clinical activities – not completed on review sheet or CV or describe activities at another institution not CUHC/CMSRU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Publication totals on review sheet do not match CV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CV Publications Section A = Line 1 of lifetime publications on Review Sheet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CV Publications Section B = Line 2 of lifetime publications on Review Sheet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CV Publications Section C = Line 3 of publications on Review Sheet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CV publications not in correct order, do not follow proper citation format, no PMID or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doi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Chronological order of CV incorrect (oldest to most recent)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0633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0BBE-5A6A-49E5-B895-FE792A5A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33400"/>
            <a:ext cx="7885112" cy="6096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 </a:t>
            </a:r>
            <a:r>
              <a:rPr lang="en-US" sz="3100" dirty="0"/>
              <a:t>Teaching Portfolio &amp; Dossier</a:t>
            </a:r>
            <a:br>
              <a:rPr lang="en-US" sz="2700" dirty="0">
                <a:solidFill>
                  <a:srgbClr val="C00000"/>
                </a:solidFill>
              </a:rPr>
            </a:br>
            <a:br>
              <a:rPr lang="en-US" sz="2200" dirty="0"/>
            </a:br>
            <a:endParaRPr lang="en-US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57934-34F8-4BDC-8141-F3F9462FF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543" y="1524000"/>
            <a:ext cx="7808913" cy="5372101"/>
          </a:xfrm>
        </p:spPr>
        <p:txBody>
          <a:bodyPr/>
          <a:lstStyle/>
          <a:p>
            <a:r>
              <a:rPr lang="en-US" sz="1200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3CBB9-CB3A-C683-9301-283A8A5E228E}"/>
              </a:ext>
            </a:extLst>
          </p:cNvPr>
          <p:cNvSpPr txBox="1"/>
          <p:nvPr/>
        </p:nvSpPr>
        <p:spPr>
          <a:xfrm>
            <a:off x="304800" y="1295400"/>
            <a:ext cx="8763000" cy="4516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91440">
              <a:lnSpc>
                <a:spcPct val="115000"/>
              </a:lnSpc>
              <a:spcBef>
                <a:spcPts val="131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The Teaching Dossier and Portfolio are critical for those seeking promotion at CMSRU .</a:t>
            </a:r>
          </a:p>
          <a:p>
            <a:pPr marL="114300" marR="91440" indent="0">
              <a:lnSpc>
                <a:spcPct val="115000"/>
              </a:lnSpc>
              <a:spcBef>
                <a:spcPts val="1310"/>
              </a:spcBef>
              <a:spcAft>
                <a:spcPts val="0"/>
              </a:spcAft>
            </a:pPr>
            <a:r>
              <a:rPr lang="en-US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Teaching Dossier: </a:t>
            </a:r>
            <a:r>
              <a:rPr lang="en-US" b="1" dirty="0">
                <a:effectLst/>
                <a:ea typeface="Times New Roman" panose="02020603050405020304" pitchFamily="18" charset="0"/>
              </a:rPr>
              <a:t>1-3 page </a:t>
            </a:r>
            <a:r>
              <a:rPr lang="en-US" dirty="0">
                <a:effectLst/>
                <a:ea typeface="Times New Roman" panose="02020603050405020304" pitchFamily="18" charset="0"/>
              </a:rPr>
              <a:t>summary of candidate as an educator. </a:t>
            </a:r>
            <a:br>
              <a:rPr lang="en-US" dirty="0">
                <a:effectLst/>
                <a:ea typeface="Times New Roman" panose="02020603050405020304" pitchFamily="18" charset="0"/>
              </a:rPr>
            </a:br>
            <a:r>
              <a:rPr lang="en-US" dirty="0">
                <a:effectLst/>
                <a:ea typeface="Times New Roman" panose="02020603050405020304" pitchFamily="18" charset="0"/>
              </a:rPr>
              <a:t>	</a:t>
            </a:r>
            <a:br>
              <a:rPr lang="en-US" dirty="0">
                <a:effectLst/>
                <a:ea typeface="Times New Roman" panose="02020603050405020304" pitchFamily="18" charset="0"/>
              </a:rPr>
            </a:br>
            <a:r>
              <a:rPr lang="en-US" dirty="0">
                <a:effectLst/>
                <a:ea typeface="Times New Roman" panose="02020603050405020304" pitchFamily="18" charset="0"/>
              </a:rPr>
              <a:t>Contains </a:t>
            </a:r>
            <a:r>
              <a:rPr lang="en-US" b="1" dirty="0">
                <a:effectLst/>
                <a:ea typeface="Times New Roman" panose="02020603050405020304" pitchFamily="18" charset="0"/>
              </a:rPr>
              <a:t>highlights</a:t>
            </a:r>
            <a:r>
              <a:rPr lang="en-US" dirty="0">
                <a:effectLst/>
                <a:ea typeface="Times New Roman" panose="02020603050405020304" pitchFamily="18" charset="0"/>
              </a:rPr>
              <a:t> of the Teaching </a:t>
            </a:r>
            <a:r>
              <a:rPr lang="en-US" b="1" dirty="0">
                <a:effectLst/>
                <a:ea typeface="Times New Roman" panose="02020603050405020304" pitchFamily="18" charset="0"/>
              </a:rPr>
              <a:t>Portfolio</a:t>
            </a:r>
            <a:br>
              <a:rPr lang="en-US" b="1" dirty="0">
                <a:effectLst/>
                <a:ea typeface="Times New Roman" panose="02020603050405020304" pitchFamily="18" charset="0"/>
              </a:rPr>
            </a:br>
            <a:r>
              <a:rPr lang="en-US" b="1" dirty="0">
                <a:ea typeface="Times New Roman" panose="02020603050405020304" pitchFamily="18" charset="0"/>
              </a:rPr>
              <a:t>	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Should not be an abbreviated version of the faculty member’s CV </a:t>
            </a:r>
            <a:br>
              <a:rPr lang="en-US" sz="1400" i="1" dirty="0">
                <a:effectLst/>
                <a:ea typeface="Times New Roman" panose="02020603050405020304" pitchFamily="18" charset="0"/>
              </a:rPr>
            </a:br>
            <a:r>
              <a:rPr lang="en-US" sz="1400" i="1" dirty="0">
                <a:effectLst/>
                <a:ea typeface="Times New Roman" panose="02020603050405020304" pitchFamily="18" charset="0"/>
              </a:rPr>
              <a:t>	Do not use language such as “see teaching portfolio”</a:t>
            </a:r>
            <a:br>
              <a:rPr lang="en-US" sz="1400" i="1" dirty="0">
                <a:effectLst/>
                <a:ea typeface="Times New Roman" panose="02020603050405020304" pitchFamily="18" charset="0"/>
              </a:rPr>
            </a:br>
            <a:endParaRPr lang="en-US" sz="1400" i="1" dirty="0">
              <a:effectLst/>
              <a:ea typeface="Times New Roman" panose="02020603050405020304" pitchFamily="18" charset="0"/>
            </a:endParaRPr>
          </a:p>
          <a:p>
            <a:pPr marL="114300" marR="91440" indent="0">
              <a:lnSpc>
                <a:spcPct val="115000"/>
              </a:lnSpc>
              <a:spcBef>
                <a:spcPts val="1310"/>
              </a:spcBef>
              <a:spcAft>
                <a:spcPts val="0"/>
              </a:spcAft>
            </a:pPr>
            <a:r>
              <a:rPr lang="en-US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Teaching Portfolio:  </a:t>
            </a:r>
            <a:r>
              <a:rPr lang="en-US" dirty="0">
                <a:effectLst/>
                <a:ea typeface="Times New Roman" panose="02020603050405020304" pitchFamily="18" charset="0"/>
              </a:rPr>
              <a:t>Compilation of </a:t>
            </a:r>
            <a:r>
              <a:rPr lang="en-US" b="1" dirty="0">
                <a:effectLst/>
                <a:ea typeface="Times New Roman" panose="02020603050405020304" pitchFamily="18" charset="0"/>
              </a:rPr>
              <a:t>specific materials </a:t>
            </a:r>
            <a:r>
              <a:rPr lang="en-US" dirty="0">
                <a:effectLst/>
                <a:ea typeface="Times New Roman" panose="02020603050405020304" pitchFamily="18" charset="0"/>
              </a:rPr>
              <a:t>providing evidence of work.</a:t>
            </a:r>
            <a:br>
              <a:rPr lang="en-US" dirty="0">
                <a:effectLst/>
                <a:ea typeface="Times New Roman" panose="02020603050405020304" pitchFamily="18" charset="0"/>
              </a:rPr>
            </a:br>
            <a:br>
              <a:rPr lang="en-US" dirty="0">
                <a:effectLst/>
                <a:ea typeface="Times New Roman" panose="02020603050405020304" pitchFamily="18" charset="0"/>
              </a:rPr>
            </a:br>
            <a:r>
              <a:rPr lang="en-US" dirty="0">
                <a:effectLst/>
                <a:ea typeface="Times New Roman" panose="02020603050405020304" pitchFamily="18" charset="0"/>
              </a:rPr>
              <a:t>Can be electronic or paper: </a:t>
            </a:r>
            <a:r>
              <a:rPr lang="en-US" dirty="0">
                <a:ea typeface="Times New Roman" panose="02020603050405020304" pitchFamily="18" charset="0"/>
              </a:rPr>
              <a:t>same general headings as Dossier 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	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The portfolio should include sufficient examples of work so that the committee can review </a:t>
            </a:r>
            <a:br>
              <a:rPr lang="en-US" sz="1400" i="1" dirty="0">
                <a:effectLst/>
                <a:ea typeface="Times New Roman" panose="02020603050405020304" pitchFamily="18" charset="0"/>
              </a:rPr>
            </a:br>
            <a:r>
              <a:rPr lang="en-US" sz="1400" i="1" dirty="0">
                <a:effectLst/>
                <a:ea typeface="Times New Roman" panose="02020603050405020304" pitchFamily="18" charset="0"/>
              </a:rPr>
              <a:t>	the candidate’s  varied contributions to education, teaching and scholarship. </a:t>
            </a:r>
            <a:br>
              <a:rPr lang="en-US" sz="1400" i="1" dirty="0">
                <a:effectLst/>
                <a:ea typeface="Times New Roman" panose="02020603050405020304" pitchFamily="18" charset="0"/>
              </a:rPr>
            </a:br>
            <a:r>
              <a:rPr lang="en-US" sz="1400" i="1" dirty="0">
                <a:effectLst/>
                <a:ea typeface="Times New Roman" panose="02020603050405020304" pitchFamily="18" charset="0"/>
              </a:rPr>
              <a:t>	(e.g. scholarly publications</a:t>
            </a:r>
            <a:r>
              <a:rPr lang="en-US" sz="1400" i="1" dirty="0">
                <a:ea typeface="Times New Roman" panose="02020603050405020304" pitchFamily="18" charset="0"/>
              </a:rPr>
              <a:t> in teaching/education</a:t>
            </a:r>
            <a:r>
              <a:rPr lang="en-US" sz="1400" i="1" dirty="0">
                <a:effectLst/>
                <a:ea typeface="Times New Roman" panose="02020603050405020304" pitchFamily="18" charset="0"/>
              </a:rPr>
              <a:t>, teaching materials, curriculums developed, </a:t>
            </a:r>
            <a:br>
              <a:rPr lang="en-US" sz="1400" i="1" dirty="0">
                <a:effectLst/>
                <a:ea typeface="Times New Roman" panose="02020603050405020304" pitchFamily="18" charset="0"/>
              </a:rPr>
            </a:br>
            <a:r>
              <a:rPr lang="en-US" sz="1400" i="1" dirty="0">
                <a:effectLst/>
                <a:ea typeface="Times New Roman" panose="02020603050405020304" pitchFamily="18" charset="0"/>
              </a:rPr>
              <a:t>	student and resident lecture materials, CME presentations, evaluations by students and residents).</a:t>
            </a:r>
          </a:p>
        </p:txBody>
      </p:sp>
    </p:spTree>
    <p:extLst>
      <p:ext uri="{BB962C8B-B14F-4D97-AF65-F5344CB8AC3E}">
        <p14:creationId xmlns:p14="http://schemas.microsoft.com/office/powerpoint/2010/main" val="931165160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3D45-EDE4-48AC-B7E9-93E22DDF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 Teaching Dossier &amp; Portfolio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8A13B-E633-4155-918D-1DE240874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7808913" cy="4953001"/>
          </a:xfrm>
        </p:spPr>
        <p:txBody>
          <a:bodyPr/>
          <a:lstStyle/>
          <a:p>
            <a:pPr lvl="1"/>
            <a:r>
              <a:rPr lang="en-US" sz="1200" dirty="0"/>
              <a:t>	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4AADA-6FF1-FB6F-E287-02FCB7BE95FC}"/>
              </a:ext>
            </a:extLst>
          </p:cNvPr>
          <p:cNvSpPr txBox="1"/>
          <p:nvPr/>
        </p:nvSpPr>
        <p:spPr>
          <a:xfrm>
            <a:off x="578964" y="1066800"/>
            <a:ext cx="8189913" cy="498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>
              <a:spcBef>
                <a:spcPts val="100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Part</a:t>
            </a:r>
            <a:r>
              <a:rPr lang="en-US" sz="1400" kern="0" spc="-4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kern="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ONE:</a:t>
            </a:r>
            <a:r>
              <a:rPr lang="en-US" sz="1400" kern="0" spc="-3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kern="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Data</a:t>
            </a:r>
            <a:r>
              <a:rPr lang="en-US" sz="1400" kern="0" spc="-4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kern="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Relevant</a:t>
            </a:r>
            <a:r>
              <a:rPr lang="en-US" sz="1400" kern="0" spc="-35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kern="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to</a:t>
            </a:r>
            <a:r>
              <a:rPr lang="en-US" sz="1400" kern="0" spc="-35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kern="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Teaching</a:t>
            </a:r>
            <a:r>
              <a:rPr lang="en-US" sz="1400" kern="0" spc="-35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kern="0" spc="-1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Activities</a:t>
            </a:r>
          </a:p>
          <a:p>
            <a:pPr marL="114300" marR="111125" indent="0">
              <a:lnSpc>
                <a:spcPct val="1150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List and describe teaching-related activities in as complete a context as possible, i.e. the names of courses or presentations, the</a:t>
            </a:r>
            <a:r>
              <a:rPr lang="en-US" sz="14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level of involvement or frequency,</a:t>
            </a:r>
            <a:r>
              <a:rPr lang="en-US" sz="14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en-US" sz="14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number and types</a:t>
            </a:r>
            <a:r>
              <a:rPr lang="en-US" sz="14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of students, the</a:t>
            </a:r>
            <a:r>
              <a:rPr lang="en-US" sz="14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teaching materials</a:t>
            </a:r>
            <a:r>
              <a:rPr lang="en-US" sz="14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that may have</a:t>
            </a:r>
            <a:r>
              <a:rPr lang="en-US" sz="1400" spc="-4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been</a:t>
            </a:r>
            <a:r>
              <a:rPr lang="en-US" sz="1400" spc="-3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produced,</a:t>
            </a:r>
            <a:r>
              <a:rPr lang="en-US" sz="1400" spc="-4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or</a:t>
            </a:r>
            <a:r>
              <a:rPr lang="en-US" sz="1400" spc="-3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en-US" sz="1400" spc="-4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role</a:t>
            </a:r>
            <a:r>
              <a:rPr lang="en-US" sz="1400" spc="-4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en-US" sz="1400" spc="-4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en-US" sz="1400" spc="-4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faculty</a:t>
            </a:r>
            <a:r>
              <a:rPr lang="en-US" sz="1400" spc="-3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member</a:t>
            </a:r>
            <a:r>
              <a:rPr lang="en-US" sz="1400" spc="-3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in</a:t>
            </a:r>
            <a:r>
              <a:rPr lang="en-US" sz="1400" spc="-4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other</a:t>
            </a:r>
            <a:r>
              <a:rPr lang="en-US" sz="1400" spc="-3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teaching-related</a:t>
            </a:r>
            <a:r>
              <a:rPr lang="en-US" sz="1400" spc="-4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activities</a:t>
            </a:r>
            <a:r>
              <a:rPr lang="en-US" sz="1400" spc="-4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(supervisor,</a:t>
            </a:r>
            <a:r>
              <a:rPr lang="en-US" sz="1400" spc="-4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advisor,</a:t>
            </a:r>
            <a:r>
              <a:rPr lang="en-US" sz="1400" spc="-3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mentor).</a:t>
            </a:r>
            <a:endParaRPr lang="en-US" sz="1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R="0" lvl="0">
              <a:spcBef>
                <a:spcPts val="1000"/>
              </a:spcBef>
              <a:spcAft>
                <a:spcPts val="0"/>
              </a:spcAft>
              <a:buSzPts val="1100"/>
              <a:tabLst>
                <a:tab pos="531495" algn="l"/>
              </a:tabLst>
            </a:pP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1.  Teaching</a:t>
            </a:r>
            <a:r>
              <a:rPr lang="en-US" sz="1200" spc="-6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Activities</a:t>
            </a:r>
            <a:endParaRPr lang="en-US" sz="1200" spc="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8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989965" algn="l"/>
              </a:tabLst>
            </a:pP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Undergraduate</a:t>
            </a:r>
            <a:endParaRPr lang="en-US" sz="1200" spc="-5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988695" algn="l"/>
              </a:tabLst>
            </a:pP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Graduate (medical students, doctoral students, etc.) </a:t>
            </a:r>
            <a:endParaRPr lang="en-US" sz="1200" spc="-5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8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989965" algn="l"/>
              </a:tabLst>
            </a:pPr>
            <a:r>
              <a:rPr lang="en-US" sz="12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Residents</a:t>
            </a:r>
            <a:r>
              <a:rPr lang="en-US" sz="1200" spc="-5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and</a:t>
            </a:r>
            <a:r>
              <a:rPr lang="en-US" sz="1200" spc="-4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Fellows</a:t>
            </a:r>
            <a:endParaRPr lang="en-US" sz="1200" spc="-5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988695" algn="l"/>
              </a:tabLst>
            </a:pPr>
            <a:r>
              <a:rPr lang="en-US" sz="12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Peers</a:t>
            </a:r>
            <a:r>
              <a:rPr lang="en-US" sz="1200" spc="-4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(mentoring)</a:t>
            </a:r>
            <a:r>
              <a:rPr lang="en-US" sz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 </a:t>
            </a:r>
            <a:br>
              <a:rPr lang="en-US" sz="1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lang="en-US" sz="12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R="182880" lvl="0">
              <a:lnSpc>
                <a:spcPct val="115000"/>
              </a:lnSpc>
              <a:spcBef>
                <a:spcPts val="185"/>
              </a:spcBef>
              <a:spcAft>
                <a:spcPts val="0"/>
              </a:spcAft>
              <a:buSzPts val="1100"/>
            </a:pP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2. Curriculum</a:t>
            </a:r>
            <a:r>
              <a:rPr lang="en-US" sz="1200" spc="-2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Development</a:t>
            </a:r>
            <a:r>
              <a:rPr lang="en-US" sz="1200" spc="-1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(list</a:t>
            </a:r>
            <a:r>
              <a:rPr lang="en-US" sz="1200" spc="-1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tangible</a:t>
            </a:r>
            <a:r>
              <a:rPr lang="en-US" sz="1200" spc="-2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educational</a:t>
            </a:r>
            <a:r>
              <a:rPr lang="en-US" sz="1200" spc="-1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materials</a:t>
            </a:r>
            <a:r>
              <a:rPr lang="en-US" sz="1200" spc="-1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created;</a:t>
            </a:r>
            <a:r>
              <a:rPr lang="en-US" sz="1200" spc="-1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e.g.</a:t>
            </a:r>
            <a:r>
              <a:rPr lang="en-US" sz="1200" spc="-1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case</a:t>
            </a:r>
            <a:r>
              <a:rPr lang="en-US" sz="1200" spc="-2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development,</a:t>
            </a:r>
            <a:r>
              <a:rPr lang="en-US" sz="1200" spc="-1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R="182880" lvl="0">
              <a:lnSpc>
                <a:spcPct val="115000"/>
              </a:lnSpc>
              <a:spcBef>
                <a:spcPts val="185"/>
              </a:spcBef>
              <a:spcAft>
                <a:spcPts val="0"/>
              </a:spcAft>
              <a:buSzPts val="1100"/>
            </a:pPr>
            <a:r>
              <a:rPr lang="en-US" sz="1200" dirty="0">
                <a:ea typeface="Times New Roman" panose="02020603050405020304" pitchFamily="18" charset="0"/>
              </a:rPr>
              <a:t>     </a:t>
            </a: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lecture,</a:t>
            </a:r>
            <a:r>
              <a:rPr lang="en-US" sz="1200" spc="-1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assessment tools, OSCE, web materials, etc.)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989965" algn="l"/>
              </a:tabLst>
            </a:pP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Courses</a:t>
            </a:r>
            <a:endParaRPr lang="en-US" sz="1200" spc="-5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988695" algn="l"/>
              </a:tabLst>
            </a:pP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Clerkships</a:t>
            </a:r>
            <a:endParaRPr lang="en-US" sz="1200" spc="-5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989965" algn="l"/>
              </a:tabLst>
            </a:pPr>
            <a:r>
              <a:rPr lang="en-US" sz="12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Residency</a:t>
            </a:r>
            <a:r>
              <a:rPr lang="en-US" sz="1200" spc="-7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Programs</a:t>
            </a:r>
            <a:endParaRPr lang="en-US" sz="1200" spc="-5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988695" algn="l"/>
              </a:tabLst>
            </a:pPr>
            <a:r>
              <a:rPr lang="en-US" sz="12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Fellowship</a:t>
            </a:r>
            <a:r>
              <a:rPr lang="en-US" sz="1200" spc="-6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Programs</a:t>
            </a:r>
            <a:endParaRPr lang="en-US" sz="1200" spc="-5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989330" algn="l"/>
              </a:tabLst>
            </a:pPr>
            <a:r>
              <a:rPr lang="en-US" sz="12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Education</a:t>
            </a:r>
            <a:r>
              <a:rPr lang="en-US" sz="1200" spc="-4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and</a:t>
            </a:r>
            <a:r>
              <a:rPr lang="en-US" sz="1200" spc="-4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teaching</a:t>
            </a:r>
            <a:r>
              <a:rPr lang="en-US" sz="1200" spc="-4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innovations</a:t>
            </a:r>
            <a:endParaRPr lang="en-US" sz="1200" spc="-5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989330" algn="l"/>
              </a:tabLst>
            </a:pPr>
            <a:r>
              <a:rPr lang="en-US" sz="1200" spc="-2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CME</a:t>
            </a:r>
            <a:endParaRPr lang="en-US" sz="1200" spc="-5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988060" algn="l"/>
              </a:tabLst>
            </a:pP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Outreach</a:t>
            </a:r>
            <a:b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lang="en-US" sz="1200" spc="-5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R="0" lvl="0">
              <a:spcBef>
                <a:spcPts val="190"/>
              </a:spcBef>
              <a:spcAft>
                <a:spcPts val="0"/>
              </a:spcAft>
              <a:buSzPts val="1100"/>
              <a:tabLst>
                <a:tab pos="530860" algn="l"/>
              </a:tabLst>
            </a:pPr>
            <a:r>
              <a:rPr lang="en-US" sz="1200" spc="-1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3. Mentoring/Advising</a:t>
            </a:r>
            <a:endParaRPr lang="en-US" sz="1200" spc="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57735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3D45-EDE4-48AC-B7E9-93E22DDF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 </a:t>
            </a:r>
            <a:r>
              <a:rPr lang="en-US" sz="2800" dirty="0"/>
              <a:t>Teaching Dossier &amp; Portfolio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8A13B-E633-4155-918D-1DE240874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7808913" cy="4953001"/>
          </a:xfrm>
        </p:spPr>
        <p:txBody>
          <a:bodyPr/>
          <a:lstStyle/>
          <a:p>
            <a:pPr lvl="1"/>
            <a:r>
              <a:rPr lang="en-US" sz="1200" dirty="0"/>
              <a:t>	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4AADA-6FF1-FB6F-E287-02FCB7BE95FC}"/>
              </a:ext>
            </a:extLst>
          </p:cNvPr>
          <p:cNvSpPr txBox="1"/>
          <p:nvPr/>
        </p:nvSpPr>
        <p:spPr>
          <a:xfrm>
            <a:off x="698854" y="1524000"/>
            <a:ext cx="8189913" cy="3841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>
              <a:spcBef>
                <a:spcPts val="100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Part</a:t>
            </a:r>
            <a:r>
              <a:rPr lang="en-US" sz="1400" kern="0" spc="-4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 TWO</a:t>
            </a:r>
            <a:r>
              <a:rPr lang="en-US" sz="1400" kern="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en-US" sz="1400" kern="0" spc="-3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 Evidence of Teaching Effectiveness </a:t>
            </a:r>
          </a:p>
          <a:p>
            <a:pPr marL="114300" marR="0">
              <a:spcBef>
                <a:spcPts val="1000"/>
              </a:spcBef>
              <a:spcAft>
                <a:spcPts val="0"/>
              </a:spcAft>
            </a:pPr>
            <a:endParaRPr lang="en-US" sz="1400" kern="0" spc="-1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114300" marR="91440" indent="-635">
              <a:lnSpc>
                <a:spcPct val="1150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A brief description of objective measures of teaching effectiveness. The primary element of this category is a review of teaching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effectiveness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including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summary</a:t>
            </a:r>
            <a:r>
              <a:rPr lang="en-US" sz="1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relevant,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objective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documentation.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information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summarized may include representative portions of teaching evaluations, testimonials by students, peer reviews, and special contributions. </a:t>
            </a:r>
            <a:r>
              <a:rPr lang="en-US" sz="140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Summative evaluation ratings and comments by students/ residents must be included in the dossier.  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The portfolio should include summary evaluations with all comments.   Items that may be summarized in this section include:</a:t>
            </a:r>
          </a:p>
          <a:p>
            <a:pPr marL="742950" marR="0" lvl="1" indent="-285750">
              <a:spcBef>
                <a:spcPts val="99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532130" algn="l"/>
              </a:tabLst>
            </a:pPr>
            <a:r>
              <a:rPr lang="en-US" sz="1200" spc="-5" dirty="0">
                <a:effectLst/>
                <a:ea typeface="Times New Roman" panose="02020603050405020304" pitchFamily="18" charset="0"/>
              </a:rPr>
              <a:t>Course</a:t>
            </a:r>
            <a:r>
              <a:rPr lang="en-US" sz="1200" spc="-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effectLst/>
                <a:ea typeface="Times New Roman" panose="02020603050405020304" pitchFamily="18" charset="0"/>
              </a:rPr>
              <a:t>Materials</a:t>
            </a:r>
            <a:endParaRPr lang="en-US" sz="1200" spc="-5" dirty="0"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530860" algn="l"/>
              </a:tabLst>
            </a:pPr>
            <a:r>
              <a:rPr lang="en-US" sz="1200" spc="-5" dirty="0">
                <a:effectLst/>
                <a:ea typeface="Times New Roman" panose="02020603050405020304" pitchFamily="18" charset="0"/>
              </a:rPr>
              <a:t>Student</a:t>
            </a:r>
            <a:r>
              <a:rPr lang="en-US" sz="1200" spc="-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12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ea typeface="Times New Roman" panose="02020603050405020304" pitchFamily="18" charset="0"/>
              </a:rPr>
              <a:t>Resident</a:t>
            </a:r>
            <a:r>
              <a:rPr lang="en-US" sz="1200" spc="-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effectLst/>
                <a:ea typeface="Times New Roman" panose="02020603050405020304" pitchFamily="18" charset="0"/>
              </a:rPr>
              <a:t>Evaluations</a:t>
            </a:r>
            <a:endParaRPr lang="en-US" sz="1200" spc="-5" dirty="0"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532130" algn="l"/>
              </a:tabLst>
            </a:pPr>
            <a:r>
              <a:rPr lang="en-US" sz="1200" spc="-5" dirty="0">
                <a:effectLst/>
                <a:ea typeface="Times New Roman" panose="02020603050405020304" pitchFamily="18" charset="0"/>
              </a:rPr>
              <a:t>Peer</a:t>
            </a:r>
            <a:r>
              <a:rPr lang="en-US" sz="1200" spc="-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effectLst/>
                <a:ea typeface="Times New Roman" panose="02020603050405020304" pitchFamily="18" charset="0"/>
              </a:rPr>
              <a:t>Review</a:t>
            </a:r>
            <a:endParaRPr lang="en-US" sz="1200" spc="-5" dirty="0"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530860" algn="l"/>
              </a:tabLst>
            </a:pPr>
            <a:r>
              <a:rPr lang="en-US" sz="1200" spc="-10" dirty="0">
                <a:effectLst/>
                <a:ea typeface="Times New Roman" panose="02020603050405020304" pitchFamily="18" charset="0"/>
              </a:rPr>
              <a:t>Professional</a:t>
            </a:r>
            <a:r>
              <a:rPr lang="en-US" sz="1200" spc="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effectLst/>
                <a:ea typeface="Times New Roman" panose="02020603050405020304" pitchFamily="18" charset="0"/>
              </a:rPr>
              <a:t>Recognition/Teaching</a:t>
            </a:r>
            <a:r>
              <a:rPr lang="en-US" sz="1200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effectLst/>
                <a:ea typeface="Times New Roman" panose="02020603050405020304" pitchFamily="18" charset="0"/>
              </a:rPr>
              <a:t>Awards</a:t>
            </a:r>
            <a:endParaRPr lang="en-US" sz="1200" spc="-5" dirty="0"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532130" algn="l"/>
              </a:tabLst>
            </a:pPr>
            <a:r>
              <a:rPr lang="en-US" sz="1200" spc="-5" dirty="0">
                <a:effectLst/>
                <a:ea typeface="Times New Roman" panose="02020603050405020304" pitchFamily="18" charset="0"/>
              </a:rPr>
              <a:t>Participation</a:t>
            </a:r>
            <a:r>
              <a:rPr lang="en-US" sz="12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ea typeface="Times New Roman" panose="02020603050405020304" pitchFamily="18" charset="0"/>
              </a:rPr>
              <a:t>in</a:t>
            </a:r>
            <a:r>
              <a:rPr lang="en-US" sz="12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ea typeface="Times New Roman" panose="02020603050405020304" pitchFamily="18" charset="0"/>
              </a:rPr>
              <a:t>professional</a:t>
            </a:r>
            <a:r>
              <a:rPr lang="en-US" sz="1200" spc="-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effectLst/>
                <a:ea typeface="Times New Roman" panose="02020603050405020304" pitchFamily="18" charset="0"/>
              </a:rPr>
              <a:t>development</a:t>
            </a:r>
            <a:endParaRPr lang="en-US" sz="1200" spc="-5" dirty="0">
              <a:effectLst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190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lphaLcPeriod"/>
              <a:tabLst>
                <a:tab pos="532130" algn="l"/>
              </a:tabLst>
            </a:pPr>
            <a:r>
              <a:rPr lang="en-US" sz="1200" spc="-5" dirty="0">
                <a:effectLst/>
                <a:ea typeface="Times New Roman" panose="02020603050405020304" pitchFamily="18" charset="0"/>
              </a:rPr>
              <a:t>Learner</a:t>
            </a:r>
            <a:r>
              <a:rPr lang="en-US" sz="1200" spc="-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200" spc="-10" dirty="0">
                <a:effectLst/>
                <a:ea typeface="Times New Roman" panose="02020603050405020304" pitchFamily="18" charset="0"/>
              </a:rPr>
              <a:t>outcomes</a:t>
            </a:r>
            <a:endParaRPr lang="en-US" sz="1200" spc="-5" dirty="0">
              <a:effectLst/>
              <a:ea typeface="Times New Roman" panose="02020603050405020304" pitchFamily="18" charset="0"/>
            </a:endParaRPr>
          </a:p>
          <a:p>
            <a:pPr marL="114300" marR="0">
              <a:spcBef>
                <a:spcPts val="1000"/>
              </a:spcBef>
              <a:spcAft>
                <a:spcPts val="0"/>
              </a:spcAft>
            </a:pPr>
            <a:endParaRPr lang="en-US" sz="1200" kern="0" dirty="0">
              <a:solidFill>
                <a:srgbClr val="0070C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5212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3D45-EDE4-48AC-B7E9-93E22DDF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 </a:t>
            </a:r>
            <a:r>
              <a:rPr lang="en-US" sz="2800" dirty="0"/>
              <a:t>Teaching Dossier &amp; Portfolio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8A13B-E633-4155-918D-1DE240874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7808913" cy="4953001"/>
          </a:xfrm>
        </p:spPr>
        <p:txBody>
          <a:bodyPr/>
          <a:lstStyle/>
          <a:p>
            <a:pPr lvl="1"/>
            <a:r>
              <a:rPr lang="en-US" sz="1200" dirty="0"/>
              <a:t>	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4AADA-6FF1-FB6F-E287-02FCB7BE95FC}"/>
              </a:ext>
            </a:extLst>
          </p:cNvPr>
          <p:cNvSpPr txBox="1"/>
          <p:nvPr/>
        </p:nvSpPr>
        <p:spPr>
          <a:xfrm>
            <a:off x="477043" y="1219200"/>
            <a:ext cx="8189913" cy="4617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>
              <a:spcBef>
                <a:spcPts val="100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Part</a:t>
            </a:r>
            <a:r>
              <a:rPr lang="en-US" sz="1400" kern="0" spc="-4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 THREE</a:t>
            </a:r>
            <a:r>
              <a:rPr lang="en-US" sz="1400" kern="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en-US" sz="1400" kern="0" spc="-3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114300" marR="0">
              <a:spcBef>
                <a:spcPts val="1000"/>
              </a:spcBef>
              <a:spcAft>
                <a:spcPts val="0"/>
              </a:spcAft>
            </a:pPr>
            <a:endParaRPr lang="en-US" sz="1400" kern="0" spc="-3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114300" marR="91440" indent="0">
              <a:lnSpc>
                <a:spcPct val="1150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Include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information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concerning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any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additional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teaching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educational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activities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that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are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especially</a:t>
            </a:r>
            <a:r>
              <a:rPr lang="en-US" sz="1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noteworthy,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creative, innovative, peer-reviewed, or indicative of recognition outside of the institution (e.g., publications, contributions to scholarly teaching societies, teaching awards and recognitions, invited lectures concerning teaching and education).</a:t>
            </a:r>
          </a:p>
          <a:p>
            <a:pPr marL="114300" marR="9144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br>
              <a:rPr lang="en-US" sz="1600" dirty="0">
                <a:effectLst/>
                <a:ea typeface="Times New Roman" panose="02020603050405020304" pitchFamily="18" charset="0"/>
              </a:rPr>
            </a:br>
            <a:r>
              <a:rPr lang="en-US" sz="1600" dirty="0">
                <a:effectLst/>
                <a:ea typeface="Times New Roman" panose="02020603050405020304" pitchFamily="18" charset="0"/>
              </a:rPr>
              <a:t>Candidates for the Scholarship of Practice &amp; Teaching </a:t>
            </a:r>
            <a:r>
              <a:rPr lang="en-US" sz="160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(SPT) pathway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should utilize this section to </a:t>
            </a:r>
            <a:r>
              <a:rPr lang="en-US" sz="160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show evidence of </a:t>
            </a:r>
            <a:r>
              <a:rPr lang="en-US" sz="1600" b="1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“</a:t>
            </a:r>
            <a:r>
              <a:rPr lang="en-US" sz="160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special expertise” area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in  clinical practice, education/teaching, and/or service to the wider medical education or professional community</a:t>
            </a:r>
          </a:p>
          <a:p>
            <a:pPr marL="114300" marR="9144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en-US" sz="14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14300" marR="9144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dirty="0">
                <a:solidFill>
                  <a:srgbClr val="C2203D"/>
                </a:solidFill>
                <a:effectLst/>
                <a:ea typeface="Times New Roman" panose="02020603050405020304" pitchFamily="18" charset="0"/>
              </a:rPr>
              <a:t>CHAIR SIGNATURE/APPROVAL   </a:t>
            </a:r>
          </a:p>
          <a:p>
            <a:pPr marL="75565" marR="9144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Both the Teaching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Portfolio and Dossier</a:t>
            </a:r>
            <a:r>
              <a:rPr lang="en-US" sz="1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must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reviewed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signed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off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by</a:t>
            </a:r>
            <a:r>
              <a:rPr lang="en-US" sz="1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faculty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member’s</a:t>
            </a:r>
            <a:r>
              <a:rPr lang="en-US" sz="1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Division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Head</a:t>
            </a:r>
            <a:r>
              <a:rPr lang="en-US" sz="1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or Department Chair.</a:t>
            </a:r>
          </a:p>
          <a:p>
            <a:pPr marL="114300" marR="0">
              <a:spcBef>
                <a:spcPts val="1000"/>
              </a:spcBef>
              <a:spcAft>
                <a:spcPts val="0"/>
              </a:spcAft>
            </a:pPr>
            <a:endParaRPr lang="en-US" sz="1200" kern="0" dirty="0">
              <a:solidFill>
                <a:srgbClr val="0070C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2950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44" y="342900"/>
            <a:ext cx="7885112" cy="18669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Promotion Pathways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Clinical Faculty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457" y="1752600"/>
            <a:ext cx="6134743" cy="4381500"/>
          </a:xfrm>
        </p:spPr>
        <p:txBody>
          <a:bodyPr/>
          <a:lstStyle/>
          <a:p>
            <a:endParaRPr lang="en-US" sz="2000" b="1" dirty="0">
              <a:solidFill>
                <a:srgbClr val="0070C0"/>
              </a:solidFill>
              <a:latin typeface="+mj-lt"/>
            </a:endParaRPr>
          </a:p>
          <a:p>
            <a:r>
              <a:rPr lang="en-US" b="1" dirty="0">
                <a:solidFill>
                  <a:srgbClr val="C2203D"/>
                </a:solidFill>
                <a:latin typeface="+mj-lt"/>
              </a:rPr>
              <a:t>Academic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edicate time to 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research with appropriate level of peer-reviewed publications for rank sought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Sustained research productivity </a:t>
            </a:r>
            <a:br>
              <a:rPr lang="en-US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C2203D"/>
                </a:solidFill>
                <a:latin typeface="+mj-lt"/>
              </a:rPr>
              <a:t>Scholarship of Practice &amp; Teaching (SPT)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Dedicated to teaching, clinical care, and program development of trainees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Excellence in an identified area of expertise for rank sought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Scholarly activity not required but encouraged</a:t>
            </a:r>
            <a:endParaRPr lang="en-US" sz="16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1400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73101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3200">
                <a:solidFill>
                  <a:schemeClr val="tx1"/>
                </a:solidFill>
              </a:rPr>
              <a:t>Questions?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44956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Thank you!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</a:rPr>
              <a:t>Contact information: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n-lt"/>
                <a:hlinkClick r:id="rId2"/>
              </a:rPr>
              <a:t>peatmana@rowan.edu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  <a:hlinkClick r:id="rId3"/>
              </a:rPr>
              <a:t>baxter-john@cooperhealth.edu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43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Clinical Faculty</a:t>
            </a:r>
            <a:br>
              <a:rPr lang="en-US" dirty="0"/>
            </a:br>
            <a:r>
              <a:rPr lang="en-US" dirty="0"/>
              <a:t>Non-Tenure / Coterminous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47701" y="2133600"/>
            <a:ext cx="5676900" cy="2895600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Faculty employed by Cooper University Health Care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are placed on the </a:t>
            </a:r>
            <a:r>
              <a:rPr lang="en-US" sz="2000" b="1" dirty="0">
                <a:solidFill>
                  <a:srgbClr val="C2203D"/>
                </a:solidFill>
              </a:rPr>
              <a:t>non-tenure track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are </a:t>
            </a:r>
            <a:r>
              <a:rPr lang="en-US" sz="2000" b="1" dirty="0">
                <a:solidFill>
                  <a:srgbClr val="C2203D"/>
                </a:solidFill>
              </a:rPr>
              <a:t>coterminous</a:t>
            </a:r>
            <a:endParaRPr lang="en-US" sz="2000" dirty="0">
              <a:solidFill>
                <a:srgbClr val="C2203D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with full-time faculty rank and appointment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dependent on employment at CUHC.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0445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Time in Rank  </a:t>
            </a:r>
            <a:br>
              <a:rPr lang="en-US" sz="40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676400"/>
            <a:ext cx="38862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Instructor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Assistant Professor</a:t>
            </a:r>
          </a:p>
          <a:p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Associate Professor</a:t>
            </a:r>
          </a:p>
          <a:p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Professor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4495800" cy="34442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1-2 years</a:t>
            </a:r>
          </a:p>
          <a:p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7-10 years </a:t>
            </a:r>
            <a:br>
              <a:rPr lang="en-US" sz="2400" dirty="0">
                <a:latin typeface="+mn-lt"/>
              </a:rPr>
            </a:br>
            <a:r>
              <a:rPr lang="en-US" sz="1600" dirty="0">
                <a:latin typeface="+mn-lt"/>
              </a:rPr>
              <a:t>(at least 5 years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at time of application</a:t>
            </a:r>
            <a:r>
              <a:rPr lang="en-US" sz="1600" dirty="0">
                <a:latin typeface="+mn-lt"/>
              </a:rPr>
              <a:t>)</a:t>
            </a:r>
          </a:p>
          <a:p>
            <a:pPr marL="0" indent="0">
              <a:buNone/>
            </a:pPr>
            <a:endParaRPr lang="en-US" sz="8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7-10 years </a:t>
            </a:r>
            <a:br>
              <a:rPr lang="en-US" sz="2400" dirty="0">
                <a:latin typeface="+mn-lt"/>
              </a:rPr>
            </a:br>
            <a:r>
              <a:rPr lang="en-US" sz="1600" dirty="0">
                <a:latin typeface="+mn-lt"/>
              </a:rPr>
              <a:t>(at least 5 years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at time of application</a:t>
            </a:r>
            <a:r>
              <a:rPr lang="en-US" sz="1600" dirty="0">
                <a:latin typeface="+mn-lt"/>
              </a:rPr>
              <a:t>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3E9B332-B9F1-2A56-F675-22234311641A}"/>
              </a:ext>
            </a:extLst>
          </p:cNvPr>
          <p:cNvSpPr/>
          <p:nvPr/>
        </p:nvSpPr>
        <p:spPr>
          <a:xfrm>
            <a:off x="2590800" y="1859281"/>
            <a:ext cx="1066800" cy="4571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E39DC91-8C61-FB94-EBFD-D8F39AFD36EE}"/>
              </a:ext>
            </a:extLst>
          </p:cNvPr>
          <p:cNvSpPr/>
          <p:nvPr/>
        </p:nvSpPr>
        <p:spPr>
          <a:xfrm>
            <a:off x="3657600" y="2743200"/>
            <a:ext cx="533400" cy="4571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1173841-39F1-193A-4AFD-0C18AABBC284}"/>
              </a:ext>
            </a:extLst>
          </p:cNvPr>
          <p:cNvSpPr/>
          <p:nvPr/>
        </p:nvSpPr>
        <p:spPr>
          <a:xfrm>
            <a:off x="3657600" y="3657600"/>
            <a:ext cx="533400" cy="4571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650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Faculty Development Domains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C97FFBE6-F4C2-9E51-5213-C07C98C88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427199"/>
              </p:ext>
            </p:extLst>
          </p:nvPr>
        </p:nvGraphicFramePr>
        <p:xfrm>
          <a:off x="1295400" y="1295400"/>
          <a:ext cx="6019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97810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Teaching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219200"/>
            <a:ext cx="7808913" cy="4953001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Distinguished participation in student, resident, fellow and/or peer teaching programs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Leadership in teaching programs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Development of innovative educational materials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Invited speaker at educational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4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Activity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962" y="1616699"/>
            <a:ext cx="7808913" cy="3581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Publications in peer reviewed journals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Authorship of books, book chapters, monographs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Participation as a principal investigator or co-investigator in peer-reviewed, grant supported research 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192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MSRU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33838</TotalTime>
  <Words>3255</Words>
  <Application>Microsoft Office PowerPoint</Application>
  <PresentationFormat>On-screen Show (4:3)</PresentationFormat>
  <Paragraphs>418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Trebuchet MS</vt:lpstr>
      <vt:lpstr>Wingdings</vt:lpstr>
      <vt:lpstr>CMSRU Theme</vt:lpstr>
      <vt:lpstr>CMSRU Faculty  Academic Promotion  Overview  </vt:lpstr>
      <vt:lpstr> Rationale for Promotion </vt:lpstr>
      <vt:lpstr>Key Points on Academic Promotions </vt:lpstr>
      <vt:lpstr>Promotion Pathways  for  Clinical Faculty </vt:lpstr>
      <vt:lpstr>Clinical Faculty Non-Tenure / Coterminous </vt:lpstr>
      <vt:lpstr>Time in Rank   </vt:lpstr>
      <vt:lpstr>Faculty Development Domains</vt:lpstr>
      <vt:lpstr>Teaching </vt:lpstr>
      <vt:lpstr>Scholarly Activity </vt:lpstr>
      <vt:lpstr>Cumulative Scholarly Products  (Academic Pathway)  </vt:lpstr>
      <vt:lpstr>Other Scholarly Activity </vt:lpstr>
      <vt:lpstr>Service </vt:lpstr>
      <vt:lpstr>Clinical Performance </vt:lpstr>
      <vt:lpstr>Academic Pathway  Promotion Ranks </vt:lpstr>
      <vt:lpstr>Assistant Professor of (Department) </vt:lpstr>
      <vt:lpstr>Associate Professor of (Department) </vt:lpstr>
      <vt:lpstr>Professor of (Department) </vt:lpstr>
      <vt:lpstr>Early in Eligibility Period Criteria </vt:lpstr>
      <vt:lpstr>Early in Eligibility Period  </vt:lpstr>
      <vt:lpstr>Accelerated Promotion </vt:lpstr>
      <vt:lpstr>Scholarship of Practice and Teaching Pathway   Promotion Ranks  </vt:lpstr>
      <vt:lpstr>SPT Pathway </vt:lpstr>
      <vt:lpstr>SPT Pathway  </vt:lpstr>
      <vt:lpstr>SPT: Identified Area of Expertise </vt:lpstr>
      <vt:lpstr>SPT: Promotion to Professor</vt:lpstr>
      <vt:lpstr>Promotion Calendar  Clinical Faculty </vt:lpstr>
      <vt:lpstr>Clinical Calendar (Continued)</vt:lpstr>
      <vt:lpstr>Departmental A&amp;P Committees</vt:lpstr>
      <vt:lpstr>Departmental Contacts </vt:lpstr>
      <vt:lpstr> CMSRU Advisory Committee on Appointments and Promotions   Advisory to the Dean 12 voting members All Associate or Full Professors  </vt:lpstr>
      <vt:lpstr>Promotion Documents</vt:lpstr>
      <vt:lpstr>Letters of Recommendation </vt:lpstr>
      <vt:lpstr>Preparing Your CV </vt:lpstr>
      <vt:lpstr>Common Errors</vt:lpstr>
      <vt:lpstr>Common Errors</vt:lpstr>
      <vt:lpstr> Teaching Portfolio &amp; Dossier  </vt:lpstr>
      <vt:lpstr> Teaching Dossier &amp; Portfolio </vt:lpstr>
      <vt:lpstr> Teaching Dossier &amp; Portfolio </vt:lpstr>
      <vt:lpstr> Teaching Dossier &amp; Portfolio </vt:lpstr>
      <vt:lpstr>PowerPoint Presentation</vt:lpstr>
      <vt:lpstr>PowerPoint Presentation</vt:lpstr>
    </vt:vector>
  </TitlesOfParts>
  <Company>Rowan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Deanne Conners</dc:creator>
  <cp:lastModifiedBy>Peatman, Anne Marie</cp:lastModifiedBy>
  <cp:revision>106</cp:revision>
  <dcterms:created xsi:type="dcterms:W3CDTF">2012-10-24T20:32:45Z</dcterms:created>
  <dcterms:modified xsi:type="dcterms:W3CDTF">2025-08-18T18:42:33Z</dcterms:modified>
</cp:coreProperties>
</file>