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318" r:id="rId4"/>
    <p:sldId id="319" r:id="rId5"/>
    <p:sldId id="295" r:id="rId6"/>
    <p:sldId id="294" r:id="rId7"/>
    <p:sldId id="323" r:id="rId8"/>
    <p:sldId id="324" r:id="rId9"/>
    <p:sldId id="329" r:id="rId10"/>
    <p:sldId id="262" r:id="rId11"/>
    <p:sldId id="263" r:id="rId12"/>
    <p:sldId id="325" r:id="rId13"/>
    <p:sldId id="315" r:id="rId14"/>
    <p:sldId id="296" r:id="rId15"/>
    <p:sldId id="317" r:id="rId16"/>
    <p:sldId id="289" r:id="rId17"/>
    <p:sldId id="301" r:id="rId18"/>
    <p:sldId id="306" r:id="rId19"/>
    <p:sldId id="298" r:id="rId20"/>
    <p:sldId id="299" r:id="rId21"/>
    <p:sldId id="300" r:id="rId22"/>
    <p:sldId id="290" r:id="rId23"/>
    <p:sldId id="291" r:id="rId24"/>
    <p:sldId id="308" r:id="rId25"/>
    <p:sldId id="328" r:id="rId26"/>
    <p:sldId id="261" r:id="rId27"/>
    <p:sldId id="292" r:id="rId28"/>
    <p:sldId id="307" r:id="rId29"/>
    <p:sldId id="259" r:id="rId30"/>
    <p:sldId id="278" r:id="rId31"/>
    <p:sldId id="313" r:id="rId32"/>
    <p:sldId id="326" r:id="rId33"/>
    <p:sldId id="330" r:id="rId34"/>
    <p:sldId id="277" r:id="rId35"/>
    <p:sldId id="331" r:id="rId36"/>
    <p:sldId id="327" r:id="rId37"/>
    <p:sldId id="280" r:id="rId38"/>
    <p:sldId id="281" r:id="rId39"/>
    <p:sldId id="275" r:id="rId40"/>
    <p:sldId id="264" r:id="rId41"/>
    <p:sldId id="309" r:id="rId42"/>
    <p:sldId id="310" r:id="rId43"/>
    <p:sldId id="297" r:id="rId44"/>
    <p:sldId id="276" r:id="rId45"/>
    <p:sldId id="332" r:id="rId46"/>
    <p:sldId id="312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469" autoAdjust="0"/>
  </p:normalViewPr>
  <p:slideViewPr>
    <p:cSldViewPr>
      <p:cViewPr varScale="1">
        <p:scale>
          <a:sx n="57" d="100"/>
          <a:sy n="57" d="100"/>
        </p:scale>
        <p:origin x="15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35DE2A4-6395-477A-8810-2339866C60B1}" type="datetimeFigureOut">
              <a:rPr lang="en-US"/>
              <a:pPr>
                <a:defRPr/>
              </a:pPr>
              <a:t>10/14/2022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A72A8EB-B90E-477C-901A-F2BEED2C7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72A8EB-B90E-477C-901A-F2BEED2C7D5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07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72A8EB-B90E-477C-901A-F2BEED2C7D5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262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72A8EB-B90E-477C-901A-F2BEED2C7D5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91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72A8EB-B90E-477C-901A-F2BEED2C7D5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497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72A8EB-B90E-477C-901A-F2BEED2C7D5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288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72A8EB-B90E-477C-901A-F2BEED2C7D5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4401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i="1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000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endParaRPr lang="en-US" sz="9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117B7-6701-4E16-8F1C-E45CF6CB74FC}" type="datetimeFigureOut">
              <a:rPr lang="en-US"/>
              <a:pPr>
                <a:defRPr/>
              </a:pPr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F42E6-0839-4BFB-8EF3-31DEFCA89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51546-3950-4B36-9BDA-B18A50DF1F21}" type="datetimeFigureOut">
              <a:rPr lang="en-US"/>
              <a:pPr>
                <a:defRPr/>
              </a:pPr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E6C0A-D3E4-4C77-86C2-0B61BD2CA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31904-1737-4F23-98FD-BE73A5ADA43D}" type="datetimeFigureOut">
              <a:rPr lang="en-US"/>
              <a:pPr>
                <a:defRPr/>
              </a:pPr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47870-4AD5-4B77-BA0C-311D400C0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4B74B-A80A-4F63-8A8D-9509AAA839BA}" type="datetimeFigureOut">
              <a:rPr lang="en-US"/>
              <a:pPr>
                <a:defRPr/>
              </a:pPr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9FC03-8FA1-4754-8AC4-F245FC9C8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05179-1545-43AD-9F66-FBFA5FA3A7DC}" type="datetimeFigureOut">
              <a:rPr lang="en-US"/>
              <a:pPr>
                <a:defRPr/>
              </a:pPr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AADDF-032D-47DF-8084-0A340D39D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F5FED-758D-4F41-BFB7-57D1074AC91D}" type="datetimeFigureOut">
              <a:rPr lang="en-US"/>
              <a:pPr>
                <a:defRPr/>
              </a:pPr>
              <a:t>10/14/2022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439C3-138F-4305-ACFB-421771D48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6AAB2-AD06-4EDC-9AD6-136B4782EE64}" type="datetimeFigureOut">
              <a:rPr lang="en-US"/>
              <a:pPr>
                <a:defRPr/>
              </a:pPr>
              <a:t>10/14/2022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A0FA1-381A-451E-BFA8-3B944C076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EB3FF-8BEE-4E2D-BCA5-4FB42AFF6B07}" type="datetimeFigureOut">
              <a:rPr lang="en-US"/>
              <a:pPr>
                <a:defRPr/>
              </a:pPr>
              <a:t>10/14/2022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A1302-244F-4FA9-B22B-DE1378754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6372D-B4EB-40AB-B0F4-9E9D9AD57F95}" type="datetimeFigureOut">
              <a:rPr lang="en-US"/>
              <a:pPr>
                <a:defRPr/>
              </a:pPr>
              <a:t>10/14/2022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47F0B-9CC9-4301-81D7-508222DBB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E28E0-0CD8-48CE-BC3C-401113129D1A}" type="datetimeFigureOut">
              <a:rPr lang="en-US"/>
              <a:pPr>
                <a:defRPr/>
              </a:pPr>
              <a:t>10/14/2022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3FEE5-FF92-4C46-AA26-266C70B2C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42BAC-462D-4769-8B23-CE52889D88E5}" type="datetimeFigureOut">
              <a:rPr lang="en-US"/>
              <a:pPr>
                <a:defRPr/>
              </a:pPr>
              <a:t>10/14/2022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5D195-B0A1-4831-BBE7-3061F54E6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BE29FA-C86A-4844-8639-F5B599AF3E99}" type="datetimeFigureOut">
              <a:rPr lang="en-US"/>
              <a:pPr>
                <a:defRPr/>
              </a:pPr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7B490C-D674-47C1-B2C0-7BCF9667D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upenn.edu/computing/web/webdev/style/resources/protected/shield.color.eps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upenn.edu/computing/web/webdev/style/resources/protected/shield.color.eps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upenn.edu/computing/web/webdev/style/resources/protected/shield.color.eps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upenn.edu/computing/web/webdev/style/resources/protected/shield.color.eps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web/webdev/style/resources/protected/shield.color.ep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153400" cy="2295526"/>
          </a:xfrm>
        </p:spPr>
        <p:txBody>
          <a:bodyPr/>
          <a:lstStyle/>
          <a:p>
            <a:pPr eaLnBrk="1" hangingPunct="1"/>
            <a:br>
              <a:rPr lang="en-US" sz="4000" b="1" dirty="0">
                <a:solidFill>
                  <a:srgbClr val="000066"/>
                </a:solidFill>
              </a:rPr>
            </a:br>
            <a:r>
              <a:rPr lang="en-US" sz="4000" b="1" dirty="0">
                <a:solidFill>
                  <a:srgbClr val="000066"/>
                </a:solidFill>
              </a:rPr>
              <a:t>Writing Effective Letters of Recommendation of Trainees</a:t>
            </a:r>
            <a:br>
              <a:rPr lang="en-US" sz="4000" b="1" dirty="0">
                <a:solidFill>
                  <a:srgbClr val="000066"/>
                </a:solidFill>
              </a:rPr>
            </a:br>
            <a:br>
              <a:rPr lang="en-US" sz="3200" b="1" dirty="0">
                <a:solidFill>
                  <a:srgbClr val="000066"/>
                </a:solidFill>
              </a:rPr>
            </a:br>
            <a:br>
              <a:rPr lang="en-US" sz="4000" b="1" dirty="0">
                <a:solidFill>
                  <a:srgbClr val="000066"/>
                </a:solidFill>
              </a:rPr>
            </a:br>
            <a:endParaRPr lang="en-US" sz="4000" b="1" dirty="0">
              <a:solidFill>
                <a:srgbClr val="000066"/>
              </a:solidFill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005048" y="3167063"/>
            <a:ext cx="6781800" cy="2438400"/>
          </a:xfrm>
        </p:spPr>
        <p:txBody>
          <a:bodyPr/>
          <a:lstStyle/>
          <a:p>
            <a:pPr eaLnBrk="1" hangingPunct="1"/>
            <a:endParaRPr lang="en-US" dirty="0">
              <a:solidFill>
                <a:schemeClr val="tx1"/>
              </a:solidFill>
            </a:endParaRP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Jennifer </a:t>
            </a:r>
            <a:r>
              <a:rPr lang="en-US" dirty="0" err="1">
                <a:solidFill>
                  <a:schemeClr val="tx1"/>
                </a:solidFill>
              </a:rPr>
              <a:t>Kogan</a:t>
            </a:r>
            <a:r>
              <a:rPr lang="en-US" dirty="0">
                <a:solidFill>
                  <a:schemeClr val="tx1"/>
                </a:solidFill>
              </a:rPr>
              <a:t>, MD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Ilene Rosen, MD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Barbara Wagner, MS</a:t>
            </a:r>
          </a:p>
          <a:p>
            <a:pPr eaLnBrk="1" hangingPunct="1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339" name="Picture 5" descr="coll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2590800"/>
            <a:ext cx="2187575" cy="179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5" descr="pennmed_2in_c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6019800"/>
            <a:ext cx="3884613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>
                <a:solidFill>
                  <a:srgbClr val="000066"/>
                </a:solidFill>
              </a:rPr>
              <a:t>Writing the Letter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eaLnBrk="1" hangingPunct="1"/>
            <a:r>
              <a:rPr lang="en-US" sz="3000"/>
              <a:t>LoR</a:t>
            </a:r>
          </a:p>
          <a:p>
            <a:pPr lvl="1" eaLnBrk="1" hangingPunct="1"/>
            <a:r>
              <a:rPr lang="en-US" sz="2600"/>
              <a:t>Constructive criticism NOT required/expected</a:t>
            </a:r>
          </a:p>
          <a:p>
            <a:pPr lvl="1" eaLnBrk="1" hangingPunct="1"/>
            <a:r>
              <a:rPr lang="en-US" sz="2600"/>
              <a:t>Acceptable to include your subjective opinions more than you would in an evaluation</a:t>
            </a:r>
          </a:p>
          <a:p>
            <a:pPr eaLnBrk="1" hangingPunct="1"/>
            <a:r>
              <a:rPr lang="en-US" sz="3000"/>
              <a:t>Evaluation letter or reference letter</a:t>
            </a:r>
          </a:p>
          <a:p>
            <a:pPr lvl="1" eaLnBrk="1" hangingPunct="1"/>
            <a:r>
              <a:rPr lang="en-US" sz="2600"/>
              <a:t>Balanced letter expected</a:t>
            </a:r>
          </a:p>
          <a:p>
            <a:pPr lvl="1" eaLnBrk="1" hangingPunct="1"/>
            <a:endParaRPr lang="en-US" sz="2600"/>
          </a:p>
        </p:txBody>
      </p:sp>
      <p:pic>
        <p:nvPicPr>
          <p:cNvPr id="36867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5943600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>
                <a:solidFill>
                  <a:srgbClr val="000066"/>
                </a:solidFill>
              </a:rPr>
              <a:t>Getting Started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dirty="0"/>
              <a:t>Commit enough time 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/>
              <a:t>Meet with the candidate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/>
              <a:t>Review candidate’s CV/personal statement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/>
              <a:t>Talk about their accomplishments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/>
              <a:t>Know what they are applying for/career goals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/>
              <a:t>Decide if it’s letter you feel comfortable writing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/>
              <a:t>Read sample letters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/>
              <a:t>Ask for feedback on your letters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/>
              <a:t>Don’t ask learners to write their own letter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en-US" sz="2600" dirty="0"/>
          </a:p>
          <a:p>
            <a:pPr eaLnBrk="1" hangingPunct="1">
              <a:lnSpc>
                <a:spcPct val="90000"/>
              </a:lnSpc>
            </a:pPr>
            <a:endParaRPr lang="en-US" sz="3000" dirty="0"/>
          </a:p>
        </p:txBody>
      </p:sp>
      <p:pic>
        <p:nvPicPr>
          <p:cNvPr id="34820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0400" y="5943600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>
                <a:solidFill>
                  <a:srgbClr val="000066"/>
                </a:solidFill>
              </a:rPr>
              <a:t>Objectives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. Describe your </a:t>
            </a: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responsibility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 when writing a </a:t>
            </a:r>
            <a:r>
              <a:rPr lang="en-US" sz="2800" dirty="0" err="1">
                <a:solidFill>
                  <a:schemeClr val="bg1">
                    <a:lumMod val="85000"/>
                  </a:schemeClr>
                </a:solidFill>
              </a:rPr>
              <a:t>LoR</a:t>
            </a:r>
            <a:r>
              <a:rPr lang="en-US" sz="2800" dirty="0"/>
              <a:t>.</a:t>
            </a:r>
          </a:p>
          <a:p>
            <a:pPr marL="609600" indent="-609600" eaLnBrk="1" hangingPunct="1">
              <a:buFont typeface="Arial" charset="0"/>
              <a:buNone/>
            </a:pPr>
            <a:endParaRPr lang="en-US" sz="2800" b="1" dirty="0"/>
          </a:p>
          <a:p>
            <a:pPr marL="609600" indent="-609600" eaLnBrk="1" hangingPunct="1">
              <a:buFont typeface="Arial" charset="0"/>
              <a:buNone/>
            </a:pPr>
            <a:r>
              <a:rPr lang="en-US" sz="2800" b="1" dirty="0"/>
              <a:t>2</a:t>
            </a:r>
            <a:r>
              <a:rPr lang="en-US" sz="2800" dirty="0"/>
              <a:t>. List </a:t>
            </a:r>
            <a:r>
              <a:rPr lang="en-US" sz="2800" b="1" dirty="0"/>
              <a:t>essential features</a:t>
            </a:r>
            <a:r>
              <a:rPr lang="en-US" sz="2800" dirty="0"/>
              <a:t> that should be present in a </a:t>
            </a:r>
            <a:r>
              <a:rPr lang="en-US" sz="2800" dirty="0" err="1"/>
              <a:t>LoR</a:t>
            </a:r>
            <a:r>
              <a:rPr lang="en-US" sz="2800" dirty="0"/>
              <a:t>.  </a:t>
            </a:r>
          </a:p>
          <a:p>
            <a:pPr marL="609600" indent="-609600" eaLnBrk="1" hangingPunct="1">
              <a:buFont typeface="Arial" charset="0"/>
              <a:buNone/>
            </a:pPr>
            <a:endParaRPr lang="en-US" sz="2800" dirty="0">
              <a:solidFill>
                <a:schemeClr val="bg1">
                  <a:lumMod val="85000"/>
                </a:schemeClr>
              </a:solidFill>
            </a:endParaRPr>
          </a:p>
          <a:p>
            <a:pPr marL="609600" indent="-609600" eaLnBrk="1" hangingPunct="1">
              <a:buFont typeface="Arial" charset="0"/>
              <a:buNone/>
            </a:pP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. Describe </a:t>
            </a: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common mistakes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to avoid</a:t>
            </a:r>
            <a:endParaRPr lang="en-US" sz="2800" dirty="0">
              <a:solidFill>
                <a:schemeClr val="bg1">
                  <a:lumMod val="85000"/>
                </a:schemeClr>
              </a:solidFill>
            </a:endParaRPr>
          </a:p>
          <a:p>
            <a:pPr marL="609600" indent="-609600" eaLnBrk="1" hangingPunct="1">
              <a:buFont typeface="Arial" charset="0"/>
              <a:buNone/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when writing a </a:t>
            </a:r>
            <a:r>
              <a:rPr lang="en-US" sz="2800" dirty="0" err="1">
                <a:solidFill>
                  <a:schemeClr val="bg1">
                    <a:lumMod val="85000"/>
                  </a:schemeClr>
                </a:solidFill>
              </a:rPr>
              <a:t>LoR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.  </a:t>
            </a:r>
          </a:p>
          <a:p>
            <a:pPr marL="609600" indent="-609600" eaLnBrk="1" hangingPunct="1">
              <a:buFont typeface="Arial" charset="0"/>
              <a:buNone/>
            </a:pPr>
            <a:endParaRPr lang="en-US" sz="2800" dirty="0">
              <a:solidFill>
                <a:schemeClr val="bg1">
                  <a:lumMod val="85000"/>
                </a:schemeClr>
              </a:solidFill>
            </a:endParaRPr>
          </a:p>
          <a:p>
            <a:pPr marL="609600" indent="-609600" eaLnBrk="1" hangingPunct="1">
              <a:buFont typeface="Arial" charset="0"/>
              <a:buNone/>
            </a:pP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Tailor a </a:t>
            </a:r>
            <a:r>
              <a:rPr lang="en-US" sz="2800" b="1" dirty="0" err="1">
                <a:solidFill>
                  <a:schemeClr val="bg1">
                    <a:lumMod val="85000"/>
                  </a:schemeClr>
                </a:solidFill>
              </a:rPr>
              <a:t>LoR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 based on performance level.</a:t>
            </a:r>
          </a:p>
        </p:txBody>
      </p:sp>
      <p:pic>
        <p:nvPicPr>
          <p:cNvPr id="22531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7200" y="5952331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1443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0066"/>
                </a:solidFill>
              </a:rPr>
              <a:t>Three Important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Assessment of learner’s strengths</a:t>
            </a:r>
          </a:p>
          <a:p>
            <a:pPr lvl="1"/>
            <a:r>
              <a:rPr lang="en-US" dirty="0"/>
              <a:t>Based on first hand experience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dirty="0"/>
              <a:t>Assessment of future performance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dirty="0"/>
              <a:t>Applicant’s distinguishing features</a:t>
            </a:r>
          </a:p>
        </p:txBody>
      </p:sp>
      <p:pic>
        <p:nvPicPr>
          <p:cNvPr id="4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5943600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353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000066"/>
                </a:solidFill>
              </a:rPr>
              <a:t>Essential Features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Formal approach </a:t>
            </a:r>
          </a:p>
          <a:p>
            <a:r>
              <a:rPr lang="en-US" sz="2800" dirty="0"/>
              <a:t>Careful word selection </a:t>
            </a:r>
          </a:p>
          <a:p>
            <a:r>
              <a:rPr lang="en-US" sz="2800" dirty="0"/>
              <a:t>Honest/authentic</a:t>
            </a:r>
          </a:p>
          <a:p>
            <a:r>
              <a:rPr lang="en-US" sz="2800" dirty="0"/>
              <a:t>Specific, objective data</a:t>
            </a:r>
          </a:p>
          <a:p>
            <a:r>
              <a:rPr lang="en-US" sz="2800" dirty="0"/>
              <a:t>Information you would want to know</a:t>
            </a:r>
          </a:p>
          <a:p>
            <a:r>
              <a:rPr lang="en-US" sz="2800" dirty="0"/>
              <a:t>Relevant and germane skills/characteristics</a:t>
            </a:r>
          </a:p>
          <a:p>
            <a:r>
              <a:rPr lang="en-US" sz="2800" dirty="0"/>
              <a:t>Short and clear</a:t>
            </a:r>
          </a:p>
          <a:p>
            <a:r>
              <a:rPr lang="en-US" sz="2800" dirty="0"/>
              <a:t>Fair/in good faith</a:t>
            </a: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4343400" y="5565939"/>
            <a:ext cx="441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Larkin GL. </a:t>
            </a:r>
            <a:r>
              <a:rPr lang="en-US" sz="1800" dirty="0" err="1"/>
              <a:t>Acad</a:t>
            </a:r>
            <a:r>
              <a:rPr lang="en-US" sz="1800" dirty="0"/>
              <a:t> </a:t>
            </a:r>
            <a:r>
              <a:rPr lang="en-US" sz="1800" dirty="0" err="1"/>
              <a:t>Emerg</a:t>
            </a:r>
            <a:r>
              <a:rPr lang="en-US" sz="1800" dirty="0"/>
              <a:t> Med. 2001;8:70-3</a:t>
            </a:r>
          </a:p>
          <a:p>
            <a:r>
              <a:rPr lang="en-US" sz="1800" dirty="0"/>
              <a:t>Wright SM. JGIM. 2004;19:588-93</a:t>
            </a:r>
          </a:p>
        </p:txBody>
      </p:sp>
      <p:pic>
        <p:nvPicPr>
          <p:cNvPr id="38916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6154737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0066"/>
                </a:solidFill>
              </a:rPr>
              <a:t>Format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94700" cy="4525963"/>
          </a:xfrm>
        </p:spPr>
        <p:txBody>
          <a:bodyPr/>
          <a:lstStyle/>
          <a:p>
            <a:r>
              <a:rPr lang="en-US" dirty="0"/>
              <a:t>Use official letter head</a:t>
            </a:r>
          </a:p>
          <a:p>
            <a:r>
              <a:rPr lang="en-US" dirty="0"/>
              <a:t>Address letter  (e.g. “Dear XXX”)</a:t>
            </a:r>
          </a:p>
          <a:p>
            <a:r>
              <a:rPr lang="en-US" dirty="0"/>
              <a:t>Include student’s AAMC ID and ERAS letter ID </a:t>
            </a:r>
          </a:p>
          <a:p>
            <a:r>
              <a:rPr lang="en-US" dirty="0"/>
              <a:t>Ensure learner’s/candidate’s name spelled correctly throughout </a:t>
            </a:r>
          </a:p>
          <a:p>
            <a:r>
              <a:rPr lang="en-US" dirty="0"/>
              <a:t>1-1 1/2 pages</a:t>
            </a:r>
          </a:p>
          <a:p>
            <a:r>
              <a:rPr lang="en-US" dirty="0"/>
              <a:t>Sign letter (sign printed copy and scan or use electronic signature)</a:t>
            </a:r>
          </a:p>
          <a:p>
            <a:r>
              <a:rPr lang="en-US" dirty="0"/>
              <a:t>Save as PDF</a:t>
            </a:r>
          </a:p>
        </p:txBody>
      </p:sp>
      <p:pic>
        <p:nvPicPr>
          <p:cNvPr id="4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5943599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9449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u="sng" dirty="0">
                <a:solidFill>
                  <a:srgbClr val="000066"/>
                </a:solidFill>
              </a:rPr>
              <a:t>Paragraph 1: Provide Context</a:t>
            </a:r>
            <a:br>
              <a:rPr lang="en-US" sz="3900" dirty="0"/>
            </a:br>
            <a:endParaRPr lang="en-US" sz="3900" dirty="0"/>
          </a:p>
        </p:txBody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>
          <a:xfrm>
            <a:off x="299107" y="1676400"/>
            <a:ext cx="8534400" cy="5181600"/>
          </a:xfrm>
        </p:spPr>
        <p:txBody>
          <a:bodyPr/>
          <a:lstStyle/>
          <a:p>
            <a:r>
              <a:rPr lang="en-US" sz="2800" dirty="0"/>
              <a:t>Applicant’s name in first line</a:t>
            </a:r>
          </a:p>
          <a:p>
            <a:r>
              <a:rPr lang="en-US" sz="2800" dirty="0"/>
              <a:t>Purpose of the letter</a:t>
            </a:r>
          </a:p>
          <a:p>
            <a:r>
              <a:rPr lang="en-US" sz="2800" dirty="0"/>
              <a:t>Who are you? </a:t>
            </a:r>
          </a:p>
          <a:p>
            <a:r>
              <a:rPr lang="en-US" sz="2800" dirty="0"/>
              <a:t>How do you know the trainee?</a:t>
            </a:r>
          </a:p>
          <a:p>
            <a:pPr lvl="1"/>
            <a:r>
              <a:rPr lang="en-US" dirty="0"/>
              <a:t>In what capacity did you work together?</a:t>
            </a:r>
          </a:p>
          <a:p>
            <a:pPr lvl="1"/>
            <a:r>
              <a:rPr lang="en-US" dirty="0"/>
              <a:t>For how long?</a:t>
            </a:r>
          </a:p>
          <a:p>
            <a:pPr lvl="1"/>
            <a:r>
              <a:rPr lang="en-US" dirty="0"/>
              <a:t>What were key learner responsibilities?</a:t>
            </a:r>
          </a:p>
          <a:p>
            <a:r>
              <a:rPr lang="en-US" sz="2800" dirty="0"/>
              <a:t>Did trainee waive right to read letter?</a:t>
            </a:r>
          </a:p>
          <a:p>
            <a:pPr>
              <a:buFont typeface="Arial" charset="0"/>
              <a:buNone/>
            </a:pPr>
            <a:endParaRPr lang="en-US" sz="5400" dirty="0"/>
          </a:p>
        </p:txBody>
      </p:sp>
      <p:pic>
        <p:nvPicPr>
          <p:cNvPr id="40963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5943599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000066"/>
                </a:solidFill>
              </a:rPr>
              <a:t>Paragraph 1: Example</a:t>
            </a:r>
          </a:p>
        </p:txBody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i="1" dirty="0"/>
              <a:t>I have been asked to write this letter of recommendation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i="1" dirty="0"/>
              <a:t>on behalf of Ima Star who is applying for an Internal Medicine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i="1" dirty="0"/>
              <a:t>residency. I have been a rheumatologist for 15 years and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i="1" dirty="0"/>
              <a:t>fellowship director for 5. I have worked with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i="1" dirty="0"/>
              <a:t>Ima for two weeks during her Rheumatology elective during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i="1" dirty="0"/>
              <a:t>her fourth year of medical school. During this elective,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i="1" dirty="0"/>
              <a:t>Ima independently evaluated and presented two new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i="1" dirty="0"/>
              <a:t>consults daily in addition to two follow-up presentations. She also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i="1" dirty="0"/>
              <a:t>worked with me in the office on multiple occasions.  As such, I feel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i="1" dirty="0"/>
              <a:t>as though I am able to accurately comment on her capabilities.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i="1" dirty="0"/>
              <a:t>Ima has waived her right to view this letter.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0" y="838200"/>
            <a:ext cx="4038600" cy="838200"/>
          </a:xfrm>
          <a:prstGeom prst="wedgeRoundRectCallout">
            <a:avLst>
              <a:gd name="adj1" fmla="val 49528"/>
              <a:gd name="adj2" fmla="val 74620"/>
              <a:gd name="adj3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i="1">
                <a:latin typeface="Calibri" pitchFamily="34" charset="0"/>
              </a:rPr>
              <a:t>It is with utmost enthusiasm that I write</a:t>
            </a:r>
            <a:r>
              <a:rPr lang="en-US" sz="2400" i="1"/>
              <a:t> </a:t>
            </a: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152400" y="2133600"/>
            <a:ext cx="4038600" cy="838200"/>
          </a:xfrm>
          <a:prstGeom prst="wedgeRoundRectCallout">
            <a:avLst>
              <a:gd name="adj1" fmla="val 49528"/>
              <a:gd name="adj2" fmla="val -61741"/>
              <a:gd name="adj3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i="1">
                <a:latin typeface="Calibri" pitchFamily="34" charset="0"/>
              </a:rPr>
              <a:t>It is with great pleasure that I write</a:t>
            </a:r>
            <a:r>
              <a:rPr lang="en-US" sz="2400" i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/>
      <p:bldP spid="430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u="sng">
                <a:solidFill>
                  <a:srgbClr val="000066"/>
                </a:solidFill>
              </a:rPr>
              <a:t>Paragraph 1: Example</a:t>
            </a:r>
          </a:p>
        </p:txBody>
      </p:sp>
      <p:sp>
        <p:nvSpPr>
          <p:cNvPr id="4505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i="1"/>
              <a:t>I have been asked to write this letter of recommendation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i="1"/>
              <a:t>on behalf of Ima Star. I have been a rheumatologist for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i="1"/>
              <a:t>15 years and fellowship director for 5. I have worked with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i="1"/>
              <a:t>Ima for two weeks during her Rheumatology elective during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i="1"/>
              <a:t>her fourth year of medical school. During this elective,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i="1"/>
              <a:t>Ima independently evaluated and presented two new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i="1"/>
              <a:t>consults daily in addition to two follow-up presentations. She also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i="1"/>
              <a:t>worked with me in the office on multiple occasions.  As such, I feel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i="1"/>
              <a:t>as though I am able to accurately comment on her capabilities.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b="1" i="1"/>
              <a:t>Ima has waived her right to view this letter.</a:t>
            </a:r>
          </a:p>
          <a:p>
            <a:pPr>
              <a:lnSpc>
                <a:spcPct val="90000"/>
              </a:lnSpc>
            </a:pPr>
            <a:endParaRPr lang="en-US" b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u="sng">
                <a:solidFill>
                  <a:srgbClr val="000066"/>
                </a:solidFill>
              </a:rPr>
              <a:t>Family Educational Rights </a:t>
            </a:r>
            <a:br>
              <a:rPr lang="en-US" b="1" u="sng">
                <a:solidFill>
                  <a:srgbClr val="000066"/>
                </a:solidFill>
              </a:rPr>
            </a:br>
            <a:r>
              <a:rPr lang="en-US" b="1" u="sng">
                <a:solidFill>
                  <a:srgbClr val="000066"/>
                </a:solidFill>
              </a:rPr>
              <a:t>&amp; Privacy Act (FERPA)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Federal law (1974) protects privacy of student education records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600"/>
          </a:p>
          <a:p>
            <a:pPr eaLnBrk="1" hangingPunct="1">
              <a:lnSpc>
                <a:spcPct val="90000"/>
              </a:lnSpc>
            </a:pPr>
            <a:r>
              <a:rPr lang="en-US" sz="2800"/>
              <a:t>Applies to </a:t>
            </a:r>
            <a:r>
              <a:rPr lang="en-US" sz="2800" i="1" u="sng"/>
              <a:t>students</a:t>
            </a:r>
            <a:r>
              <a:rPr lang="en-US" sz="2800" b="1" i="1"/>
              <a:t> </a:t>
            </a:r>
            <a:r>
              <a:rPr lang="en-US" sz="2800"/>
              <a:t>at</a:t>
            </a:r>
            <a:r>
              <a:rPr lang="en-US" sz="2800" i="1"/>
              <a:t> </a:t>
            </a:r>
            <a:r>
              <a:rPr lang="en-US" sz="2800"/>
              <a:t>all schools receiving funds under an applicable program of the U.S. Department of Education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600"/>
          </a:p>
          <a:p>
            <a:pPr eaLnBrk="1" hangingPunct="1">
              <a:lnSpc>
                <a:spcPct val="90000"/>
              </a:lnSpc>
            </a:pPr>
            <a:r>
              <a:rPr lang="en-US" sz="2800"/>
              <a:t>Gives students the right to consent to disclosure of any part of their “educational record” by the educational institution or one of its employees</a:t>
            </a:r>
          </a:p>
        </p:txBody>
      </p:sp>
      <p:pic>
        <p:nvPicPr>
          <p:cNvPr id="47107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5943600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>
                <a:solidFill>
                  <a:srgbClr val="000066"/>
                </a:solidFill>
              </a:rPr>
              <a:t>Objectives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en-US" sz="2800" b="1" dirty="0"/>
              <a:t>1</a:t>
            </a:r>
            <a:r>
              <a:rPr lang="en-US" sz="2800" dirty="0"/>
              <a:t>. Describe your </a:t>
            </a:r>
            <a:r>
              <a:rPr lang="en-US" sz="2800" b="1" dirty="0"/>
              <a:t>responsibility</a:t>
            </a:r>
            <a:r>
              <a:rPr lang="en-US" sz="2800" dirty="0"/>
              <a:t> when writing a </a:t>
            </a:r>
            <a:r>
              <a:rPr lang="en-US" sz="2800" dirty="0" err="1"/>
              <a:t>LoR</a:t>
            </a:r>
            <a:r>
              <a:rPr lang="en-US" sz="2800" dirty="0"/>
              <a:t>.</a:t>
            </a:r>
          </a:p>
          <a:p>
            <a:pPr marL="609600" indent="-609600" eaLnBrk="1" hangingPunct="1">
              <a:buFont typeface="Arial" charset="0"/>
              <a:buNone/>
            </a:pPr>
            <a:endParaRPr lang="en-US" sz="2800" b="1" dirty="0"/>
          </a:p>
          <a:p>
            <a:pPr marL="609600" indent="-609600" eaLnBrk="1" hangingPunct="1">
              <a:buFont typeface="Arial" charset="0"/>
              <a:buNone/>
            </a:pPr>
            <a:r>
              <a:rPr lang="en-US" sz="2800" b="1" dirty="0"/>
              <a:t>2</a:t>
            </a:r>
            <a:r>
              <a:rPr lang="en-US" sz="2800" dirty="0"/>
              <a:t>. List </a:t>
            </a:r>
            <a:r>
              <a:rPr lang="en-US" sz="2800" b="1" dirty="0"/>
              <a:t>essential features</a:t>
            </a:r>
            <a:r>
              <a:rPr lang="en-US" sz="2800" dirty="0"/>
              <a:t> that should be present in a </a:t>
            </a:r>
            <a:r>
              <a:rPr lang="en-US" sz="2800" dirty="0" err="1"/>
              <a:t>LoR</a:t>
            </a:r>
            <a:r>
              <a:rPr lang="en-US" sz="2800" dirty="0"/>
              <a:t>.  </a:t>
            </a:r>
          </a:p>
          <a:p>
            <a:pPr marL="609600" indent="-609600" eaLnBrk="1" hangingPunct="1">
              <a:buFont typeface="Arial" charset="0"/>
              <a:buNone/>
            </a:pPr>
            <a:endParaRPr lang="en-US" sz="2800" dirty="0"/>
          </a:p>
          <a:p>
            <a:pPr marL="609600" indent="-609600" eaLnBrk="1" hangingPunct="1">
              <a:buFont typeface="Arial" charset="0"/>
              <a:buNone/>
            </a:pPr>
            <a:r>
              <a:rPr lang="en-US" sz="2800" b="1" dirty="0"/>
              <a:t>3</a:t>
            </a:r>
            <a:r>
              <a:rPr lang="en-US" sz="2800" dirty="0"/>
              <a:t>. Describe </a:t>
            </a:r>
            <a:r>
              <a:rPr lang="en-US" sz="2800" b="1" dirty="0"/>
              <a:t>common mistakes</a:t>
            </a:r>
            <a:r>
              <a:rPr lang="en-US" sz="2800" dirty="0"/>
              <a:t> </a:t>
            </a:r>
            <a:r>
              <a:rPr lang="en-US" sz="2800" b="1" dirty="0"/>
              <a:t>to avoid</a:t>
            </a:r>
            <a:r>
              <a:rPr lang="en-US" sz="2800" dirty="0"/>
              <a:t> when writing a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en-US" sz="2800" dirty="0" err="1"/>
              <a:t>LoR</a:t>
            </a:r>
            <a:r>
              <a:rPr lang="en-US" sz="2800" dirty="0"/>
              <a:t>.  </a:t>
            </a:r>
          </a:p>
          <a:p>
            <a:pPr marL="609600" indent="-609600" eaLnBrk="1" hangingPunct="1">
              <a:buFont typeface="Arial" charset="0"/>
              <a:buNone/>
            </a:pPr>
            <a:endParaRPr lang="en-US" sz="2800" dirty="0"/>
          </a:p>
          <a:p>
            <a:pPr marL="609600" indent="-609600" eaLnBrk="1" hangingPunct="1">
              <a:buFont typeface="Arial" charset="0"/>
              <a:buNone/>
            </a:pPr>
            <a:r>
              <a:rPr lang="en-US" sz="2800" b="1" dirty="0"/>
              <a:t>4</a:t>
            </a:r>
            <a:r>
              <a:rPr lang="en-US" sz="2800" dirty="0"/>
              <a:t>. </a:t>
            </a:r>
            <a:r>
              <a:rPr lang="en-US" sz="2800" b="1" dirty="0"/>
              <a:t>Tailor a </a:t>
            </a:r>
            <a:r>
              <a:rPr lang="en-US" sz="2800" b="1" dirty="0" err="1"/>
              <a:t>LoR</a:t>
            </a:r>
            <a:r>
              <a:rPr lang="en-US" sz="2800" dirty="0"/>
              <a:t> based on performance level.</a:t>
            </a:r>
          </a:p>
        </p:txBody>
      </p:sp>
      <p:pic>
        <p:nvPicPr>
          <p:cNvPr id="22531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7200" y="5952331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u="sng">
                <a:solidFill>
                  <a:srgbClr val="000066"/>
                </a:solidFill>
              </a:rPr>
              <a:t>FERPA and LoR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LoR </a:t>
            </a:r>
            <a:r>
              <a:rPr lang="en-US" sz="2800" u="sng"/>
              <a:t>are</a:t>
            </a:r>
            <a:r>
              <a:rPr lang="en-US" sz="2800"/>
              <a:t> considered an education record if 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faculty writes letter in role as faculty member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letter is about student’s tenure at school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600"/>
          </a:p>
          <a:p>
            <a:pPr eaLnBrk="1" hangingPunct="1">
              <a:lnSpc>
                <a:spcPct val="90000"/>
              </a:lnSpc>
            </a:pPr>
            <a:r>
              <a:rPr lang="en-US" sz="2800"/>
              <a:t>Provides students with right to access LoR and complete applicant file</a:t>
            </a:r>
          </a:p>
        </p:txBody>
      </p:sp>
      <p:pic>
        <p:nvPicPr>
          <p:cNvPr id="49155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5916859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u="sng">
                <a:solidFill>
                  <a:srgbClr val="000066"/>
                </a:solidFill>
              </a:rPr>
              <a:t>Waiving FERPA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Majority of schools/programs ask (some require) trainees to waive access to LoR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600"/>
          </a:p>
          <a:p>
            <a:pPr eaLnBrk="1" hangingPunct="1">
              <a:lnSpc>
                <a:spcPct val="80000"/>
              </a:lnSpc>
            </a:pPr>
            <a:r>
              <a:rPr lang="en-US" sz="2800"/>
              <a:t>Once waived, trainee has no right to review LoR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600"/>
          </a:p>
          <a:p>
            <a:pPr eaLnBrk="1" hangingPunct="1">
              <a:lnSpc>
                <a:spcPct val="80000"/>
              </a:lnSpc>
            </a:pPr>
            <a:r>
              <a:rPr lang="en-US" sz="2800"/>
              <a:t>Explicitly state in your letter trainee has made written waiver </a:t>
            </a:r>
          </a:p>
          <a:p>
            <a:pPr eaLnBrk="1" hangingPunct="1">
              <a:lnSpc>
                <a:spcPct val="80000"/>
              </a:lnSpc>
            </a:pPr>
            <a:endParaRPr lang="en-US" sz="1600"/>
          </a:p>
          <a:p>
            <a:pPr eaLnBrk="1" hangingPunct="1"/>
            <a:r>
              <a:rPr lang="en-US" sz="2800"/>
              <a:t>No specific laws applicable for residents/fellows </a:t>
            </a:r>
          </a:p>
          <a:p>
            <a:pPr lvl="1" eaLnBrk="1" hangingPunct="1"/>
            <a:r>
              <a:rPr lang="en-US"/>
              <a:t>BUT: most programs/employers prefer trainee waives right to review letter</a:t>
            </a:r>
          </a:p>
          <a:p>
            <a:pPr eaLnBrk="1" hangingPunct="1">
              <a:lnSpc>
                <a:spcPct val="80000"/>
              </a:lnSpc>
            </a:pPr>
            <a:endParaRPr lang="en-US" sz="3000"/>
          </a:p>
        </p:txBody>
      </p:sp>
      <p:pic>
        <p:nvPicPr>
          <p:cNvPr id="51203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7200" y="5943599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/>
          </p:cNvSpPr>
          <p:nvPr>
            <p:ph type="title"/>
          </p:nvPr>
        </p:nvSpPr>
        <p:spPr>
          <a:xfrm>
            <a:off x="532962" y="304800"/>
            <a:ext cx="8229600" cy="1143000"/>
          </a:xfrm>
        </p:spPr>
        <p:txBody>
          <a:bodyPr/>
          <a:lstStyle/>
          <a:p>
            <a:br>
              <a:rPr lang="en-US" b="1" u="sng" dirty="0">
                <a:solidFill>
                  <a:srgbClr val="000066"/>
                </a:solidFill>
              </a:rPr>
            </a:br>
            <a:r>
              <a:rPr lang="en-US" b="1" u="sng" dirty="0">
                <a:solidFill>
                  <a:srgbClr val="000066"/>
                </a:solidFill>
              </a:rPr>
              <a:t>Paragraph 2: Most Relevant Skills</a:t>
            </a:r>
            <a:br>
              <a:rPr lang="en-US" sz="3900" dirty="0">
                <a:solidFill>
                  <a:srgbClr val="000066"/>
                </a:solidFill>
              </a:rPr>
            </a:br>
            <a:endParaRPr lang="en-US" sz="3900" dirty="0">
              <a:solidFill>
                <a:srgbClr val="000066"/>
              </a:solidFill>
            </a:endParaRPr>
          </a:p>
        </p:txBody>
      </p:sp>
      <p:sp>
        <p:nvSpPr>
          <p:cNvPr id="53250" name="Rectangle 3"/>
          <p:cNvSpPr>
            <a:spLocks noGrp="1"/>
          </p:cNvSpPr>
          <p:nvPr>
            <p:ph sz="half" idx="1"/>
          </p:nvPr>
        </p:nvSpPr>
        <p:spPr>
          <a:xfrm>
            <a:off x="457200" y="1769268"/>
            <a:ext cx="4038600" cy="4525963"/>
          </a:xfrm>
        </p:spPr>
        <p:txBody>
          <a:bodyPr/>
          <a:lstStyle/>
          <a:p>
            <a:pPr eaLnBrk="1" hangingPunct="1"/>
            <a:r>
              <a:rPr lang="en-US" dirty="0"/>
              <a:t>Clinical letter </a:t>
            </a:r>
          </a:p>
          <a:p>
            <a:pPr lvl="1" eaLnBrk="1" hangingPunct="1"/>
            <a:r>
              <a:rPr lang="en-US" sz="2800" dirty="0"/>
              <a:t>Medical Knowledge</a:t>
            </a:r>
          </a:p>
          <a:p>
            <a:pPr lvl="1" eaLnBrk="1" hangingPunct="1"/>
            <a:r>
              <a:rPr lang="en-US" sz="2800" dirty="0"/>
              <a:t>Intellectual ability</a:t>
            </a:r>
          </a:p>
          <a:p>
            <a:pPr lvl="1" eaLnBrk="1" hangingPunct="1"/>
            <a:r>
              <a:rPr lang="en-US" sz="2800" dirty="0"/>
              <a:t>Patient care skills</a:t>
            </a:r>
          </a:p>
          <a:p>
            <a:pPr lvl="1" eaLnBrk="1" hangingPunct="1"/>
            <a:r>
              <a:rPr lang="en-US" sz="2800" dirty="0"/>
              <a:t>Analytic skills</a:t>
            </a:r>
          </a:p>
          <a:p>
            <a:pPr lvl="1" eaLnBrk="1" hangingPunct="1"/>
            <a:r>
              <a:rPr lang="en-US" sz="2800" dirty="0"/>
              <a:t>Technical skills</a:t>
            </a:r>
          </a:p>
          <a:p>
            <a:pPr lvl="1" eaLnBrk="1" hangingPunct="1">
              <a:buFont typeface="Arial" charset="0"/>
              <a:buNone/>
            </a:pPr>
            <a:endParaRPr lang="en-US" dirty="0"/>
          </a:p>
          <a:p>
            <a:pPr marL="914400" lvl="2" indent="0" eaLnBrk="1" hangingPunct="1">
              <a:buNone/>
            </a:pPr>
            <a:endParaRPr lang="en-US" sz="2000" dirty="0"/>
          </a:p>
          <a:p>
            <a:pPr eaLnBrk="1" hangingPunct="1">
              <a:buFont typeface="Arial" charset="0"/>
              <a:buNone/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  <a:p>
            <a:pPr lvl="2" eaLnBrk="1" hangingPunct="1"/>
            <a:endParaRPr lang="en-US" sz="2800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34472" y="1769268"/>
            <a:ext cx="4038600" cy="4525963"/>
          </a:xfrm>
        </p:spPr>
        <p:txBody>
          <a:bodyPr/>
          <a:lstStyle/>
          <a:p>
            <a:pPr eaLnBrk="1" hangingPunct="1"/>
            <a:r>
              <a:rPr lang="en-US" dirty="0"/>
              <a:t>Research letter</a:t>
            </a:r>
          </a:p>
          <a:p>
            <a:pPr lvl="1" eaLnBrk="1" hangingPunct="1"/>
            <a:r>
              <a:rPr lang="en-US" sz="2800" dirty="0"/>
              <a:t>Skill formulating research question</a:t>
            </a:r>
          </a:p>
          <a:p>
            <a:pPr lvl="1" eaLnBrk="1" hangingPunct="1"/>
            <a:r>
              <a:rPr lang="en-US" sz="2800" dirty="0"/>
              <a:t>Ability to select methodology</a:t>
            </a:r>
          </a:p>
          <a:p>
            <a:pPr lvl="1" eaLnBrk="1" hangingPunct="1"/>
            <a:r>
              <a:rPr lang="en-US" sz="2800" dirty="0"/>
              <a:t>Data collection and interpretation skills</a:t>
            </a:r>
          </a:p>
          <a:p>
            <a:pPr lvl="1" eaLnBrk="1" hangingPunct="1"/>
            <a:r>
              <a:rPr lang="en-US" sz="2800" dirty="0"/>
              <a:t>Scientific writing</a:t>
            </a:r>
          </a:p>
          <a:p>
            <a:pPr lvl="1" eaLnBrk="1" hangingPunct="1"/>
            <a:r>
              <a:rPr lang="en-US" sz="2800" dirty="0"/>
              <a:t>Grant funding</a:t>
            </a:r>
          </a:p>
          <a:p>
            <a:endParaRPr lang="en-US" dirty="0"/>
          </a:p>
        </p:txBody>
      </p:sp>
      <p:pic>
        <p:nvPicPr>
          <p:cNvPr id="53251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400" y="5943600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br>
              <a:rPr lang="en-US" sz="5400" dirty="0"/>
            </a:br>
            <a:r>
              <a:rPr lang="en-US" b="1" u="sng" dirty="0">
                <a:solidFill>
                  <a:srgbClr val="000066"/>
                </a:solidFill>
              </a:rPr>
              <a:t>Paragraph 3:</a:t>
            </a:r>
            <a:br>
              <a:rPr lang="en-US" b="1" u="sng" dirty="0">
                <a:solidFill>
                  <a:srgbClr val="000066"/>
                </a:solidFill>
              </a:rPr>
            </a:br>
            <a:r>
              <a:rPr lang="en-US" b="1" u="sng" dirty="0">
                <a:solidFill>
                  <a:srgbClr val="000066"/>
                </a:solidFill>
              </a:rPr>
              <a:t>Other Relevant Attributes</a:t>
            </a:r>
            <a:br>
              <a:rPr lang="en-US" sz="3900" dirty="0"/>
            </a:br>
            <a:endParaRPr lang="en-US" sz="3900" dirty="0"/>
          </a:p>
        </p:txBody>
      </p:sp>
      <p:sp>
        <p:nvSpPr>
          <p:cNvPr id="55298" name="Rectangle 3"/>
          <p:cNvSpPr>
            <a:spLocks noGrp="1"/>
          </p:cNvSpPr>
          <p:nvPr>
            <p:ph type="body" idx="1"/>
          </p:nvPr>
        </p:nvSpPr>
        <p:spPr>
          <a:xfrm>
            <a:off x="469900" y="1792916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Interpersonal skills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Professionalism/Integrity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Character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Work ethic/attitude to learning/initiative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Sense of responsibility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Communication skills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Personality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Leadership skills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sz="3000" dirty="0"/>
          </a:p>
        </p:txBody>
      </p:sp>
      <p:pic>
        <p:nvPicPr>
          <p:cNvPr id="55299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7200" y="5943600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000066"/>
                </a:solidFill>
              </a:rPr>
              <a:t>Remember</a:t>
            </a:r>
          </a:p>
        </p:txBody>
      </p:sp>
      <p:sp>
        <p:nvSpPr>
          <p:cNvPr id="573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Be specific</a:t>
            </a:r>
          </a:p>
          <a:p>
            <a:r>
              <a:rPr lang="en-US" sz="2800" dirty="0"/>
              <a:t>Quantify and compare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Address requirements of the position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Personal attributes/special interests that make candidate unique</a:t>
            </a:r>
          </a:p>
          <a:p>
            <a:pPr eaLnBrk="1" hangingPunct="1"/>
            <a:r>
              <a:rPr lang="en-US" sz="2800" dirty="0"/>
              <a:t>Beware of what you leave out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7200" y="5943600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0066"/>
                </a:solidFill>
              </a:rPr>
              <a:t>Use Impact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/>
              <a:t>What words do you like </a:t>
            </a:r>
          </a:p>
          <a:p>
            <a:pPr marL="0" indent="0" algn="ctr">
              <a:buNone/>
            </a:pPr>
            <a:r>
              <a:rPr lang="en-US" sz="4800" b="1" dirty="0"/>
              <a:t>to see in a letter?</a:t>
            </a:r>
          </a:p>
        </p:txBody>
      </p:sp>
    </p:spTree>
    <p:extLst>
      <p:ext uri="{BB962C8B-B14F-4D97-AF65-F5344CB8AC3E}">
        <p14:creationId xmlns:p14="http://schemas.microsoft.com/office/powerpoint/2010/main" val="21864462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solidFill>
                  <a:srgbClr val="000066"/>
                </a:solidFill>
              </a:rPr>
              <a:t>Use Impact Words</a:t>
            </a:r>
          </a:p>
        </p:txBody>
      </p:sp>
      <p:sp>
        <p:nvSpPr>
          <p:cNvPr id="59394" name="Text Box 5"/>
          <p:cNvSpPr txBox="1">
            <a:spLocks noChangeArrowheads="1"/>
          </p:cNvSpPr>
          <p:nvPr/>
        </p:nvSpPr>
        <p:spPr bwMode="auto">
          <a:xfrm>
            <a:off x="6019800" y="4267200"/>
            <a:ext cx="28781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Enthusiastic</a:t>
            </a:r>
          </a:p>
          <a:p>
            <a:r>
              <a:rPr lang="en-US" sz="2800"/>
              <a:t>Shows initiative</a:t>
            </a:r>
          </a:p>
          <a:p>
            <a:r>
              <a:rPr lang="en-US" sz="2800"/>
              <a:t>Self- directed</a:t>
            </a:r>
          </a:p>
          <a:p>
            <a:endParaRPr lang="en-US" sz="2800"/>
          </a:p>
        </p:txBody>
      </p:sp>
      <p:sp>
        <p:nvSpPr>
          <p:cNvPr id="59395" name="Text Box 7"/>
          <p:cNvSpPr txBox="1">
            <a:spLocks noChangeArrowheads="1"/>
          </p:cNvSpPr>
          <p:nvPr/>
        </p:nvSpPr>
        <p:spPr bwMode="auto">
          <a:xfrm>
            <a:off x="228600" y="3352800"/>
            <a:ext cx="22098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800"/>
              <a:t>Confident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800"/>
              <a:t>Self-assured</a:t>
            </a:r>
            <a:endParaRPr lang="en-US" sz="1800"/>
          </a:p>
        </p:txBody>
      </p:sp>
      <p:sp>
        <p:nvSpPr>
          <p:cNvPr id="59396" name="Text Box 13"/>
          <p:cNvSpPr txBox="1">
            <a:spLocks noChangeArrowheads="1"/>
          </p:cNvSpPr>
          <p:nvPr/>
        </p:nvSpPr>
        <p:spPr bwMode="auto">
          <a:xfrm>
            <a:off x="304800" y="4572000"/>
            <a:ext cx="18272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Articulate</a:t>
            </a:r>
          </a:p>
          <a:p>
            <a:r>
              <a:rPr lang="en-US" sz="2800"/>
              <a:t>Observant</a:t>
            </a:r>
          </a:p>
        </p:txBody>
      </p:sp>
      <p:sp>
        <p:nvSpPr>
          <p:cNvPr id="59397" name="Text Box 16"/>
          <p:cNvSpPr txBox="1">
            <a:spLocks noChangeArrowheads="1"/>
          </p:cNvSpPr>
          <p:nvPr/>
        </p:nvSpPr>
        <p:spPr bwMode="auto">
          <a:xfrm>
            <a:off x="6324600" y="1600200"/>
            <a:ext cx="17097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800"/>
              <a:t>Intelligent</a:t>
            </a:r>
          </a:p>
          <a:p>
            <a:endParaRPr lang="en-US" sz="1800"/>
          </a:p>
        </p:txBody>
      </p:sp>
      <p:sp>
        <p:nvSpPr>
          <p:cNvPr id="59398" name="Text Box 20"/>
          <p:cNvSpPr txBox="1">
            <a:spLocks noChangeArrowheads="1"/>
          </p:cNvSpPr>
          <p:nvPr/>
        </p:nvSpPr>
        <p:spPr bwMode="auto">
          <a:xfrm rot="10794629" flipV="1">
            <a:off x="225425" y="1446213"/>
            <a:ext cx="29718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Efficient</a:t>
            </a:r>
          </a:p>
          <a:p>
            <a:r>
              <a:rPr lang="en-US" sz="2800"/>
              <a:t>Highly organized</a:t>
            </a:r>
          </a:p>
          <a:p>
            <a:r>
              <a:rPr lang="en-US" sz="2800"/>
              <a:t>Effective</a:t>
            </a:r>
          </a:p>
        </p:txBody>
      </p:sp>
      <p:sp>
        <p:nvSpPr>
          <p:cNvPr id="59399" name="Text Box 16"/>
          <p:cNvSpPr txBox="1">
            <a:spLocks noChangeArrowheads="1"/>
          </p:cNvSpPr>
          <p:nvPr/>
        </p:nvSpPr>
        <p:spPr bwMode="auto">
          <a:xfrm>
            <a:off x="3505200" y="1447800"/>
            <a:ext cx="190658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Dedicated</a:t>
            </a:r>
          </a:p>
          <a:p>
            <a:r>
              <a:rPr lang="en-US" sz="2800"/>
              <a:t>Committed</a:t>
            </a:r>
          </a:p>
          <a:p>
            <a:r>
              <a:rPr lang="en-US" sz="2800"/>
              <a:t>Motivated</a:t>
            </a:r>
          </a:p>
        </p:txBody>
      </p:sp>
      <p:sp>
        <p:nvSpPr>
          <p:cNvPr id="59400" name="Text Box 18"/>
          <p:cNvSpPr txBox="1">
            <a:spLocks noChangeArrowheads="1"/>
          </p:cNvSpPr>
          <p:nvPr/>
        </p:nvSpPr>
        <p:spPr bwMode="auto">
          <a:xfrm>
            <a:off x="6172200" y="2743200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Team player</a:t>
            </a:r>
          </a:p>
          <a:p>
            <a:r>
              <a:rPr lang="en-US" sz="2800"/>
              <a:t>Collaborative</a:t>
            </a:r>
          </a:p>
        </p:txBody>
      </p:sp>
      <p:pic>
        <p:nvPicPr>
          <p:cNvPr id="59401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00533" y="6033595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2" name="Text Box 20"/>
          <p:cNvSpPr txBox="1">
            <a:spLocks noChangeArrowheads="1"/>
          </p:cNvSpPr>
          <p:nvPr/>
        </p:nvSpPr>
        <p:spPr bwMode="auto">
          <a:xfrm>
            <a:off x="3352800" y="3276600"/>
            <a:ext cx="19462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Empathic</a:t>
            </a:r>
          </a:p>
          <a:p>
            <a:r>
              <a:rPr lang="en-US" sz="2800"/>
              <a:t>Humanistic</a:t>
            </a:r>
          </a:p>
          <a:p>
            <a:r>
              <a:rPr lang="en-US" sz="2800"/>
              <a:t>Mature</a:t>
            </a:r>
          </a:p>
          <a:p>
            <a:r>
              <a:rPr lang="en-US" sz="2800"/>
              <a:t>Sincere</a:t>
            </a:r>
          </a:p>
        </p:txBody>
      </p:sp>
      <p:sp>
        <p:nvSpPr>
          <p:cNvPr id="59403" name="Rectangle 21"/>
          <p:cNvSpPr>
            <a:spLocks noChangeArrowheads="1"/>
          </p:cNvSpPr>
          <p:nvPr/>
        </p:nvSpPr>
        <p:spPr bwMode="auto">
          <a:xfrm>
            <a:off x="3657600" y="5715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Text Box 22"/>
          <p:cNvSpPr txBox="1">
            <a:spLocks noChangeArrowheads="1"/>
          </p:cNvSpPr>
          <p:nvPr/>
        </p:nvSpPr>
        <p:spPr bwMode="auto">
          <a:xfrm>
            <a:off x="3429000" y="5334000"/>
            <a:ext cx="14509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Leader</a:t>
            </a:r>
          </a:p>
          <a:p>
            <a:r>
              <a:rPr lang="en-US" sz="2800"/>
              <a:t>Integrity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b="1" u="sng" dirty="0">
                <a:solidFill>
                  <a:srgbClr val="000066"/>
                </a:solidFill>
              </a:rPr>
            </a:br>
            <a:r>
              <a:rPr lang="en-US" b="1" u="sng" dirty="0">
                <a:solidFill>
                  <a:srgbClr val="000066"/>
                </a:solidFill>
              </a:rPr>
              <a:t>Paragraph 4:Summary</a:t>
            </a:r>
            <a:br>
              <a:rPr lang="en-US" sz="3900" dirty="0"/>
            </a:br>
            <a:endParaRPr lang="en-US" sz="3900" dirty="0"/>
          </a:p>
        </p:txBody>
      </p:sp>
      <p:sp>
        <p:nvSpPr>
          <p:cNvPr id="614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3000" dirty="0"/>
          </a:p>
          <a:p>
            <a:pPr eaLnBrk="1" hangingPunct="1"/>
            <a:r>
              <a:rPr lang="en-US" sz="3000" dirty="0"/>
              <a:t>Summarize overall findings</a:t>
            </a:r>
          </a:p>
          <a:p>
            <a:pPr eaLnBrk="1" hangingPunct="1"/>
            <a:r>
              <a:rPr lang="en-US" sz="3000" dirty="0"/>
              <a:t>Repeat unique favorable attributes</a:t>
            </a:r>
          </a:p>
          <a:p>
            <a:pPr eaLnBrk="1" hangingPunct="1"/>
            <a:r>
              <a:rPr lang="en-US" sz="3000" dirty="0"/>
              <a:t>Bottom line recommendation (quantify if can)</a:t>
            </a:r>
            <a:endParaRPr lang="en-US" sz="1600" dirty="0"/>
          </a:p>
          <a:p>
            <a:pPr eaLnBrk="1" hangingPunct="1"/>
            <a:r>
              <a:rPr lang="en-US" sz="3000" dirty="0"/>
              <a:t>Overall fit for the position/institution/program</a:t>
            </a:r>
            <a:endParaRPr lang="en-US" sz="1600" dirty="0"/>
          </a:p>
          <a:p>
            <a:pPr eaLnBrk="1" hangingPunct="1"/>
            <a:r>
              <a:rPr lang="en-US" sz="3000" dirty="0"/>
              <a:t>Offer for contact </a:t>
            </a:r>
          </a:p>
          <a:p>
            <a:pPr marL="0" indent="0" eaLnBrk="1" hangingPunct="1">
              <a:buNone/>
            </a:pPr>
            <a:endParaRPr lang="en-US" sz="3000" dirty="0"/>
          </a:p>
          <a:p>
            <a:endParaRPr lang="en-US" sz="2400" dirty="0"/>
          </a:p>
        </p:txBody>
      </p:sp>
      <p:pic>
        <p:nvPicPr>
          <p:cNvPr id="61443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400" y="5943599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000066"/>
                </a:solidFill>
              </a:rPr>
              <a:t>Example</a:t>
            </a:r>
          </a:p>
        </p:txBody>
      </p:sp>
      <p:sp>
        <p:nvSpPr>
          <p:cNvPr id="63490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2800" i="1"/>
              <a:t>Compared to the other students I have worked with in</a:t>
            </a:r>
          </a:p>
          <a:p>
            <a:pPr eaLnBrk="1" hangingPunct="1">
              <a:buFont typeface="Arial" charset="0"/>
              <a:buNone/>
            </a:pPr>
            <a:r>
              <a:rPr lang="en-US" sz="2800" i="1"/>
              <a:t>my 15 years as an attending on the consult service, Ima</a:t>
            </a:r>
          </a:p>
          <a:p>
            <a:pPr eaLnBrk="1" hangingPunct="1">
              <a:buFont typeface="Arial" charset="0"/>
              <a:buNone/>
            </a:pPr>
            <a:r>
              <a:rPr lang="en-US" sz="2800" i="1"/>
              <a:t>is outstanding (top 10%). I wholeheartedly recommend</a:t>
            </a:r>
          </a:p>
          <a:p>
            <a:pPr eaLnBrk="1" hangingPunct="1">
              <a:buFont typeface="Arial" charset="0"/>
              <a:buNone/>
            </a:pPr>
            <a:r>
              <a:rPr lang="en-US" sz="2800" i="1"/>
              <a:t>her to your residency program without any reservations.</a:t>
            </a:r>
          </a:p>
          <a:p>
            <a:pPr eaLnBrk="1" hangingPunct="1">
              <a:buFont typeface="Arial" charset="0"/>
              <a:buNone/>
            </a:pPr>
            <a:r>
              <a:rPr lang="en-US" sz="2800" i="1"/>
              <a:t>Please do not hesitate to contact me if you desire</a:t>
            </a:r>
          </a:p>
          <a:p>
            <a:pPr eaLnBrk="1" hangingPunct="1">
              <a:buFont typeface="Arial" charset="0"/>
              <a:buNone/>
            </a:pPr>
            <a:r>
              <a:rPr lang="en-US" sz="2800" i="1"/>
              <a:t>additional information.</a:t>
            </a:r>
          </a:p>
          <a:p>
            <a:endParaRPr lang="en-US" sz="2800"/>
          </a:p>
        </p:txBody>
      </p:sp>
      <p:pic>
        <p:nvPicPr>
          <p:cNvPr id="5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400" y="5943599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solidFill>
                  <a:srgbClr val="000066"/>
                </a:solidFill>
                <a:cs typeface="Fixed Miriam Transparent" pitchFamily="49" charset="-79"/>
              </a:rPr>
              <a:t>Secret Language of Clinical Letters</a:t>
            </a:r>
          </a:p>
        </p:txBody>
      </p:sp>
      <p:sp>
        <p:nvSpPr>
          <p:cNvPr id="65538" name="Conten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2800" b="1" u="sng"/>
              <a:t>Rank Words</a:t>
            </a:r>
          </a:p>
          <a:p>
            <a:pPr eaLnBrk="1" hangingPunct="1"/>
            <a:r>
              <a:rPr lang="en-US" sz="2800"/>
              <a:t>Outstanding</a:t>
            </a:r>
          </a:p>
          <a:p>
            <a:pPr eaLnBrk="1" hangingPunct="1"/>
            <a:r>
              <a:rPr lang="en-US" sz="2800"/>
              <a:t>Excellent</a:t>
            </a:r>
          </a:p>
          <a:p>
            <a:pPr eaLnBrk="1" hangingPunct="1"/>
            <a:r>
              <a:rPr lang="en-US" sz="2800"/>
              <a:t>Very good</a:t>
            </a:r>
          </a:p>
          <a:p>
            <a:pPr eaLnBrk="1" hangingPunct="1"/>
            <a:r>
              <a:rPr lang="en-US" sz="2800"/>
              <a:t>Good </a:t>
            </a:r>
          </a:p>
          <a:p>
            <a:pPr eaLnBrk="1" hangingPunct="1"/>
            <a:r>
              <a:rPr lang="en-US" sz="2800"/>
              <a:t>Solid</a:t>
            </a:r>
          </a:p>
          <a:p>
            <a:pPr eaLnBrk="1" hangingPunct="1"/>
            <a:r>
              <a:rPr lang="en-US" sz="2800"/>
              <a:t>Appropriate for level of training</a:t>
            </a:r>
          </a:p>
        </p:txBody>
      </p:sp>
      <p:sp>
        <p:nvSpPr>
          <p:cNvPr id="65539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724400" y="1600200"/>
            <a:ext cx="4038600" cy="4953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b="1" u="sng"/>
              <a:t>Recommend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/>
              <a:t>Wholeheartedly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/>
              <a:t>Enthusiastically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/>
              <a:t>Without reservation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/>
              <a:t>With confidence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/>
              <a:t>With pleasure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/>
              <a:t>With comfort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/>
              <a:t>Strongly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/>
              <a:t>With reservation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/>
              <a:t>Do not recommend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440180"/>
            <a:ext cx="655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What types of letters of recommendation are you asked to write?</a:t>
            </a:r>
          </a:p>
        </p:txBody>
      </p:sp>
      <p:pic>
        <p:nvPicPr>
          <p:cNvPr id="5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400" y="5943600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32640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>
                <a:solidFill>
                  <a:srgbClr val="000066"/>
                </a:solidFill>
              </a:rPr>
              <a:t>Don’t Forget to Edit!!!</a:t>
            </a:r>
          </a:p>
        </p:txBody>
      </p:sp>
      <p:sp>
        <p:nvSpPr>
          <p:cNvPr id="675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dirty="0"/>
              <a:t>Keep it to 1 to 1 ½ pages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600" dirty="0"/>
          </a:p>
          <a:p>
            <a:pPr eaLnBrk="1" hangingPunct="1">
              <a:lnSpc>
                <a:spcPct val="90000"/>
              </a:lnSpc>
            </a:pPr>
            <a:r>
              <a:rPr lang="en-US" sz="3000" dirty="0"/>
              <a:t>Proofread and spell check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/>
              <a:t>Especially pronouns (ask)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000" dirty="0"/>
          </a:p>
          <a:p>
            <a:pPr eaLnBrk="1" hangingPunct="1">
              <a:lnSpc>
                <a:spcPct val="90000"/>
              </a:lnSpc>
            </a:pPr>
            <a:r>
              <a:rPr lang="en-US" sz="3000" dirty="0"/>
              <a:t>Re-read for gender bias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600" dirty="0"/>
          </a:p>
        </p:txBody>
      </p:sp>
      <p:pic>
        <p:nvPicPr>
          <p:cNvPr id="67587" name="Picture 7" descr="proofread-carefully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1371600"/>
            <a:ext cx="31178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8" name="Picture 4" descr="Penn Mark graphic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86750" y="5943599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2060"/>
                </a:solidFill>
              </a:rPr>
              <a:t>Gender Bias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389" y="1436030"/>
            <a:ext cx="8229600" cy="4525963"/>
          </a:xfrm>
        </p:spPr>
        <p:txBody>
          <a:bodyPr/>
          <a:lstStyle/>
          <a:p>
            <a:r>
              <a:rPr lang="en-US" sz="2800" dirty="0"/>
              <a:t>Length</a:t>
            </a:r>
          </a:p>
          <a:p>
            <a:r>
              <a:rPr lang="en-US" sz="2800" dirty="0"/>
              <a:t>Emphasis</a:t>
            </a:r>
          </a:p>
          <a:p>
            <a:pPr marL="914400" lvl="1" indent="-457200"/>
            <a:r>
              <a:rPr lang="en-US" dirty="0"/>
              <a:t>Women: strong work ethic/ training/ teaching</a:t>
            </a:r>
          </a:p>
          <a:p>
            <a:pPr marL="914400" lvl="1" indent="-457200"/>
            <a:r>
              <a:rPr lang="en-US" dirty="0"/>
              <a:t>Men: research and ability</a:t>
            </a:r>
          </a:p>
          <a:p>
            <a:r>
              <a:rPr lang="en-US" dirty="0"/>
              <a:t>Adjectives</a:t>
            </a:r>
          </a:p>
          <a:p>
            <a:pPr lvl="1"/>
            <a:r>
              <a:rPr lang="en-US" dirty="0"/>
              <a:t>Men standout: superb, outstanding, remarkable</a:t>
            </a:r>
          </a:p>
          <a:p>
            <a:pPr lvl="1"/>
            <a:r>
              <a:rPr lang="en-US" dirty="0"/>
              <a:t>Women: minimal assurance</a:t>
            </a:r>
          </a:p>
          <a:p>
            <a:pPr lvl="1"/>
            <a:r>
              <a:rPr lang="en-US" dirty="0"/>
              <a:t>Gender stereotype: lovely, compassionate, nurturing</a:t>
            </a:r>
          </a:p>
        </p:txBody>
      </p:sp>
      <p:pic>
        <p:nvPicPr>
          <p:cNvPr id="4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5943600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181600" y="5762817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/>
          </a:p>
          <a:p>
            <a:r>
              <a:rPr lang="en-US" sz="1800" dirty="0"/>
              <a:t> </a:t>
            </a:r>
            <a:r>
              <a:rPr lang="en-US" sz="1800" dirty="0" err="1"/>
              <a:t>Trix</a:t>
            </a:r>
            <a:r>
              <a:rPr lang="en-US" sz="1800" dirty="0"/>
              <a:t> and </a:t>
            </a:r>
            <a:r>
              <a:rPr lang="en-US" sz="1800" dirty="0" err="1"/>
              <a:t>Psenka</a:t>
            </a:r>
            <a:r>
              <a:rPr lang="en-US" sz="1800" dirty="0"/>
              <a:t> (2003) </a:t>
            </a:r>
          </a:p>
        </p:txBody>
      </p:sp>
    </p:spTree>
    <p:extLst>
      <p:ext uri="{BB962C8B-B14F-4D97-AF65-F5344CB8AC3E}">
        <p14:creationId xmlns:p14="http://schemas.microsoft.com/office/powerpoint/2010/main" val="5744428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>
                <a:solidFill>
                  <a:srgbClr val="000066"/>
                </a:solidFill>
              </a:rPr>
              <a:t>Objectives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. Describe your </a:t>
            </a: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responsibility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 when writing a </a:t>
            </a:r>
            <a:r>
              <a:rPr lang="en-US" sz="2800" dirty="0" err="1">
                <a:solidFill>
                  <a:schemeClr val="bg1">
                    <a:lumMod val="85000"/>
                  </a:schemeClr>
                </a:solidFill>
              </a:rPr>
              <a:t>LoR</a:t>
            </a:r>
            <a:r>
              <a:rPr lang="en-US" sz="2800" dirty="0"/>
              <a:t>.</a:t>
            </a:r>
          </a:p>
          <a:p>
            <a:pPr marL="609600" indent="-609600" eaLnBrk="1" hangingPunct="1">
              <a:buFont typeface="Arial" charset="0"/>
              <a:buNone/>
            </a:pPr>
            <a:endParaRPr lang="en-US" sz="2800" b="1" dirty="0"/>
          </a:p>
          <a:p>
            <a:pPr marL="609600" indent="-609600" eaLnBrk="1" hangingPunct="1">
              <a:buFont typeface="Arial" charset="0"/>
              <a:buNone/>
            </a:pP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. List </a:t>
            </a: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essential features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 that should be present in a </a:t>
            </a:r>
            <a:r>
              <a:rPr lang="en-US" sz="2800" dirty="0" err="1">
                <a:solidFill>
                  <a:schemeClr val="bg1">
                    <a:lumMod val="85000"/>
                  </a:schemeClr>
                </a:solidFill>
              </a:rPr>
              <a:t>LoR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. </a:t>
            </a:r>
            <a:r>
              <a:rPr lang="en-US" sz="2800" dirty="0"/>
              <a:t> </a:t>
            </a:r>
          </a:p>
          <a:p>
            <a:pPr marL="609600" indent="-609600" eaLnBrk="1" hangingPunct="1">
              <a:buFont typeface="Arial" charset="0"/>
              <a:buNone/>
            </a:pPr>
            <a:endParaRPr lang="en-US" sz="2800" dirty="0">
              <a:solidFill>
                <a:schemeClr val="bg1">
                  <a:lumMod val="85000"/>
                </a:schemeClr>
              </a:solidFill>
            </a:endParaRPr>
          </a:p>
          <a:p>
            <a:pPr marL="609600" indent="-609600" eaLnBrk="1" hangingPunct="1">
              <a:buFont typeface="Arial" charset="0"/>
              <a:buNone/>
            </a:pPr>
            <a:r>
              <a:rPr lang="en-US" sz="2800" b="1" dirty="0"/>
              <a:t>3</a:t>
            </a:r>
            <a:r>
              <a:rPr lang="en-US" sz="2800" dirty="0"/>
              <a:t>. Describe </a:t>
            </a:r>
            <a:r>
              <a:rPr lang="en-US" sz="2800" b="1" dirty="0"/>
              <a:t>common mistakes</a:t>
            </a:r>
            <a:r>
              <a:rPr lang="en-US" sz="2800" dirty="0"/>
              <a:t> </a:t>
            </a:r>
            <a:r>
              <a:rPr lang="en-US" sz="2800" b="1" dirty="0"/>
              <a:t>to avoid</a:t>
            </a:r>
            <a:r>
              <a:rPr lang="en-US" sz="2800" dirty="0"/>
              <a:t> when writing a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en-US" sz="2800" dirty="0" err="1"/>
              <a:t>LoR</a:t>
            </a:r>
            <a:r>
              <a:rPr lang="en-US" sz="2800" dirty="0"/>
              <a:t>.  </a:t>
            </a:r>
          </a:p>
          <a:p>
            <a:pPr marL="609600" indent="-609600" eaLnBrk="1" hangingPunct="1">
              <a:buFont typeface="Arial" charset="0"/>
              <a:buNone/>
            </a:pPr>
            <a:endParaRPr lang="en-US" sz="2800" dirty="0">
              <a:solidFill>
                <a:schemeClr val="bg1">
                  <a:lumMod val="85000"/>
                </a:schemeClr>
              </a:solidFill>
            </a:endParaRPr>
          </a:p>
          <a:p>
            <a:pPr marL="609600" indent="-609600" eaLnBrk="1" hangingPunct="1">
              <a:buFont typeface="Arial" charset="0"/>
              <a:buNone/>
            </a:pP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Tailor a </a:t>
            </a:r>
            <a:r>
              <a:rPr lang="en-US" sz="2800" b="1" dirty="0" err="1">
                <a:solidFill>
                  <a:schemeClr val="bg1">
                    <a:lumMod val="85000"/>
                  </a:schemeClr>
                </a:solidFill>
              </a:rPr>
              <a:t>LoR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 based on performance level.</a:t>
            </a:r>
          </a:p>
        </p:txBody>
      </p:sp>
      <p:pic>
        <p:nvPicPr>
          <p:cNvPr id="22531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7200" y="5952331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7203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pPr eaLnBrk="1" hangingPunct="1"/>
            <a:r>
              <a:rPr lang="en-US" b="1" u="sng" dirty="0">
                <a:solidFill>
                  <a:srgbClr val="000066"/>
                </a:solidFill>
              </a:rPr>
              <a:t>Common Mistakes: </a:t>
            </a:r>
            <a:br>
              <a:rPr lang="en-US" b="1" u="sng" dirty="0">
                <a:solidFill>
                  <a:srgbClr val="000066"/>
                </a:solidFill>
              </a:rPr>
            </a:br>
            <a:r>
              <a:rPr lang="en-US" b="1" u="sng" dirty="0">
                <a:solidFill>
                  <a:srgbClr val="000066"/>
                </a:solidFill>
              </a:rPr>
              <a:t>Letters that Hurt</a:t>
            </a:r>
          </a:p>
        </p:txBody>
      </p:sp>
      <p:pic>
        <p:nvPicPr>
          <p:cNvPr id="71683" name="Picture 5" descr="rock350_6is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5283" y="2209800"/>
            <a:ext cx="4957638" cy="338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4" name="Picture 4" descr="Penn Mark graphic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19224" y="6143761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50965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pPr eaLnBrk="1" hangingPunct="1"/>
            <a:r>
              <a:rPr lang="en-US" b="1" u="sng" dirty="0">
                <a:solidFill>
                  <a:srgbClr val="000066"/>
                </a:solidFill>
              </a:rPr>
              <a:t>Common Mistakes: </a:t>
            </a:r>
            <a:br>
              <a:rPr lang="en-US" b="1" u="sng" dirty="0">
                <a:solidFill>
                  <a:srgbClr val="000066"/>
                </a:solidFill>
              </a:rPr>
            </a:br>
            <a:r>
              <a:rPr lang="en-US" b="1" u="sng" dirty="0">
                <a:solidFill>
                  <a:srgbClr val="000066"/>
                </a:solidFill>
              </a:rPr>
              <a:t>Letters that Hurt</a:t>
            </a:r>
          </a:p>
        </p:txBody>
      </p:sp>
      <p:sp>
        <p:nvSpPr>
          <p:cNvPr id="71682" name="Rectangle 3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List wrong specialty/position being applied for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Too short or too long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No specific examples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Gender bias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Reiterate information available elsewhere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Excessive focus on how the writer knows applicant without describing accomplishments</a:t>
            </a:r>
          </a:p>
        </p:txBody>
      </p:sp>
      <p:pic>
        <p:nvPicPr>
          <p:cNvPr id="71684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19224" y="6109493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0066"/>
                </a:solidFill>
              </a:rPr>
              <a:t>Common Mistakes: </a:t>
            </a:r>
            <a:br>
              <a:rPr lang="en-US" b="1" u="sng" dirty="0">
                <a:solidFill>
                  <a:srgbClr val="000066"/>
                </a:solidFill>
              </a:rPr>
            </a:br>
            <a:r>
              <a:rPr lang="en-US" b="1" u="sng" dirty="0">
                <a:solidFill>
                  <a:srgbClr val="000066"/>
                </a:solidFill>
              </a:rPr>
              <a:t>Letters that Hurt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Mention age, race/ethnicity, marital status, children, physical characteristics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Personal anecdote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Struggles</a:t>
            </a:r>
          </a:p>
          <a:p>
            <a:endParaRPr lang="en-US" dirty="0"/>
          </a:p>
        </p:txBody>
      </p:sp>
      <p:pic>
        <p:nvPicPr>
          <p:cNvPr id="5" name="Picture 4" descr="Penn Mark graphic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75650" y="5957093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24843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>
                <a:solidFill>
                  <a:srgbClr val="000066"/>
                </a:solidFill>
              </a:rPr>
              <a:t>Objectives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. Describe your </a:t>
            </a: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responsibility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 when writing a </a:t>
            </a:r>
            <a:r>
              <a:rPr lang="en-US" sz="2800" dirty="0" err="1">
                <a:solidFill>
                  <a:schemeClr val="bg1">
                    <a:lumMod val="85000"/>
                  </a:schemeClr>
                </a:solidFill>
              </a:rPr>
              <a:t>LoR</a:t>
            </a:r>
            <a:r>
              <a:rPr lang="en-US" sz="2800" dirty="0"/>
              <a:t>.</a:t>
            </a:r>
          </a:p>
          <a:p>
            <a:pPr marL="609600" indent="-609600" eaLnBrk="1" hangingPunct="1">
              <a:buFont typeface="Arial" charset="0"/>
              <a:buNone/>
            </a:pPr>
            <a:endParaRPr lang="en-US" sz="2800" b="1" dirty="0"/>
          </a:p>
          <a:p>
            <a:pPr marL="609600" indent="-609600" eaLnBrk="1" hangingPunct="1">
              <a:buFont typeface="Arial" charset="0"/>
              <a:buNone/>
            </a:pP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. List </a:t>
            </a: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essential features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 that should be present in a </a:t>
            </a:r>
            <a:r>
              <a:rPr lang="en-US" sz="2800" dirty="0" err="1">
                <a:solidFill>
                  <a:schemeClr val="bg1">
                    <a:lumMod val="85000"/>
                  </a:schemeClr>
                </a:solidFill>
              </a:rPr>
              <a:t>LoR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. </a:t>
            </a:r>
            <a:r>
              <a:rPr lang="en-US" sz="2800" dirty="0"/>
              <a:t> </a:t>
            </a:r>
          </a:p>
          <a:p>
            <a:pPr marL="609600" indent="-609600" eaLnBrk="1" hangingPunct="1">
              <a:buFont typeface="Arial" charset="0"/>
              <a:buNone/>
            </a:pPr>
            <a:endParaRPr lang="en-US" sz="2800" dirty="0">
              <a:solidFill>
                <a:schemeClr val="bg1">
                  <a:lumMod val="85000"/>
                </a:schemeClr>
              </a:solidFill>
            </a:endParaRPr>
          </a:p>
          <a:p>
            <a:pPr marL="609600" indent="-609600" eaLnBrk="1" hangingPunct="1">
              <a:buFont typeface="Arial" charset="0"/>
              <a:buNone/>
            </a:pP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. Describe </a:t>
            </a: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common mistakes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to avoid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 when writing a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en-US" sz="2800" dirty="0" err="1">
                <a:solidFill>
                  <a:schemeClr val="bg1">
                    <a:lumMod val="85000"/>
                  </a:schemeClr>
                </a:solidFill>
              </a:rPr>
              <a:t>LoR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. </a:t>
            </a:r>
            <a:r>
              <a:rPr lang="en-US" sz="2800" dirty="0"/>
              <a:t> </a:t>
            </a:r>
          </a:p>
          <a:p>
            <a:pPr marL="609600" indent="-609600" eaLnBrk="1" hangingPunct="1">
              <a:buFont typeface="Arial" charset="0"/>
              <a:buNone/>
            </a:pPr>
            <a:endParaRPr lang="en-US" sz="2800" dirty="0">
              <a:solidFill>
                <a:schemeClr val="bg1">
                  <a:lumMod val="85000"/>
                </a:schemeClr>
              </a:solidFill>
            </a:endParaRPr>
          </a:p>
          <a:p>
            <a:pPr marL="609600" indent="-609600" eaLnBrk="1" hangingPunct="1">
              <a:buFont typeface="Arial" charset="0"/>
              <a:buNone/>
            </a:pPr>
            <a:r>
              <a:rPr lang="en-US" sz="2800" b="1" dirty="0"/>
              <a:t>4</a:t>
            </a:r>
            <a:r>
              <a:rPr lang="en-US" sz="2800" dirty="0"/>
              <a:t>. </a:t>
            </a:r>
            <a:r>
              <a:rPr lang="en-US" sz="2800" b="1" dirty="0"/>
              <a:t>Tailor a </a:t>
            </a:r>
            <a:r>
              <a:rPr lang="en-US" sz="2800" b="1" dirty="0" err="1"/>
              <a:t>LoR</a:t>
            </a:r>
            <a:r>
              <a:rPr lang="en-US" sz="2800" dirty="0"/>
              <a:t> based on performance level.</a:t>
            </a:r>
          </a:p>
        </p:txBody>
      </p:sp>
      <p:pic>
        <p:nvPicPr>
          <p:cNvPr id="22531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7200" y="5952331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87689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4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305800" cy="1470025"/>
          </a:xfrm>
        </p:spPr>
        <p:txBody>
          <a:bodyPr/>
          <a:lstStyle/>
          <a:p>
            <a:pPr eaLnBrk="1" hangingPunct="1"/>
            <a:r>
              <a:rPr lang="en-US" sz="4000" b="1" u="sng">
                <a:solidFill>
                  <a:srgbClr val="000066"/>
                </a:solidFill>
              </a:rPr>
              <a:t>Troubleshooting the “Problem Letter”</a:t>
            </a:r>
          </a:p>
        </p:txBody>
      </p:sp>
      <p:pic>
        <p:nvPicPr>
          <p:cNvPr id="75778" name="Picture 7" descr="letter_of_recommend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143000"/>
            <a:ext cx="4314825" cy="552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79" name="Picture 4" descr="Penn Mark graphic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5943600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>
                <a:solidFill>
                  <a:srgbClr val="000066"/>
                </a:solidFill>
              </a:rPr>
              <a:t>Say No</a:t>
            </a:r>
          </a:p>
        </p:txBody>
      </p:sp>
      <p:sp>
        <p:nvSpPr>
          <p:cNvPr id="86018" name="Rectangle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eaLnBrk="1" hangingPunct="1"/>
            <a:r>
              <a:rPr lang="en-US" dirty="0"/>
              <a:t>Cannot write letter positive enough to be helpful</a:t>
            </a:r>
          </a:p>
          <a:p>
            <a:pPr eaLnBrk="1" hangingPunct="1"/>
            <a:r>
              <a:rPr lang="en-US" dirty="0"/>
              <a:t>Have little/no recollection of applicant</a:t>
            </a:r>
          </a:p>
          <a:p>
            <a:pPr lvl="1" eaLnBrk="1" hangingPunct="1"/>
            <a:r>
              <a:rPr lang="en-US" dirty="0"/>
              <a:t>NOTE: Can be remedied by</a:t>
            </a:r>
          </a:p>
          <a:p>
            <a:pPr lvl="2" eaLnBrk="1" hangingPunct="1"/>
            <a:r>
              <a:rPr lang="en-US" sz="2800" dirty="0"/>
              <a:t>Keeping copy of all evaluations</a:t>
            </a:r>
          </a:p>
          <a:p>
            <a:pPr lvl="2" eaLnBrk="1" hangingPunct="1"/>
            <a:r>
              <a:rPr lang="en-US" sz="2800" dirty="0"/>
              <a:t>Keeping copies of presentations</a:t>
            </a:r>
          </a:p>
          <a:p>
            <a:pPr lvl="2" eaLnBrk="1" hangingPunct="1"/>
            <a:r>
              <a:rPr lang="en-US" sz="2800" dirty="0"/>
              <a:t>Face to face </a:t>
            </a:r>
          </a:p>
          <a:p>
            <a:pPr eaLnBrk="1" hangingPunct="1"/>
            <a:r>
              <a:rPr lang="en-US" dirty="0"/>
              <a:t>D</a:t>
            </a:r>
            <a:r>
              <a:rPr lang="en-US" sz="3200" dirty="0"/>
              <a:t>on’t have time</a:t>
            </a:r>
          </a:p>
        </p:txBody>
      </p:sp>
      <p:pic>
        <p:nvPicPr>
          <p:cNvPr id="86019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5943600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u="sng" dirty="0">
                <a:solidFill>
                  <a:srgbClr val="000066"/>
                </a:solidFill>
              </a:rPr>
              <a:t>When You Can’t Write A Great Letter</a:t>
            </a:r>
            <a:endParaRPr lang="en-US" sz="4000" dirty="0"/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Disclose beforehand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Limit criticism to one paragraph late in letter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Phrase criticism affirmatively</a:t>
            </a:r>
          </a:p>
        </p:txBody>
      </p:sp>
      <p:pic>
        <p:nvPicPr>
          <p:cNvPr id="81923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5943600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6140" y="146304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What are your greatest challenges writing letters of recommendation?</a:t>
            </a:r>
          </a:p>
        </p:txBody>
      </p:sp>
      <p:pic>
        <p:nvPicPr>
          <p:cNvPr id="5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46390" y="5943599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70856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>
                <a:solidFill>
                  <a:srgbClr val="000066"/>
                </a:solidFill>
              </a:rPr>
              <a:t>When You Can’t Write A Great Letter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Note impressive improvements/response to feedback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en-US" sz="240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/>
              <a:t>“ </a:t>
            </a:r>
            <a:r>
              <a:rPr lang="en-US" sz="2400" i="1"/>
              <a:t>Over the course of his time with me, Justin developed more sophisticated differential diagnoses and plans for his patients</a:t>
            </a:r>
            <a:r>
              <a:rPr lang="en-US" sz="2400"/>
              <a:t>.”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en-US" sz="160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i="1"/>
              <a:t>“It took a while for Justin to get his research projects started, but he now has an oral abstract and a poster presentation, and I think going forward he will make important contributions to the field.”</a:t>
            </a:r>
            <a:r>
              <a:rPr lang="en-US" sz="2400"/>
              <a:t> 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en-US" sz="2400"/>
          </a:p>
          <a:p>
            <a:pPr eaLnBrk="1" hangingPunct="1">
              <a:lnSpc>
                <a:spcPct val="90000"/>
              </a:lnSpc>
            </a:pPr>
            <a:r>
              <a:rPr lang="en-US" sz="2400"/>
              <a:t>Focus on what was accomplished (EVEN if accomplishments were expected)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60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/>
              <a:t>“</a:t>
            </a:r>
            <a:r>
              <a:rPr lang="en-US" sz="2400" i="1"/>
              <a:t>Justin was punctual and always read about his patients.”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400"/>
          </a:p>
        </p:txBody>
      </p:sp>
      <p:pic>
        <p:nvPicPr>
          <p:cNvPr id="77827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5943600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b="1" u="sng">
                <a:solidFill>
                  <a:srgbClr val="000066"/>
                </a:solidFill>
              </a:rPr>
              <a:t>When You Can’t Write A Great Letter</a:t>
            </a:r>
          </a:p>
        </p:txBody>
      </p:sp>
      <p:sp>
        <p:nvSpPr>
          <p:cNvPr id="79874" name="Content Placeholder 2"/>
          <p:cNvSpPr>
            <a:spLocks noGrp="1"/>
          </p:cNvSpPr>
          <p:nvPr>
            <p:ph idx="4294967295"/>
          </p:nvPr>
        </p:nvSpPr>
        <p:spPr>
          <a:xfrm>
            <a:off x="381000" y="1524000"/>
            <a:ext cx="83820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Highlight previous successes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Repeat details from CV/academic record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en-US" sz="1600"/>
          </a:p>
          <a:p>
            <a:pPr eaLnBrk="1" hangingPunct="1">
              <a:lnSpc>
                <a:spcPct val="90000"/>
              </a:lnSpc>
            </a:pPr>
            <a:r>
              <a:rPr lang="en-US" sz="2800"/>
              <a:t>Put interpersonal skills (3rd paragraph) as 2nd paragraph for more academically weak candidates</a:t>
            </a:r>
          </a:p>
        </p:txBody>
      </p:sp>
      <p:pic>
        <p:nvPicPr>
          <p:cNvPr id="79875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5943600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000066"/>
                </a:solidFill>
              </a:rPr>
              <a:t>Examples</a:t>
            </a:r>
          </a:p>
        </p:txBody>
      </p:sp>
      <p:sp>
        <p:nvSpPr>
          <p:cNvPr id="839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/>
              <a:t>“</a:t>
            </a:r>
            <a:r>
              <a:rPr lang="en-US" i="1"/>
              <a:t>Her teaching will improve once she gains a higher level of confidence….”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US" i="1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/>
              <a:t>“</a:t>
            </a:r>
            <a:r>
              <a:rPr lang="en-US" i="1"/>
              <a:t>His fund of knowledge will improve as he continues to read about his patients….”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US" i="1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i="1"/>
              <a:t>“I’m confident that her interpersonal skills will improve as she gains more experience working on a team….”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US" i="1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i="1"/>
              <a:t>“He readily accepts and incorporates feedback regarding his need to work on….”</a:t>
            </a:r>
          </a:p>
          <a:p>
            <a:endParaRPr lang="en-US" sz="2800"/>
          </a:p>
        </p:txBody>
      </p:sp>
      <p:pic>
        <p:nvPicPr>
          <p:cNvPr id="83971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5943600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000066"/>
                </a:solidFill>
              </a:rPr>
              <a:t>Legal Perspectives</a:t>
            </a:r>
          </a:p>
        </p:txBody>
      </p:sp>
      <p:sp>
        <p:nvSpPr>
          <p:cNvPr id="88066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sz="2800" dirty="0"/>
              <a:t>Don’t disclose information without written permission</a:t>
            </a:r>
          </a:p>
          <a:p>
            <a:r>
              <a:rPr lang="en-US" sz="2800" dirty="0"/>
              <a:t>Ask trainee to waive right to access</a:t>
            </a:r>
          </a:p>
          <a:p>
            <a:r>
              <a:rPr lang="en-US" sz="2800" dirty="0"/>
              <a:t>Only share factual, truthful statements made in good faith</a:t>
            </a:r>
          </a:p>
          <a:p>
            <a:r>
              <a:rPr lang="en-US" sz="2800" dirty="0"/>
              <a:t>Never disclose private (i.e. medical) information</a:t>
            </a:r>
          </a:p>
          <a:p>
            <a:r>
              <a:rPr lang="en-US" sz="2800" dirty="0"/>
              <a:t>Review negative comments to make sure they are accurate and factual</a:t>
            </a:r>
          </a:p>
          <a:p>
            <a:endParaRPr lang="en-US" sz="2800" dirty="0"/>
          </a:p>
          <a:p>
            <a:pPr lvl="1"/>
            <a:endParaRPr lang="en-US" sz="2400" dirty="0"/>
          </a:p>
        </p:txBody>
      </p:sp>
      <p:pic>
        <p:nvPicPr>
          <p:cNvPr id="88067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5943600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>
                <a:solidFill>
                  <a:srgbClr val="000066"/>
                </a:solidFill>
              </a:rPr>
              <a:t>Top 10 List for Effective Letters</a:t>
            </a: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502964" y="1447800"/>
            <a:ext cx="8229600" cy="54102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2500" dirty="0"/>
              <a:t>Authentic: based on 1</a:t>
            </a:r>
            <a:r>
              <a:rPr lang="en-US" sz="2500" baseline="30000" dirty="0"/>
              <a:t>st</a:t>
            </a:r>
            <a:r>
              <a:rPr lang="en-US" sz="2500" dirty="0"/>
              <a:t> hand knowledge 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2500" dirty="0"/>
              <a:t>Honest: accurate; avoid exaggeration or hyperbole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 startAt="3"/>
            </a:pPr>
            <a:r>
              <a:rPr lang="fr-FR" sz="2500" dirty="0"/>
              <a:t>Relevant: </a:t>
            </a:r>
            <a:r>
              <a:rPr lang="fr-FR" sz="2500" dirty="0" err="1"/>
              <a:t>describe</a:t>
            </a:r>
            <a:r>
              <a:rPr lang="fr-FR" sz="2500" dirty="0"/>
              <a:t> important </a:t>
            </a:r>
            <a:r>
              <a:rPr lang="fr-FR" sz="2500" dirty="0" err="1"/>
              <a:t>skills</a:t>
            </a:r>
            <a:r>
              <a:rPr lang="fr-FR" sz="2500" dirty="0"/>
              <a:t>/</a:t>
            </a:r>
            <a:r>
              <a:rPr lang="fr-FR" sz="2500" dirty="0" err="1"/>
              <a:t>attributes</a:t>
            </a:r>
            <a:r>
              <a:rPr lang="fr-FR" sz="2500" dirty="0"/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 startAt="3"/>
            </a:pPr>
            <a:r>
              <a:rPr lang="en-US" sz="2500" dirty="0"/>
              <a:t>Specific: provides examples to support praise</a:t>
            </a:r>
            <a:endParaRPr lang="fr-FR" sz="2500" dirty="0"/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5. 	Confidential: avoid unnecessary disclosure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 startAt="6"/>
            </a:pPr>
            <a:r>
              <a:rPr lang="en-US" sz="2500" dirty="0"/>
              <a:t>Appropriate detail /length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 startAt="6"/>
            </a:pPr>
            <a:r>
              <a:rPr lang="en-US" sz="2500" dirty="0"/>
              <a:t>Technically clear: avoid unnecessary jargon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8. 	Use the right code words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9. 	</a:t>
            </a:r>
            <a:r>
              <a:rPr lang="fr-FR" sz="2500" dirty="0" err="1"/>
              <a:t>Personalized</a:t>
            </a:r>
            <a:r>
              <a:rPr lang="fr-FR" sz="2500" dirty="0"/>
              <a:t>: </a:t>
            </a:r>
            <a:r>
              <a:rPr lang="fr-FR" sz="2500" dirty="0" err="1"/>
              <a:t>Tailor</a:t>
            </a:r>
            <a:r>
              <a:rPr lang="fr-FR" sz="2500" dirty="0"/>
              <a:t> </a:t>
            </a:r>
            <a:r>
              <a:rPr lang="fr-FR" sz="2500" dirty="0" err="1"/>
              <a:t>comments</a:t>
            </a:r>
            <a:r>
              <a:rPr lang="fr-FR" sz="2500" dirty="0"/>
              <a:t> for the </a:t>
            </a:r>
            <a:r>
              <a:rPr lang="fr-FR" sz="2500" dirty="0" err="1"/>
              <a:t>applicant</a:t>
            </a:r>
            <a:endParaRPr lang="fr-FR" sz="2500" dirty="0"/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10. 	PROOFREAD, PROOFREAD, PROOFREAD!!</a:t>
            </a:r>
          </a:p>
        </p:txBody>
      </p:sp>
      <p:pic>
        <p:nvPicPr>
          <p:cNvPr id="90115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5943600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0066"/>
                </a:solidFill>
              </a:rPr>
              <a:t>Questions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211" y="1752600"/>
            <a:ext cx="5221577" cy="3474720"/>
          </a:xfrm>
        </p:spPr>
      </p:pic>
      <p:pic>
        <p:nvPicPr>
          <p:cNvPr id="4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5943600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72054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u="sng">
                <a:solidFill>
                  <a:srgbClr val="000066"/>
                </a:solidFill>
              </a:rPr>
              <a:t>Practice</a:t>
            </a:r>
          </a:p>
        </p:txBody>
      </p:sp>
      <p:sp>
        <p:nvSpPr>
          <p:cNvPr id="92162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en-US" sz="3600"/>
          </a:p>
          <a:p>
            <a:endParaRPr lang="en-US" sz="2800"/>
          </a:p>
          <a:p>
            <a:endParaRPr lang="en-US" sz="2800"/>
          </a:p>
          <a:p>
            <a:pPr>
              <a:buFont typeface="Arial" charset="0"/>
              <a:buNone/>
            </a:pPr>
            <a:endParaRPr lang="en-US" sz="2800"/>
          </a:p>
          <a:p>
            <a:endParaRPr lang="en-US" sz="2000"/>
          </a:p>
          <a:p>
            <a:pPr>
              <a:buFont typeface="Arial" charset="0"/>
              <a:buNone/>
            </a:pPr>
            <a:endParaRPr lang="en-US" sz="2000"/>
          </a:p>
          <a:p>
            <a:endParaRPr lang="en-US" sz="2000"/>
          </a:p>
        </p:txBody>
      </p:sp>
      <p:sp>
        <p:nvSpPr>
          <p:cNvPr id="16387" name="Rectangle 5"/>
          <p:cNvSpPr>
            <a:spLocks noGrp="1"/>
          </p:cNvSpPr>
          <p:nvPr>
            <p:ph type="body" sz="half" idx="4294967295"/>
          </p:nvPr>
        </p:nvSpPr>
        <p:spPr>
          <a:xfrm>
            <a:off x="2590800" y="1905000"/>
            <a:ext cx="4038600" cy="3657600"/>
          </a:xfrm>
        </p:spPr>
        <p:txBody>
          <a:bodyPr/>
          <a:lstStyle/>
          <a:p>
            <a:pPr marL="533400" indent="-533400">
              <a:buFont typeface="Arial" charset="0"/>
              <a:buAutoNum type="arabicPeriod"/>
            </a:pPr>
            <a:r>
              <a:rPr lang="en-US" sz="2800" dirty="0"/>
              <a:t>Read each LOR</a:t>
            </a:r>
          </a:p>
          <a:p>
            <a:pPr marL="533400" indent="-533400">
              <a:buFont typeface="Arial" charset="0"/>
              <a:buAutoNum type="arabicPeriod"/>
            </a:pPr>
            <a:r>
              <a:rPr lang="en-US" sz="2800" dirty="0"/>
              <a:t>Use worksheet to list LOR strengths/flaws</a:t>
            </a:r>
          </a:p>
          <a:p>
            <a:pPr marL="533400" indent="-533400">
              <a:buFont typeface="Arial" charset="0"/>
              <a:buAutoNum type="arabicPeriod"/>
            </a:pPr>
            <a:r>
              <a:rPr lang="en-US" sz="2800" dirty="0"/>
              <a:t>Revise LOR</a:t>
            </a:r>
          </a:p>
        </p:txBody>
      </p:sp>
      <p:pic>
        <p:nvPicPr>
          <p:cNvPr id="92164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5943600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5" name="Picture 7" descr="Star-Performer-Blue-Crystal-Award-Trophi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2362200"/>
            <a:ext cx="2095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6" name="Text Box 9"/>
          <p:cNvSpPr txBox="1">
            <a:spLocks noChangeArrowheads="1"/>
          </p:cNvSpPr>
          <p:nvPr/>
        </p:nvSpPr>
        <p:spPr bwMode="auto">
          <a:xfrm>
            <a:off x="-685800" y="3352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/>
          </a:p>
        </p:txBody>
      </p:sp>
      <p:pic>
        <p:nvPicPr>
          <p:cNvPr id="16390" name="Picture 9" descr="21_16_61---Middle-of-the-road_we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2514600"/>
            <a:ext cx="210661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8" name="Text Box 11"/>
          <p:cNvSpPr txBox="1">
            <a:spLocks noChangeArrowheads="1"/>
          </p:cNvSpPr>
          <p:nvPr/>
        </p:nvSpPr>
        <p:spPr bwMode="auto">
          <a:xfrm>
            <a:off x="304800" y="1524000"/>
            <a:ext cx="1717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Ima Star</a:t>
            </a:r>
          </a:p>
        </p:txBody>
      </p:sp>
      <p:sp>
        <p:nvSpPr>
          <p:cNvPr id="92169" name="Text Box 13"/>
          <p:cNvSpPr txBox="1">
            <a:spLocks noChangeArrowheads="1"/>
          </p:cNvSpPr>
          <p:nvPr/>
        </p:nvSpPr>
        <p:spPr bwMode="auto">
          <a:xfrm>
            <a:off x="6553200" y="1524000"/>
            <a:ext cx="2282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Justin Soso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000066"/>
                </a:solidFill>
              </a:rPr>
              <a:t>Fantasy Land of LoR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/>
              <a:t>“ A wondrous place . . . Where people have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/>
              <a:t>excellent interpersonal skills and about a tenth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/>
              <a:t>of the inhabitants are among the finest I have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/>
              <a:t>ever worked with, and almost all are in the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/>
              <a:t>upper quarter.”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en-US" sz="180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en-US" sz="180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en-US" sz="1800"/>
          </a:p>
          <a:p>
            <a:pPr lvl="4">
              <a:lnSpc>
                <a:spcPct val="90000"/>
              </a:lnSpc>
              <a:buFont typeface="Arial" charset="0"/>
              <a:buNone/>
            </a:pPr>
            <a:r>
              <a:rPr lang="en-US" sz="1800"/>
              <a:t>         Friedman RB. Fantasy land. N Engl J Med. 1983;308:651-3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</p:txBody>
      </p:sp>
      <p:pic>
        <p:nvPicPr>
          <p:cNvPr id="26627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5943600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6" descr="MN_LakeWobegon1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3505200"/>
            <a:ext cx="2286000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b="1" u="sng">
                <a:solidFill>
                  <a:srgbClr val="000066"/>
                </a:solidFill>
              </a:rPr>
              <a:t>LoR Problems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Expectations not defined</a:t>
            </a:r>
          </a:p>
          <a:p>
            <a:r>
              <a:rPr lang="en-US"/>
              <a:t>No agreement on the adjectives</a:t>
            </a:r>
          </a:p>
          <a:p>
            <a:r>
              <a:rPr lang="en-US"/>
              <a:t>Inherent selection bias</a:t>
            </a:r>
          </a:p>
          <a:p>
            <a:r>
              <a:rPr lang="en-US"/>
              <a:t>Reliability and validity dubious</a:t>
            </a:r>
          </a:p>
          <a:p>
            <a:r>
              <a:rPr lang="en-US"/>
              <a:t>Shortened exposure to trainees</a:t>
            </a:r>
          </a:p>
        </p:txBody>
      </p:sp>
      <p:pic>
        <p:nvPicPr>
          <p:cNvPr id="28675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5943600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>
                <a:solidFill>
                  <a:srgbClr val="000066"/>
                </a:solidFill>
              </a:rPr>
              <a:t>Objectives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en-US" sz="2800" b="1" dirty="0"/>
              <a:t>1</a:t>
            </a:r>
            <a:r>
              <a:rPr lang="en-US" sz="2800" dirty="0"/>
              <a:t>. Describe your </a:t>
            </a:r>
            <a:r>
              <a:rPr lang="en-US" sz="2800" b="1" dirty="0"/>
              <a:t>responsibility</a:t>
            </a:r>
            <a:r>
              <a:rPr lang="en-US" sz="2800" dirty="0"/>
              <a:t> when writing a </a:t>
            </a:r>
            <a:r>
              <a:rPr lang="en-US" sz="2800" dirty="0" err="1"/>
              <a:t>LoR</a:t>
            </a:r>
            <a:r>
              <a:rPr lang="en-US" sz="2800" dirty="0"/>
              <a:t>.</a:t>
            </a:r>
          </a:p>
          <a:p>
            <a:pPr marL="609600" indent="-609600" eaLnBrk="1" hangingPunct="1">
              <a:buFont typeface="Arial" charset="0"/>
              <a:buNone/>
            </a:pPr>
            <a:endParaRPr lang="en-US" sz="2800" b="1" dirty="0"/>
          </a:p>
          <a:p>
            <a:pPr marL="609600" indent="-609600" eaLnBrk="1" hangingPunct="1">
              <a:buFont typeface="Arial" charset="0"/>
              <a:buNone/>
            </a:pP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. List </a:t>
            </a: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essential features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 that should be present in a </a:t>
            </a:r>
            <a:r>
              <a:rPr lang="en-US" sz="2800" dirty="0" err="1">
                <a:solidFill>
                  <a:schemeClr val="bg1">
                    <a:lumMod val="85000"/>
                  </a:schemeClr>
                </a:solidFill>
              </a:rPr>
              <a:t>LoR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.  </a:t>
            </a:r>
          </a:p>
          <a:p>
            <a:pPr marL="609600" indent="-609600" eaLnBrk="1" hangingPunct="1">
              <a:buFont typeface="Arial" charset="0"/>
              <a:buNone/>
            </a:pPr>
            <a:endParaRPr lang="en-US" sz="2800" dirty="0">
              <a:solidFill>
                <a:schemeClr val="bg1">
                  <a:lumMod val="85000"/>
                </a:schemeClr>
              </a:solidFill>
            </a:endParaRPr>
          </a:p>
          <a:p>
            <a:pPr marL="609600" indent="-609600" eaLnBrk="1" hangingPunct="1">
              <a:buFont typeface="Arial" charset="0"/>
              <a:buNone/>
            </a:pP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. Describe </a:t>
            </a: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common mistakes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to avoid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 when writing a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en-US" sz="2800" dirty="0" err="1">
                <a:solidFill>
                  <a:schemeClr val="bg1">
                    <a:lumMod val="85000"/>
                  </a:schemeClr>
                </a:solidFill>
              </a:rPr>
              <a:t>LoR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.  </a:t>
            </a:r>
          </a:p>
          <a:p>
            <a:pPr marL="609600" indent="-609600" eaLnBrk="1" hangingPunct="1">
              <a:buFont typeface="Arial" charset="0"/>
              <a:buNone/>
            </a:pPr>
            <a:endParaRPr lang="en-US" sz="2800" dirty="0">
              <a:solidFill>
                <a:schemeClr val="bg1">
                  <a:lumMod val="85000"/>
                </a:schemeClr>
              </a:solidFill>
            </a:endParaRPr>
          </a:p>
          <a:p>
            <a:pPr marL="609600" indent="-609600" eaLnBrk="1" hangingPunct="1">
              <a:buFont typeface="Arial" charset="0"/>
              <a:buNone/>
            </a:pP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Tailor a </a:t>
            </a:r>
            <a:r>
              <a:rPr lang="en-US" sz="2800" b="1" dirty="0" err="1">
                <a:solidFill>
                  <a:schemeClr val="bg1">
                    <a:lumMod val="85000"/>
                  </a:schemeClr>
                </a:solidFill>
              </a:rPr>
              <a:t>LoR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 based on performance level.</a:t>
            </a:r>
          </a:p>
        </p:txBody>
      </p:sp>
      <p:pic>
        <p:nvPicPr>
          <p:cNvPr id="22531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7200" y="5952331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3430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solidFill>
                  <a:srgbClr val="000066"/>
                </a:solidFill>
              </a:rPr>
              <a:t>What is Your Responsibility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Trainee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Reader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800" dirty="0"/>
          </a:p>
          <a:p>
            <a:pPr eaLnBrk="1" hangingPunct="1"/>
            <a:r>
              <a:rPr lang="en-US" sz="2800" dirty="0"/>
              <a:t>Institution/Recruitment</a:t>
            </a:r>
          </a:p>
          <a:p>
            <a:pPr marL="0" indent="0" eaLnBrk="1" hangingPunct="1">
              <a:buNone/>
            </a:pPr>
            <a:endParaRPr lang="en-US" sz="1800" dirty="0"/>
          </a:p>
          <a:p>
            <a:pPr eaLnBrk="1" hangingPunct="1"/>
            <a:r>
              <a:rPr lang="en-US" sz="2800" dirty="0"/>
              <a:t>Society/Profession</a:t>
            </a:r>
          </a:p>
          <a:p>
            <a:pPr eaLnBrk="1" hangingPunct="1">
              <a:buFont typeface="Arial" charset="0"/>
              <a:buNone/>
            </a:pPr>
            <a:endParaRPr lang="en-US" sz="1800" dirty="0"/>
          </a:p>
          <a:p>
            <a:pPr eaLnBrk="1" hangingPunct="1"/>
            <a:r>
              <a:rPr lang="en-US" sz="2800" dirty="0"/>
              <a:t>Yourself</a:t>
            </a:r>
            <a:endParaRPr lang="en-US" dirty="0"/>
          </a:p>
        </p:txBody>
      </p:sp>
      <p:pic>
        <p:nvPicPr>
          <p:cNvPr id="30723" name="Picture 4" descr="Penn Mark 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0" y="6027217"/>
            <a:ext cx="622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4243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747876"/>
              </p:ext>
            </p:extLst>
          </p:nvPr>
        </p:nvGraphicFramePr>
        <p:xfrm>
          <a:off x="457200" y="1219200"/>
          <a:ext cx="8229600" cy="4645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Stakeholder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Responsibility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Trainee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l" eaLnBrk="1" hangingPunct="1">
                        <a:lnSpc>
                          <a:spcPct val="8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/>
                        <a:t>Help advance as far as s/he can go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Reader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/>
                        <a:t>Provide useful data to select best/ appropriate candidate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Institution/</a:t>
                      </a:r>
                    </a:p>
                    <a:p>
                      <a:pPr algn="l"/>
                      <a:r>
                        <a:rPr lang="en-US" sz="2800" dirty="0"/>
                        <a:t>Recruitment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dirty="0"/>
                        <a:t>Help get learners to best places possible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Society/Profession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dirty="0"/>
                        <a:t>Gatekeeper to patient safety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Yourself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dirty="0"/>
                        <a:t>Honesty/integrity and your reputation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811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1917</Words>
  <Application>Microsoft Office PowerPoint</Application>
  <PresentationFormat>On-screen Show (4:3)</PresentationFormat>
  <Paragraphs>393</Paragraphs>
  <Slides>46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Calibri</vt:lpstr>
      <vt:lpstr>Fixed Miriam Transparent</vt:lpstr>
      <vt:lpstr>Office Theme</vt:lpstr>
      <vt:lpstr> Writing Effective Letters of Recommendation of Trainees   </vt:lpstr>
      <vt:lpstr>Objectives</vt:lpstr>
      <vt:lpstr>PowerPoint Presentation</vt:lpstr>
      <vt:lpstr>PowerPoint Presentation</vt:lpstr>
      <vt:lpstr>Fantasy Land of LoR</vt:lpstr>
      <vt:lpstr>LoR Problems</vt:lpstr>
      <vt:lpstr>Objectives</vt:lpstr>
      <vt:lpstr>What is Your Responsibility</vt:lpstr>
      <vt:lpstr>PowerPoint Presentation</vt:lpstr>
      <vt:lpstr>Writing the Letter</vt:lpstr>
      <vt:lpstr>Getting Started</vt:lpstr>
      <vt:lpstr>Objectives</vt:lpstr>
      <vt:lpstr>Three Important Components</vt:lpstr>
      <vt:lpstr>Essential Features</vt:lpstr>
      <vt:lpstr>Format Instructions</vt:lpstr>
      <vt:lpstr>Paragraph 1: Provide Context </vt:lpstr>
      <vt:lpstr>Paragraph 1: Example</vt:lpstr>
      <vt:lpstr>Paragraph 1: Example</vt:lpstr>
      <vt:lpstr>Family Educational Rights  &amp; Privacy Act (FERPA)</vt:lpstr>
      <vt:lpstr>FERPA and LoR</vt:lpstr>
      <vt:lpstr>Waiving FERPA</vt:lpstr>
      <vt:lpstr> Paragraph 2: Most Relevant Skills </vt:lpstr>
      <vt:lpstr> Paragraph 3: Other Relevant Attributes </vt:lpstr>
      <vt:lpstr>Remember</vt:lpstr>
      <vt:lpstr>Use Impact Words</vt:lpstr>
      <vt:lpstr>Use Impact Words</vt:lpstr>
      <vt:lpstr> Paragraph 4:Summary </vt:lpstr>
      <vt:lpstr>Example</vt:lpstr>
      <vt:lpstr>Secret Language of Clinical Letters</vt:lpstr>
      <vt:lpstr>Don’t Forget to Edit!!!</vt:lpstr>
      <vt:lpstr>Gender Bias</vt:lpstr>
      <vt:lpstr>Objectives</vt:lpstr>
      <vt:lpstr>Common Mistakes:  Letters that Hurt</vt:lpstr>
      <vt:lpstr>Common Mistakes:  Letters that Hurt</vt:lpstr>
      <vt:lpstr>Common Mistakes:  Letters that Hurt</vt:lpstr>
      <vt:lpstr>Objectives</vt:lpstr>
      <vt:lpstr>Troubleshooting the “Problem Letter”</vt:lpstr>
      <vt:lpstr>Say No</vt:lpstr>
      <vt:lpstr>When You Can’t Write A Great Letter</vt:lpstr>
      <vt:lpstr>When You Can’t Write A Great Letter</vt:lpstr>
      <vt:lpstr>When You Can’t Write A Great Letter</vt:lpstr>
      <vt:lpstr>Examples</vt:lpstr>
      <vt:lpstr>Legal Perspectives</vt:lpstr>
      <vt:lpstr>Top 10 List for Effective Letters</vt:lpstr>
      <vt:lpstr>Questions</vt:lpstr>
      <vt:lpstr>Practice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Letter of Recommendation</dc:title>
  <dc:creator>owner</dc:creator>
  <cp:lastModifiedBy>Scott, Colleen</cp:lastModifiedBy>
  <cp:revision>58</cp:revision>
  <dcterms:created xsi:type="dcterms:W3CDTF">2010-01-24T03:45:27Z</dcterms:created>
  <dcterms:modified xsi:type="dcterms:W3CDTF">2022-10-14T14:35:05Z</dcterms:modified>
</cp:coreProperties>
</file>