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4" r:id="rId2"/>
    <p:sldMasterId id="2147483661" r:id="rId3"/>
    <p:sldMasterId id="2147483673" r:id="rId4"/>
    <p:sldMasterId id="2147483681" r:id="rId5"/>
  </p:sldMasterIdLst>
  <p:notesMasterIdLst>
    <p:notesMasterId r:id="rId34"/>
  </p:notesMasterIdLst>
  <p:sldIdLst>
    <p:sldId id="256" r:id="rId6"/>
    <p:sldId id="257" r:id="rId7"/>
    <p:sldId id="259" r:id="rId8"/>
    <p:sldId id="304" r:id="rId9"/>
    <p:sldId id="305" r:id="rId10"/>
    <p:sldId id="262" r:id="rId11"/>
    <p:sldId id="306" r:id="rId12"/>
    <p:sldId id="264" r:id="rId13"/>
    <p:sldId id="263" r:id="rId14"/>
    <p:sldId id="307" r:id="rId15"/>
    <p:sldId id="285" r:id="rId16"/>
    <p:sldId id="308" r:id="rId17"/>
    <p:sldId id="273" r:id="rId18"/>
    <p:sldId id="274" r:id="rId19"/>
    <p:sldId id="286" r:id="rId20"/>
    <p:sldId id="289" r:id="rId21"/>
    <p:sldId id="290" r:id="rId22"/>
    <p:sldId id="295" r:id="rId23"/>
    <p:sldId id="313" r:id="rId24"/>
    <p:sldId id="266" r:id="rId25"/>
    <p:sldId id="268" r:id="rId26"/>
    <p:sldId id="283" r:id="rId27"/>
    <p:sldId id="312" r:id="rId28"/>
    <p:sldId id="279" r:id="rId29"/>
    <p:sldId id="303" r:id="rId30"/>
    <p:sldId id="280" r:id="rId31"/>
    <p:sldId id="299" r:id="rId32"/>
    <p:sldId id="282" r:id="rId33"/>
  </p:sldIdLst>
  <p:sldSz cx="9144000" cy="6858000" type="screen4x3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KFfY2jTA8chUuViYtZgg03ko8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E027DF-5E73-4070-A782-FBFE0C9895E2}">
  <a:tblStyle styleId="{EBE027DF-5E73-4070-A782-FBFE0C989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3:notes"/>
          <p:cNvSpPr txBox="1"/>
          <p:nvPr/>
        </p:nvSpPr>
        <p:spPr>
          <a:xfrm>
            <a:off x="3970937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3:notes"/>
          <p:cNvSpPr txBox="1"/>
          <p:nvPr/>
        </p:nvSpPr>
        <p:spPr>
          <a:xfrm>
            <a:off x="3970937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1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0" name="Google Shape;4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0" name="Google Shape;4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39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7" name="Google Shape;4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35" name="Google Shape;4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70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EC5A3-48CB-4520-A836-F4A94C9EE20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897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6" name="Google Shape;376;p18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77" name="Google Shape;377;p18:notes"/>
          <p:cNvSpPr txBox="1"/>
          <p:nvPr/>
        </p:nvSpPr>
        <p:spPr>
          <a:xfrm>
            <a:off x="3970937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83" name="Google Shape;383;p1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4" name="Google Shape;384;p19:notes"/>
          <p:cNvSpPr txBox="1"/>
          <p:nvPr/>
        </p:nvSpPr>
        <p:spPr>
          <a:xfrm>
            <a:off x="3970937" y="8772667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ubTitle" idx="1"/>
          </p:nvPr>
        </p:nvSpPr>
        <p:spPr>
          <a:xfrm>
            <a:off x="762000" y="5334000"/>
            <a:ext cx="7010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0" i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3810000" y="6356350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CF0-F52D-387F-D639-D6A940C9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148E0-75E1-9C9F-E628-3A24B82F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B71CD-8259-756E-2C91-CA7FE98A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E02C-B2CC-9C83-8837-F475E943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14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2AD53-7527-5C9A-3CBB-ED360E36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D84B0-917D-4C19-8812-0A3B44CE5144}" type="datetime1">
              <a:rPr lang="en-US" smtClean="0"/>
              <a:pPr>
                <a:defRPr/>
              </a:pPr>
              <a:t>10/28/2024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0D58E-AE7B-731B-AD0E-FBC62B69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EA926-5ACB-9226-B866-447B790E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6241-1683-479F-945F-2DEAAD3847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61400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6887-273C-7B59-371E-587B002D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1469-65D8-B4D4-3D9E-E7E1AF36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5C727-FD78-ED1D-E179-53531550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8CA2B-EFDA-9A18-0A08-58BB8B7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C0BA4-4329-7B83-721A-2629D939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33295-2517-6EA3-72CC-CD3B6C24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906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D745-89CF-1003-13A9-94BD6486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E6F96-C9BC-2A04-B1C7-AB11E5716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CC3BA-DE8C-5CF2-5449-62A35919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F3222-AE84-7D01-479C-6A2016C8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01C16-5E60-E2D8-FC17-7AD5311B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EFE-2ADF-6212-E9E3-0533E8BE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5205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85E1-A1C8-CB46-F498-1575B59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7859-CDED-E16F-F802-1F7BA643B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9720-85F5-86BF-0202-FBBEAF8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BCFF-305B-F142-B0ED-BF106251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0FC4-899D-03D9-216A-34B40662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082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02A1E-8077-01D6-6C46-3779A703A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C2F5D-A27E-C777-CD45-8A154E65C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26C1-B0DA-2B9D-9092-60D7F6EE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32EF-5A45-F331-E842-E095DD61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0313-D05B-853B-DA8E-403D67C8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4889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0E63162-6A68-8640-DF83-4C6C440B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48A527F-FB87-ABE2-1AE7-41EAF1C0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-685800"/>
            <a:ext cx="3832225" cy="79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9CE520-ECF8-EDB4-E419-61785AA9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814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C2203D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0"/>
            <a:ext cx="7010400" cy="102235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EE25AE-B596-783F-15E4-BED00B6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B09F97-60E1-4780-A6AD-73314D9B0F52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048936-C751-703E-B6B3-9745178A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58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E7C5E2F-B60F-3F1F-A8EE-AACEF335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1B16AD-8920-9F79-7ADF-E86EAE74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01000" cy="55927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9FC8EF-7910-8866-A7B0-6D921BC9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650427-E02D-4EEF-AD6E-3DAF36BD9ED7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DA3A44-FE97-A6F1-1EF8-3DE7E20A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DD139-FB37-FC37-F3AB-ABAF596C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0923-B037-4684-BFE4-F503E3A00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62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CA2132C-6EF5-2D22-F9E5-0DD0AE4C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73861D-DBF0-2A1D-8E6E-0791E617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533400"/>
          </a:xfrm>
        </p:spPr>
        <p:txBody>
          <a:bodyPr lIns="0" tIns="0" rIns="0" bIns="0" anchor="t">
            <a:normAutofit/>
          </a:bodyPr>
          <a:lstStyle>
            <a:lvl1pPr algn="l">
              <a:defRPr sz="3200" b="1" cap="none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08913" cy="495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9D3209-5BA0-E9DD-7652-42091486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33B488-ADED-4707-994B-82A967CE6C43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6CF171-2730-98F9-1682-B0CDA707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2EE01F-E8A7-D5A9-627B-28B25AAC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CA6D-8F7A-4AA1-9CA4-A50C4077A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50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BD793-9DC6-E423-0054-D34FC2B0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6F45D87-8A63-4DD3-B5EC-7AA73B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457200"/>
          </a:xfrm>
        </p:spPr>
        <p:txBody>
          <a:bodyPr lIns="0" tIns="0" rIns="0" bIns="0">
            <a:noAutofit/>
          </a:bodyPr>
          <a:lstStyle>
            <a:lvl1pPr algn="l">
              <a:defRPr sz="3200" b="1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86200" cy="49831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 sz="2000">
                <a:latin typeface="Trebuchet MS"/>
                <a:cs typeface="Trebuchet MS"/>
              </a:defRPr>
            </a:lvl4pPr>
            <a:lvl5pPr>
              <a:defRPr sz="20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 sz="2000">
                <a:latin typeface="Trebuchet MS"/>
                <a:cs typeface="Trebuchet MS"/>
              </a:defRPr>
            </a:lvl4pPr>
            <a:lvl5pPr>
              <a:defRPr sz="20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42E977E-E208-10D2-AA25-8E231918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AF4ECB-B231-43CB-8758-3FA6244CE003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51748A3-EFE5-FDAA-A24E-C9BCC4F1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6EF71B-5CB6-7D77-A63E-C20BBE15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2711-91CE-4037-AC8C-F498A5C9E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7107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2743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11D4837-6768-2F84-86C1-24C724A6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22BCDE0-62B1-0E27-D824-36D83AFA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3238"/>
          </a:xfrm>
        </p:spPr>
        <p:txBody>
          <a:bodyPr lIns="0" tIns="0" rIns="0" bIns="0">
            <a:noAutofit/>
          </a:bodyPr>
          <a:lstStyle>
            <a:lvl1pPr algn="l">
              <a:defRPr sz="3200" b="1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D7584B4-7C0C-38ED-65D9-E73608EF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3ED555-4D02-456D-B869-A56E0FF89255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7BBE4B-1C3A-A9C4-8A51-1B217AB1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A861C6-CA37-4A91-DAB8-FA30B924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8549E-510A-4153-B108-8C465AD7E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01070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D86F8-8C69-C1FC-BA89-83F91783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68FA37C-BDBC-223D-67A2-FF067ECD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2AA19FA-8522-8629-C301-47A6583C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1CBF1CB-55B2-4E8F-ABFA-8A3C9ECE84A8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65423E-27E2-2D5F-A99F-E946EDCC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0E4AAF1-B8EE-2180-3834-8FAF90E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7C43D-91AE-4820-8916-1703C3E45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1262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FA6C9-DD49-5B33-D920-37975BC0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1E9D27A-7BCC-8293-9535-9B7936CC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24462"/>
            <a:ext cx="8001000" cy="338138"/>
          </a:xfrm>
        </p:spPr>
        <p:txBody>
          <a:bodyPr lIns="0" tIns="0" rIns="0" bIns="0" anchor="b">
            <a:noAutofit/>
          </a:bodyPr>
          <a:lstStyle>
            <a:lvl1pPr algn="l">
              <a:defRPr sz="1800" b="1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33400"/>
            <a:ext cx="7772400" cy="45720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638800"/>
            <a:ext cx="8001000" cy="533400"/>
          </a:xfrm>
        </p:spPr>
        <p:txBody>
          <a:bodyPr/>
          <a:lstStyle>
            <a:lvl1pPr marL="0" indent="0">
              <a:buNone/>
              <a:defRPr sz="140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FED6221-410A-C1A2-96DB-8361F813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2BB67A2-41F6-4735-80AA-F77BD95DF955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16B5522-D7EF-3A04-56A1-4A1101F3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8DB07B2-6859-9EE0-C8EA-D60CE4BE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62868-E072-4297-8C80-767050056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6269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306B10-C050-FC7A-B7DE-9B5AD73B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5A46CC-D11D-F31F-595E-5B87C1EE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533400"/>
          </a:xfrm>
        </p:spPr>
        <p:txBody>
          <a:bodyPr lIns="0" tIns="0" rIns="0" bIns="0" anchor="t">
            <a:normAutofit/>
          </a:bodyPr>
          <a:lstStyle>
            <a:lvl1pPr algn="l">
              <a:defRPr sz="3200" b="1" cap="none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08913" cy="495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EBA420-19FA-E496-1FDD-3CD9BC47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97866C-ACA9-42A3-9C69-E10A08FF8361}" type="datetime1">
              <a:rPr lang="en-US"/>
              <a:pPr>
                <a:defRPr/>
              </a:pPr>
              <a:t>10/28/2024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73C7F5-50C2-AC1A-8DAC-3829E764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AD1650-861B-538F-88B3-21759347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3AF4-CE99-4079-BA9B-92ED8D762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84201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3CD41AD-9CBF-FD95-E3C2-D07B0C6EF5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9F84C2B-7E1B-E179-A9F5-0B149EE3B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01000" cy="55927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FF821-2FC1-53FA-7743-6EF792CC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BCA2D7A-AB1C-47DF-9631-8882E6F6E69D}" type="datetime1">
              <a:rPr lang="en-US" altLang="en-US"/>
              <a:pPr>
                <a:defRPr/>
              </a:pPr>
              <a:t>10/28/2024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973D-5DF2-5B43-719B-5E8FC805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100C32-FA92-E0DD-D2F0-481EF4C0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4D9EA-E1C4-49C9-9338-9801BE94A8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8917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306B10-C050-FC7A-B7DE-9B5AD73B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5A46CC-D11D-F31F-595E-5B87C1EE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93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533400"/>
          </a:xfrm>
        </p:spPr>
        <p:txBody>
          <a:bodyPr lIns="0" tIns="0" rIns="0" bIns="0" anchor="t">
            <a:normAutofit/>
          </a:bodyPr>
          <a:lstStyle>
            <a:lvl1pPr algn="l">
              <a:defRPr sz="3200" b="1" cap="none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08913" cy="495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EBA420-19FA-E496-1FDD-3CD9BC47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97866C-ACA9-42A3-9C69-E10A08FF8361}" type="datetime1">
              <a:rPr lang="en-US"/>
              <a:pPr>
                <a:defRPr/>
              </a:pPr>
              <a:t>10/28/2024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73C7F5-50C2-AC1A-8DAC-3829E764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AD1650-861B-538F-88B3-21759347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3AF4-CE99-4079-BA9B-92ED8D762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0377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EBE2-36E6-C70D-2C7F-C9602B058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96EE2-0DFE-076B-8A32-63A727ED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A009E-5DA8-6A34-0640-F1AF21A6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BE8C-6980-4F4E-F900-06C89157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1E6D-6C73-F7C9-F2A2-B37E0FA6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1600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1BE3-6E6D-C287-61A2-3E5AAB3B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45B3-A2EE-50D3-B3AF-2E68B463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27D2-EC42-9EAE-90F3-E0985203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B0A14-09F8-DE5D-6B5B-FC87DB0A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C7BA-F57D-4C3B-1466-218763BA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129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E295-07E2-E995-B018-46EBC5B1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9A15-03CD-C608-953D-47B7133C6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BF262-C0C3-0256-EA77-4386394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923F9-948B-DD7A-4921-2755D702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9302-F120-BDCE-CA86-FB46FA66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37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095B-4112-91B7-4E75-76661C27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054B-B43B-114E-9E22-81EBCB389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F30A-651C-E093-6016-FA5D011AB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ECEBD-2AD5-DB24-74FD-ED40D7C9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D0086-330C-7D3F-FF04-AF2E1F1C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9D0B3-C4C7-9595-967C-BFAB7C6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041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6A6-9F01-67F0-E65C-530DC6C0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4C721-A88F-F429-A747-B451627F4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CB73-74E9-1863-3658-33CE98C33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D0284-CC38-A3B4-E523-7E7E82A3F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6E812-B14E-9D01-F6B3-F704306B1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BE858-5B27-9BAA-BA09-45CD5E04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C6232-8CC3-8FD8-AAE0-265F8FE9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7CF03-0F13-BFA9-3A73-F0DA26C3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7790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8575" y="-685800"/>
            <a:ext cx="3832225" cy="79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28600"/>
            <a:ext cx="3581400" cy="620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dt" idx="10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28"/>
          <p:cNvSpPr txBox="1">
            <a:spLocks noGrp="1"/>
          </p:cNvSpPr>
          <p:nvPr>
            <p:ph type="ftr" idx="11"/>
          </p:nvPr>
        </p:nvSpPr>
        <p:spPr>
          <a:xfrm>
            <a:off x="3810000" y="6356350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8870" y="-685800"/>
            <a:ext cx="3831930" cy="79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329362"/>
            <a:ext cx="2133600" cy="36988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2743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FD2-9A52-8AA8-EF42-E1C7122F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24DC1-D726-98EF-4870-A96B15157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3184-B7A4-ECEA-E978-D1BFE26D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E866-F2BD-C418-D2F4-6673B395B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DE193-165F-4292-4CA2-D9D9B52CF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59F81-EED9-47ED-ACC2-B5C5F7F1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AE3A2E-9C6E-C892-C9E8-D65F40220D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79B6BC-1D98-1C9B-4637-C6F0EEE52A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B0E00-EE0B-48FE-A1A5-6B981FA31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1CBE96A6-83EE-4F40-84CF-D555E5ED3FB7}" type="datetime1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8621-B31F-4245-93B5-209C15EED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3048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EF80-B846-4465-8C28-2F0A3911C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9C3E33C6-7A7D-4DE6-BB5B-F5E5442AF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 spd="med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8870" y="-685800"/>
            <a:ext cx="3831930" cy="79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6329362"/>
            <a:ext cx="2133600" cy="36988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2743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defRPr sz="12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676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0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1457325" y="1236662"/>
            <a:ext cx="622935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203D"/>
              </a:buClr>
              <a:buSzPts val="3600"/>
              <a:buFont typeface="Trebuchet MS"/>
              <a:buNone/>
            </a:pPr>
            <a:br>
              <a:rPr lang="en-US" sz="36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60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Assembly Annual Meeting</a:t>
            </a:r>
            <a:br>
              <a:rPr lang="en-US" sz="60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1457325" y="3748087"/>
            <a:ext cx="5943600" cy="259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2400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 17, 2024  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1" i="0" u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1" i="0" u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faculty, colleagues and friends of CMSRU and CUH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4"/>
            <a:ext cx="7885112" cy="1050925"/>
          </a:xfrm>
        </p:spPr>
        <p:txBody>
          <a:bodyPr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Advisory Committee on Appointments &amp; Promotions 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65CC-78E3-434B-94F2-EDFB0C80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7" y="2173004"/>
            <a:ext cx="7808913" cy="372745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2023-2024 Highlights of Committee Work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A&amp;P Committee processed and reviewed: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177 new faculty appointments (full time, clinical instructor, volunteer)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23 faculty promotions </a:t>
            </a: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297 clinical faculty and volunteer reappointments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Arial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A&amp;P Policy Changes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       - CMSRU Faculty Pathways and Specific Rank Criteria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(Academic, SPT, Non-Tenure Track Teaching Professors and Affiliate)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       - Update Criteria to promotion on Scholarship of Practice and Teaching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         (SPT) Pathway with identified area of expertise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AEF1B-1DA9-0A05-FE03-14471C5686E4}"/>
              </a:ext>
            </a:extLst>
          </p:cNvPr>
          <p:cNvSpPr txBox="1"/>
          <p:nvPr/>
        </p:nvSpPr>
        <p:spPr>
          <a:xfrm>
            <a:off x="2052327" y="1377949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John Baxter, MD, Committee Chair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D964E5-9F7B-4EF6-9D1E-F0E47A180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1002"/>
              </p:ext>
            </p:extLst>
          </p:nvPr>
        </p:nvGraphicFramePr>
        <p:xfrm>
          <a:off x="87313" y="130175"/>
          <a:ext cx="9056687" cy="6662738"/>
        </p:xfrm>
        <a:graphic>
          <a:graphicData uri="http://schemas.openxmlformats.org/drawingml/2006/table">
            <a:tbl>
              <a:tblPr firstRow="1" bandRow="1"/>
              <a:tblGrid>
                <a:gridCol w="3029176">
                  <a:extLst>
                    <a:ext uri="{9D8B030D-6E8A-4147-A177-3AD203B41FA5}">
                      <a16:colId xmlns:a16="http://schemas.microsoft.com/office/drawing/2014/main" val="2840274359"/>
                    </a:ext>
                  </a:extLst>
                </a:gridCol>
                <a:gridCol w="2922361">
                  <a:extLst>
                    <a:ext uri="{9D8B030D-6E8A-4147-A177-3AD203B41FA5}">
                      <a16:colId xmlns:a16="http://schemas.microsoft.com/office/drawing/2014/main" val="4198270966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890452068"/>
                    </a:ext>
                  </a:extLst>
                </a:gridCol>
              </a:tblGrid>
              <a:tr h="1249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u="none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Faculty Promotions   </a:t>
                      </a:r>
                    </a:p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685890"/>
                  </a:ext>
                </a:extLst>
              </a:tr>
              <a:tr h="54130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b="1" u="sng" baseline="0" dirty="0"/>
                    </a:p>
                  </a:txBody>
                  <a:tcPr marL="91438" marR="91438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65810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E580C9-ACA7-4B38-BEA1-B74AB5B83B78}"/>
              </a:ext>
            </a:extLst>
          </p:cNvPr>
          <p:cNvCxnSpPr/>
          <p:nvPr/>
        </p:nvCxnSpPr>
        <p:spPr>
          <a:xfrm flipV="1">
            <a:off x="2865438" y="557213"/>
            <a:ext cx="3282950" cy="269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C81A97-15C0-98D3-CFBB-36700D0BE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72440"/>
              </p:ext>
            </p:extLst>
          </p:nvPr>
        </p:nvGraphicFramePr>
        <p:xfrm>
          <a:off x="678729" y="498285"/>
          <a:ext cx="7975077" cy="629462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58359">
                  <a:extLst>
                    <a:ext uri="{9D8B030D-6E8A-4147-A177-3AD203B41FA5}">
                      <a16:colId xmlns:a16="http://schemas.microsoft.com/office/drawing/2014/main" val="62622096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1057457905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766462335"/>
                    </a:ext>
                  </a:extLst>
                </a:gridCol>
              </a:tblGrid>
              <a:tr h="611196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Assistant Professors (3)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en-US" sz="1100" b="1" dirty="0"/>
                      </a:br>
                      <a:r>
                        <a:rPr lang="en-US" sz="1100" b="1" dirty="0"/>
                        <a:t>Lioudmila Lipetskaia, </a:t>
                      </a:r>
                      <a:r>
                        <a:rPr lang="en-US" sz="1100" dirty="0"/>
                        <a:t>MD, Associate Professor of Obstetrics and Gynecology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Professors (5)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91562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</a:rPr>
                        <a:t>Ian Gleaner, MD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</a:rPr>
                        <a:t>, Assistant Professor of Medicine 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/>
                        <a:t>Jack Shilling, MD, </a:t>
                      </a:r>
                      <a:r>
                        <a:rPr lang="en-US" sz="1100" dirty="0"/>
                        <a:t>Associate Professor of Clinical Orthopaedic Surgery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Steven Kaufman,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Clinical Medicine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08334"/>
                  </a:ext>
                </a:extLst>
              </a:tr>
              <a:tr h="593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</a:rPr>
                        <a:t>Heather Fellmeth, PsyD,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</a:rPr>
                        <a:t> Assistant Professor of Clinical Psychiatry 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Eric Behling, MD,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Clinical Pathology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Elizabeth Leilani Lee,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Clinical Medicine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88331"/>
                  </a:ext>
                </a:extLst>
              </a:tr>
              <a:tr h="666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</a:rPr>
                        <a:t>Christina Orate-Dimapilis,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</a:rPr>
                        <a:t>Assistant Professor of Clinical Medicine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Dejan Nikolic, MD, 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Pathology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Faith Young,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Clinical Medicine 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27292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br>
                        <a:rPr lang="en-US" sz="1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Associate Professors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Mohammed Hussain, MD,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Clinical Pediatrics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Pauline Germaine, DO, 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Radiology 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60043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Christopher Potestio, MD, </a:t>
                      </a:r>
                      <a:r>
                        <a:rPr lang="en-US" sz="1100" b="0" dirty="0">
                          <a:latin typeface="+mn-lt"/>
                        </a:rPr>
                        <a:t>Associate Professor of Anesthesiology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Robyn Roth, MD,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Clinical Radiology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Steven McClane,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Clinical Surgery 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852637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Joanne Mazzarelli,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Associate Professor of Clinical Medicine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Megan Mezera, MD,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Clinical Radiation Oncology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211073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Swarna Rajagopalan, MD,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Associate Professor of Neurology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Goldenberg- Sandau, DO,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Associate Professor of Surgery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2734910"/>
                  </a:ext>
                </a:extLst>
              </a:tr>
              <a:tr h="5953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Michelle Iavicoli, MD, </a:t>
                      </a:r>
                      <a:r>
                        <a:rPr lang="en-US" sz="1100" dirty="0">
                          <a:latin typeface="+mn-lt"/>
                        </a:rPr>
                        <a:t>Associate Professor of Clinical Obstetrics and Gynecology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Ronak Gor, DO,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Associate Professor of 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Surgery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82536"/>
                  </a:ext>
                </a:extLst>
              </a:tr>
              <a:tr h="5675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Alisa Modena, MD</a:t>
                      </a: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Associate Professor of Clinical Obstetrics and Gynecology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Young Ki Hong, MD, MPH,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Associate 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Professor of Surgery 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7949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533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Nominations &amp; Elections Committee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32860-7FE7-5320-124A-ED15CF27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6" y="1495097"/>
            <a:ext cx="7808913" cy="4953001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2023-2024 Highlights of Committee Work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Maintained a full compliment of diverse members and specialties on all CMSRU committees.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upcoming 2024-25 academic year, 17 elected and 10 appointed standing committee positions were vacant.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positions filled in election or by Dean’s appointment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CMSRU Bylaws Updates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Curriculum Committee, Advisory Committee on Appointments and Promotions and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Admissions  Committee are considered time intensive committees, faculty may not serve on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more than one of these 3 committees at any given time. 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After completion of a full 6 years on a specific committee, the faculty member must step off the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committee for at least 2 years prior to serving again on that committee.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C63F03B-EA80-8243-6B5D-A8B942D5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42" y="860425"/>
            <a:ext cx="618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Michael Sabia, MD, Committee Chair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18"/>
          <p:cNvGraphicFramePr/>
          <p:nvPr>
            <p:extLst>
              <p:ext uri="{D42A27DB-BD31-4B8C-83A1-F6EECF244321}">
                <p14:modId xmlns:p14="http://schemas.microsoft.com/office/powerpoint/2010/main" val="4027808169"/>
              </p:ext>
            </p:extLst>
          </p:nvPr>
        </p:nvGraphicFramePr>
        <p:xfrm>
          <a:off x="575035" y="263951"/>
          <a:ext cx="8097625" cy="64219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b="1" u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Elected Committee Members    </a:t>
                      </a:r>
                      <a:endParaRPr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rebuchet MS"/>
                        <a:cs typeface="Arial" panose="020B0604020202020204" pitchFamily="34" charset="0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6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Academic Standing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Adam Green, MD, MBA, Associate Professor of Medicine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Admissions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Bethany Canver, MD,  Assistant Professor of Medicine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Erica Chirco, PhD, Instructor of Biomedical Sciences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Navjot Jain, DO, Assistant Professor of Medicine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Maureen Moore, MD, Assistant Professor of Surgery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Advisory Committee on Appointments and Promotions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Anthony Infantolino, MD, Professor of Medicine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Committee on Diversity and the Learning Environment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Carlo Foppiano-Palacios, MD, Assistant Professor of Medicine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Hamza Shaikh, MD, Assistant Professor of Neurological Surgery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Curriculum Committee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Andrea Bottaro, PhD, Professor of Biomedical Sciences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Gabriella Contino, MD, Assistant Professor of Medicine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Natali Franzblau, MD, Associate Professor of Clinical Obstetrics &amp; Gynecology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Faculty Development Committee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Anu Mookerjee, MD, Professor of Clinical Medicine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Mina Ramchand, MD, Assistant Professor of Radiology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Rule of Procedure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John Safaryn, MD, Associate Professor of Clinical Anesthesiology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80" name="Google Shape;380;p18"/>
          <p:cNvCxnSpPr/>
          <p:nvPr/>
        </p:nvCxnSpPr>
        <p:spPr>
          <a:xfrm>
            <a:off x="2141619" y="1144571"/>
            <a:ext cx="4540250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Google Shape;386;p19"/>
          <p:cNvGraphicFramePr/>
          <p:nvPr>
            <p:extLst>
              <p:ext uri="{D42A27DB-BD31-4B8C-83A1-F6EECF244321}">
                <p14:modId xmlns:p14="http://schemas.microsoft.com/office/powerpoint/2010/main" val="321099160"/>
              </p:ext>
            </p:extLst>
          </p:nvPr>
        </p:nvGraphicFramePr>
        <p:xfrm>
          <a:off x="254000" y="63500"/>
          <a:ext cx="8677250" cy="6631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 </a:t>
                      </a:r>
                      <a:r>
                        <a:rPr lang="en-US" sz="2400" b="1" u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Appointed Committee Members    </a:t>
                      </a:r>
                      <a:endParaRPr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latin typeface="Arial" panose="020B0604020202020204" pitchFamily="34" charset="0"/>
                        <a:cs typeface="Arial" panose="020B0604020202020204" pitchFamily="34" charset="0"/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rebuchet MS"/>
                        <a:cs typeface="Arial" panose="020B0604020202020204" pitchFamily="34" charset="0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dirty="0"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C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Academic Standing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Ed Dedkov, MD, PhD, Associate Professor of Biomedical Sciences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Christina Tofani, MD, Associate Professor of Medicine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Admissions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Ronald Miick, MD, Associate Professor of Pathology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Committee on Diversity and the Learning Environment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Kyle Gleaves, MD, Assistant Professor of Medicine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Committee For a Positive Learning Environment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Yon Sook Kim, MD, Assistant Professor of Obstetrics &amp; Gynecology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Conflict of Interest Committee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Susy Kohout, PhD, Associate Professor of Biomedical Sciences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Frances Martinez-Diaz, MD, Assistant Professor of Obstetrics &amp; Gynecology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Curriculum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Camille Henry, MD, Assistant Professor of Family Medicine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Faculty Development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Amanda Fakira, PhD, Assistant Professor of Biomedical Sciences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Library and Informatics Committee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Tyler McMillan, MD, Assistant Professor of Clinical Medicine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87" name="Google Shape;387;p19"/>
          <p:cNvCxnSpPr/>
          <p:nvPr/>
        </p:nvCxnSpPr>
        <p:spPr>
          <a:xfrm>
            <a:off x="2179637" y="898525"/>
            <a:ext cx="4540250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2169A96-64DF-CAA7-8881-85BC83A36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237" y="149465"/>
            <a:ext cx="7883525" cy="533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Faculty Development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92365-25E5-1191-2D89-94A0FBF1F4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30237" y="1373150"/>
            <a:ext cx="8062912" cy="5176838"/>
          </a:xfrm>
        </p:spPr>
        <p:txBody>
          <a:bodyPr/>
          <a:lstStyle/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Highlights of  Committee Work </a:t>
            </a:r>
            <a:b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programming via Medical Education Grand Rounds, Faculty Development Forums, BMS research seminars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Successfully Faculty Development Week (March 4-6)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and presentations included AI in Education, using Podcasts, social media, blogs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in education, lo-fi simulation, feedback workshop, resident remediation, coaching medical        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students… 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Rowan Marketplace CMSRU Enduring Materials modules</a:t>
            </a:r>
          </a:p>
          <a:p>
            <a:pPr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Future Goals and Plans </a:t>
            </a:r>
            <a:b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Faculty Development Day -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5, 2025 </a:t>
            </a: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New Research Development Series for Faculty and Trainees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406FC795-F5D3-50C9-6DA5-04340FEB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039" y="682865"/>
            <a:ext cx="597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Cheryl A. Melovitz-Vasan, PT, DPT, PhD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D607931-5BEE-9313-96BD-62A48BAF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4"/>
            <a:ext cx="7885112" cy="954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Committee</a:t>
            </a:r>
            <a:b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Christopher Jones, MD, Committee Chair </a:t>
            </a:r>
            <a:br>
              <a:rPr lang="en-US" dirty="0"/>
            </a:b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2116C-2482-FF2D-30BB-1E74FA876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683" y="1592882"/>
            <a:ext cx="8430322" cy="5116514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Highlights of Committee Work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Darren Boehning newly appointed Associate Dean for Research 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Capstone Speed Dating event in September 2023 gave more than 100 students opportunity to speak with over 30 representatives from numerous departments to identify Capstone Project mentors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 Scholar’s Forum in April 2024 provided students and trainees from CMSRU/Cooper the opportunity to showcase research activities.  Forum featured 245 submissions from medical students, residents, fellows and nurses.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Future Goals and Plans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plan for utilization and allotment of research space. 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Capstone Speed Dating scheduled: 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September 24</a:t>
            </a:r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5:30 pm in CMSRU MPR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i="1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br>
              <a:rPr lang="en-US" sz="1800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92" y="219501"/>
            <a:ext cx="7885112" cy="11216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CMSRU Active External Grant Awards – BMS Faculty 2023-2024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Control 1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7" name="Control 2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8" name="Control 3" hidden="1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9" name="Control 4" hidden="1">
            <a:extLst>
              <a:ext uri="{63B3BB69-23CF-44E3-9099-C40C66FF867C}">
                <a14:compatExt xmlns:a14="http://schemas.microsoft.com/office/drawing/2010/main" spid="_x0000_s102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0" name="Control 5" hidden="1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1" name="Control 6" hidden="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2" name="Control 7" hidden="1">
            <a:extLst>
              <a:ext uri="{63B3BB69-23CF-44E3-9099-C40C66FF867C}">
                <a14:compatExt xmlns:a14="http://schemas.microsoft.com/office/drawing/2010/main" spid="_x0000_s103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3" name="Control 8" hidden="1">
            <a:extLst>
              <a:ext uri="{63B3BB69-23CF-44E3-9099-C40C66FF867C}">
                <a14:compatExt xmlns:a14="http://schemas.microsoft.com/office/drawing/2010/main" spid="_x0000_s103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4" name="Control 9" hidden="1">
            <a:extLst>
              <a:ext uri="{63B3BB69-23CF-44E3-9099-C40C66FF867C}">
                <a14:compatExt xmlns:a14="http://schemas.microsoft.com/office/drawing/2010/main" spid="_x0000_s103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5" name="Control 10" hidden="1">
            <a:extLst>
              <a:ext uri="{63B3BB69-23CF-44E3-9099-C40C66FF867C}">
                <a14:compatExt xmlns:a14="http://schemas.microsoft.com/office/drawing/2010/main" spid="_x0000_s103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6" name="Control 11" hidden="1">
            <a:extLst>
              <a:ext uri="{63B3BB69-23CF-44E3-9099-C40C66FF867C}">
                <a14:compatExt xmlns:a14="http://schemas.microsoft.com/office/drawing/2010/main" spid="_x0000_s103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7" name="Control 12" hidden="1">
            <a:extLst>
              <a:ext uri="{63B3BB69-23CF-44E3-9099-C40C66FF867C}">
                <a14:compatExt xmlns:a14="http://schemas.microsoft.com/office/drawing/2010/main" spid="_x0000_s1036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8" name="Control 13" hidden="1">
            <a:extLst>
              <a:ext uri="{63B3BB69-23CF-44E3-9099-C40C66FF867C}">
                <a14:compatExt xmlns:a14="http://schemas.microsoft.com/office/drawing/2010/main" spid="_x0000_s103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9" name="Control 14" hidden="1">
            <a:extLst>
              <a:ext uri="{63B3BB69-23CF-44E3-9099-C40C66FF867C}">
                <a14:compatExt xmlns:a14="http://schemas.microsoft.com/office/drawing/2010/main" spid="_x0000_s103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0" name="Control 15" hidden="1">
            <a:extLst>
              <a:ext uri="{63B3BB69-23CF-44E3-9099-C40C66FF867C}">
                <a14:compatExt xmlns:a14="http://schemas.microsoft.com/office/drawing/2010/main" spid="_x0000_s103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1" name="Control 16" hidden="1">
            <a:extLst>
              <a:ext uri="{63B3BB69-23CF-44E3-9099-C40C66FF867C}">
                <a14:compatExt xmlns:a14="http://schemas.microsoft.com/office/drawing/2010/main" spid="_x0000_s104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2" name="Control 17" hidden="1">
            <a:extLst>
              <a:ext uri="{63B3BB69-23CF-44E3-9099-C40C66FF867C}">
                <a14:compatExt xmlns:a14="http://schemas.microsoft.com/office/drawing/2010/main" spid="_x0000_s104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3" name="Control 18" hidden="1">
            <a:extLst>
              <a:ext uri="{63B3BB69-23CF-44E3-9099-C40C66FF867C}">
                <a14:compatExt xmlns:a14="http://schemas.microsoft.com/office/drawing/2010/main" spid="_x0000_s104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4" name="Control 19" hidden="1">
            <a:extLst>
              <a:ext uri="{63B3BB69-23CF-44E3-9099-C40C66FF867C}">
                <a14:compatExt xmlns:a14="http://schemas.microsoft.com/office/drawing/2010/main" spid="_x0000_s104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5" name="Control 20" hidden="1">
            <a:extLst>
              <a:ext uri="{63B3BB69-23CF-44E3-9099-C40C66FF867C}">
                <a14:compatExt xmlns:a14="http://schemas.microsoft.com/office/drawing/2010/main" spid="_x0000_s104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6" name="Control 21" hidden="1">
            <a:extLst>
              <a:ext uri="{63B3BB69-23CF-44E3-9099-C40C66FF867C}">
                <a14:compatExt xmlns:a14="http://schemas.microsoft.com/office/drawing/2010/main" spid="_x0000_s104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8" name="Control 1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29" name="Control 2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0" name="Control 3" hidden="1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1" name="Control 4" hidden="1">
            <a:extLst>
              <a:ext uri="{63B3BB69-23CF-44E3-9099-C40C66FF867C}">
                <a14:compatExt xmlns:a14="http://schemas.microsoft.com/office/drawing/2010/main" spid="_x0000_s102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2" name="Control 5" hidden="1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3" name="Control 6" hidden="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4" name="Control 7" hidden="1">
            <a:extLst>
              <a:ext uri="{63B3BB69-23CF-44E3-9099-C40C66FF867C}">
                <a14:compatExt xmlns:a14="http://schemas.microsoft.com/office/drawing/2010/main" spid="_x0000_s103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5" name="Control 8" hidden="1">
            <a:extLst>
              <a:ext uri="{63B3BB69-23CF-44E3-9099-C40C66FF867C}">
                <a14:compatExt xmlns:a14="http://schemas.microsoft.com/office/drawing/2010/main" spid="_x0000_s103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6" name="Control 9" hidden="1">
            <a:extLst>
              <a:ext uri="{63B3BB69-23CF-44E3-9099-C40C66FF867C}">
                <a14:compatExt xmlns:a14="http://schemas.microsoft.com/office/drawing/2010/main" spid="_x0000_s103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7" name="Control 10" hidden="1">
            <a:extLst>
              <a:ext uri="{63B3BB69-23CF-44E3-9099-C40C66FF867C}">
                <a14:compatExt xmlns:a14="http://schemas.microsoft.com/office/drawing/2010/main" spid="_x0000_s103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8" name="Control 11" hidden="1">
            <a:extLst>
              <a:ext uri="{63B3BB69-23CF-44E3-9099-C40C66FF867C}">
                <a14:compatExt xmlns:a14="http://schemas.microsoft.com/office/drawing/2010/main" spid="_x0000_s103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9" name="Control 12" hidden="1">
            <a:extLst>
              <a:ext uri="{63B3BB69-23CF-44E3-9099-C40C66FF867C}">
                <a14:compatExt xmlns:a14="http://schemas.microsoft.com/office/drawing/2010/main" spid="_x0000_s1036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0" name="Control 13" hidden="1">
            <a:extLst>
              <a:ext uri="{63B3BB69-23CF-44E3-9099-C40C66FF867C}">
                <a14:compatExt xmlns:a14="http://schemas.microsoft.com/office/drawing/2010/main" spid="_x0000_s103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1" name="Control 14" hidden="1">
            <a:extLst>
              <a:ext uri="{63B3BB69-23CF-44E3-9099-C40C66FF867C}">
                <a14:compatExt xmlns:a14="http://schemas.microsoft.com/office/drawing/2010/main" spid="_x0000_s103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2" name="Control 15" hidden="1">
            <a:extLst>
              <a:ext uri="{63B3BB69-23CF-44E3-9099-C40C66FF867C}">
                <a14:compatExt xmlns:a14="http://schemas.microsoft.com/office/drawing/2010/main" spid="_x0000_s103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3" name="Control 16" hidden="1">
            <a:extLst>
              <a:ext uri="{63B3BB69-23CF-44E3-9099-C40C66FF867C}">
                <a14:compatExt xmlns:a14="http://schemas.microsoft.com/office/drawing/2010/main" spid="_x0000_s104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4" name="Control 17" hidden="1">
            <a:extLst>
              <a:ext uri="{63B3BB69-23CF-44E3-9099-C40C66FF867C}">
                <a14:compatExt xmlns:a14="http://schemas.microsoft.com/office/drawing/2010/main" spid="_x0000_s104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5" name="Control 18" hidden="1">
            <a:extLst>
              <a:ext uri="{63B3BB69-23CF-44E3-9099-C40C66FF867C}">
                <a14:compatExt xmlns:a14="http://schemas.microsoft.com/office/drawing/2010/main" spid="_x0000_s104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6" name="Control 19" hidden="1">
            <a:extLst>
              <a:ext uri="{63B3BB69-23CF-44E3-9099-C40C66FF867C}">
                <a14:compatExt xmlns:a14="http://schemas.microsoft.com/office/drawing/2010/main" spid="_x0000_s104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7" name="Control 20" hidden="1">
            <a:extLst>
              <a:ext uri="{63B3BB69-23CF-44E3-9099-C40C66FF867C}">
                <a14:compatExt xmlns:a14="http://schemas.microsoft.com/office/drawing/2010/main" spid="_x0000_s104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8" name="Control 21" hidden="1">
            <a:extLst>
              <a:ext uri="{63B3BB69-23CF-44E3-9099-C40C66FF867C}">
                <a14:compatExt xmlns:a14="http://schemas.microsoft.com/office/drawing/2010/main" spid="_x0000_s104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9" name="Control 1" hidden="1">
            <a:extLst>
              <a:ext uri="{63B3BB69-23CF-44E3-9099-C40C66FF867C}">
                <a14:compatExt xmlns:a14="http://schemas.microsoft.com/office/drawing/2010/main" spid="_x0000_s2049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0" name="Control 2" hidden="1">
            <a:extLst>
              <a:ext uri="{63B3BB69-23CF-44E3-9099-C40C66FF867C}">
                <a14:compatExt xmlns:a14="http://schemas.microsoft.com/office/drawing/2010/main" spid="_x0000_s205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1" name="Control 3" hidden="1">
            <a:extLst>
              <a:ext uri="{63B3BB69-23CF-44E3-9099-C40C66FF867C}">
                <a14:compatExt xmlns:a14="http://schemas.microsoft.com/office/drawing/2010/main" spid="_x0000_s205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2" name="Control 4" hidden="1">
            <a:extLst>
              <a:ext uri="{63B3BB69-23CF-44E3-9099-C40C66FF867C}">
                <a14:compatExt xmlns:a14="http://schemas.microsoft.com/office/drawing/2010/main" spid="_x0000_s205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3" name="Control 5" hidden="1">
            <a:extLst>
              <a:ext uri="{63B3BB69-23CF-44E3-9099-C40C66FF867C}">
                <a14:compatExt xmlns:a14="http://schemas.microsoft.com/office/drawing/2010/main" spid="_x0000_s2053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4" name="Control 6" hidden="1">
            <a:extLst>
              <a:ext uri="{63B3BB69-23CF-44E3-9099-C40C66FF867C}">
                <a14:compatExt xmlns:a14="http://schemas.microsoft.com/office/drawing/2010/main" spid="_x0000_s2054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5" name="Control 7" hidden="1">
            <a:extLst>
              <a:ext uri="{63B3BB69-23CF-44E3-9099-C40C66FF867C}">
                <a14:compatExt xmlns:a14="http://schemas.microsoft.com/office/drawing/2010/main" spid="_x0000_s205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6" name="Control 8" hidden="1">
            <a:extLst>
              <a:ext uri="{63B3BB69-23CF-44E3-9099-C40C66FF867C}">
                <a14:compatExt xmlns:a14="http://schemas.microsoft.com/office/drawing/2010/main" spid="_x0000_s205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7" name="Control 9" hidden="1">
            <a:extLst>
              <a:ext uri="{63B3BB69-23CF-44E3-9099-C40C66FF867C}">
                <a14:compatExt xmlns:a14="http://schemas.microsoft.com/office/drawing/2010/main" spid="_x0000_s205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8" name="Control 10" hidden="1">
            <a:extLst>
              <a:ext uri="{63B3BB69-23CF-44E3-9099-C40C66FF867C}">
                <a14:compatExt xmlns:a14="http://schemas.microsoft.com/office/drawing/2010/main" spid="_x0000_s205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9" name="Control 11" hidden="1">
            <a:extLst>
              <a:ext uri="{63B3BB69-23CF-44E3-9099-C40C66FF867C}">
                <a14:compatExt xmlns:a14="http://schemas.microsoft.com/office/drawing/2010/main" spid="_x0000_s2059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0" name="Control 12" hidden="1">
            <a:extLst>
              <a:ext uri="{63B3BB69-23CF-44E3-9099-C40C66FF867C}">
                <a14:compatExt xmlns:a14="http://schemas.microsoft.com/office/drawing/2010/main" spid="_x0000_s206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1" name="Control 13" hidden="1">
            <a:extLst>
              <a:ext uri="{63B3BB69-23CF-44E3-9099-C40C66FF867C}">
                <a14:compatExt xmlns:a14="http://schemas.microsoft.com/office/drawing/2010/main" spid="_x0000_s206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2" name="Control 14" hidden="1">
            <a:extLst>
              <a:ext uri="{63B3BB69-23CF-44E3-9099-C40C66FF867C}">
                <a14:compatExt xmlns:a14="http://schemas.microsoft.com/office/drawing/2010/main" spid="_x0000_s206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3" name="Control 15" hidden="1">
            <a:extLst>
              <a:ext uri="{63B3BB69-23CF-44E3-9099-C40C66FF867C}">
                <a14:compatExt xmlns:a14="http://schemas.microsoft.com/office/drawing/2010/main" spid="_x0000_s2063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4" name="Control 16" hidden="1">
            <a:extLst>
              <a:ext uri="{63B3BB69-23CF-44E3-9099-C40C66FF867C}">
                <a14:compatExt xmlns:a14="http://schemas.microsoft.com/office/drawing/2010/main" spid="_x0000_s2064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5" name="Control 17" hidden="1">
            <a:extLst>
              <a:ext uri="{63B3BB69-23CF-44E3-9099-C40C66FF867C}">
                <a14:compatExt xmlns:a14="http://schemas.microsoft.com/office/drawing/2010/main" spid="_x0000_s2065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6" name="Control 18" hidden="1">
            <a:extLst>
              <a:ext uri="{63B3BB69-23CF-44E3-9099-C40C66FF867C}">
                <a14:compatExt xmlns:a14="http://schemas.microsoft.com/office/drawing/2010/main" spid="_x0000_s206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7" name="Control 19" hidden="1">
            <a:extLst>
              <a:ext uri="{63B3BB69-23CF-44E3-9099-C40C66FF867C}">
                <a14:compatExt xmlns:a14="http://schemas.microsoft.com/office/drawing/2010/main" spid="_x0000_s206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8" name="Control 20" hidden="1">
            <a:extLst>
              <a:ext uri="{63B3BB69-23CF-44E3-9099-C40C66FF867C}">
                <a14:compatExt xmlns:a14="http://schemas.microsoft.com/office/drawing/2010/main" spid="_x0000_s206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9" name="Control 21" hidden="1">
            <a:extLst>
              <a:ext uri="{63B3BB69-23CF-44E3-9099-C40C66FF867C}">
                <a14:compatExt xmlns:a14="http://schemas.microsoft.com/office/drawing/2010/main" spid="_x0000_s2069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DD31B12-9927-DFDE-24EB-A12EB5066E4E}"/>
              </a:ext>
            </a:extLst>
          </p:cNvPr>
          <p:cNvSpPr txBox="1"/>
          <p:nvPr/>
        </p:nvSpPr>
        <p:spPr>
          <a:xfrm>
            <a:off x="6723078" y="2690336"/>
            <a:ext cx="242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6 million in new funding this year and over double the number of awards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5205FEB-241F-1699-1EA6-C5996BF539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696" y="1249787"/>
            <a:ext cx="5889308" cy="49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85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87" y="656983"/>
            <a:ext cx="8166213" cy="112038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CMSRU Active Grant Awards – Non-BMS Faculty</a:t>
            </a:r>
            <a:br>
              <a:rPr lang="en-US" sz="2800" dirty="0"/>
            </a:br>
            <a:r>
              <a:rPr lang="en-US" sz="2800" dirty="0"/>
              <a:t>2023-2024 </a:t>
            </a:r>
          </a:p>
        </p:txBody>
      </p:sp>
      <p:pic>
        <p:nvPicPr>
          <p:cNvPr id="6" name="Control 1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7" name="Control 2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8" name="Control 3" hidden="1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9" name="Control 4" hidden="1">
            <a:extLst>
              <a:ext uri="{63B3BB69-23CF-44E3-9099-C40C66FF867C}">
                <a14:compatExt xmlns:a14="http://schemas.microsoft.com/office/drawing/2010/main" spid="_x0000_s102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0" name="Control 5" hidden="1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1" name="Control 6" hidden="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2" name="Control 7" hidden="1">
            <a:extLst>
              <a:ext uri="{63B3BB69-23CF-44E3-9099-C40C66FF867C}">
                <a14:compatExt xmlns:a14="http://schemas.microsoft.com/office/drawing/2010/main" spid="_x0000_s103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3" name="Control 8" hidden="1">
            <a:extLst>
              <a:ext uri="{63B3BB69-23CF-44E3-9099-C40C66FF867C}">
                <a14:compatExt xmlns:a14="http://schemas.microsoft.com/office/drawing/2010/main" spid="_x0000_s103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4" name="Control 9" hidden="1">
            <a:extLst>
              <a:ext uri="{63B3BB69-23CF-44E3-9099-C40C66FF867C}">
                <a14:compatExt xmlns:a14="http://schemas.microsoft.com/office/drawing/2010/main" spid="_x0000_s103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5" name="Control 10" hidden="1">
            <a:extLst>
              <a:ext uri="{63B3BB69-23CF-44E3-9099-C40C66FF867C}">
                <a14:compatExt xmlns:a14="http://schemas.microsoft.com/office/drawing/2010/main" spid="_x0000_s103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6" name="Control 11" hidden="1">
            <a:extLst>
              <a:ext uri="{63B3BB69-23CF-44E3-9099-C40C66FF867C}">
                <a14:compatExt xmlns:a14="http://schemas.microsoft.com/office/drawing/2010/main" spid="_x0000_s103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7" name="Control 12" hidden="1">
            <a:extLst>
              <a:ext uri="{63B3BB69-23CF-44E3-9099-C40C66FF867C}">
                <a14:compatExt xmlns:a14="http://schemas.microsoft.com/office/drawing/2010/main" spid="_x0000_s1036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8" name="Control 13" hidden="1">
            <a:extLst>
              <a:ext uri="{63B3BB69-23CF-44E3-9099-C40C66FF867C}">
                <a14:compatExt xmlns:a14="http://schemas.microsoft.com/office/drawing/2010/main" spid="_x0000_s103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19" name="Control 14" hidden="1">
            <a:extLst>
              <a:ext uri="{63B3BB69-23CF-44E3-9099-C40C66FF867C}">
                <a14:compatExt xmlns:a14="http://schemas.microsoft.com/office/drawing/2010/main" spid="_x0000_s103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0" name="Control 15" hidden="1">
            <a:extLst>
              <a:ext uri="{63B3BB69-23CF-44E3-9099-C40C66FF867C}">
                <a14:compatExt xmlns:a14="http://schemas.microsoft.com/office/drawing/2010/main" spid="_x0000_s103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1" name="Control 16" hidden="1">
            <a:extLst>
              <a:ext uri="{63B3BB69-23CF-44E3-9099-C40C66FF867C}">
                <a14:compatExt xmlns:a14="http://schemas.microsoft.com/office/drawing/2010/main" spid="_x0000_s104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2" name="Control 17" hidden="1">
            <a:extLst>
              <a:ext uri="{63B3BB69-23CF-44E3-9099-C40C66FF867C}">
                <a14:compatExt xmlns:a14="http://schemas.microsoft.com/office/drawing/2010/main" spid="_x0000_s104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3" name="Control 18" hidden="1">
            <a:extLst>
              <a:ext uri="{63B3BB69-23CF-44E3-9099-C40C66FF867C}">
                <a14:compatExt xmlns:a14="http://schemas.microsoft.com/office/drawing/2010/main" spid="_x0000_s104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4" name="Control 19" hidden="1">
            <a:extLst>
              <a:ext uri="{63B3BB69-23CF-44E3-9099-C40C66FF867C}">
                <a14:compatExt xmlns:a14="http://schemas.microsoft.com/office/drawing/2010/main" spid="_x0000_s104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5" name="Control 20" hidden="1">
            <a:extLst>
              <a:ext uri="{63B3BB69-23CF-44E3-9099-C40C66FF867C}">
                <a14:compatExt xmlns:a14="http://schemas.microsoft.com/office/drawing/2010/main" spid="_x0000_s104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6" name="Control 21" hidden="1">
            <a:extLst>
              <a:ext uri="{63B3BB69-23CF-44E3-9099-C40C66FF867C}">
                <a14:compatExt xmlns:a14="http://schemas.microsoft.com/office/drawing/2010/main" spid="_x0000_s104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64" y="1278806"/>
            <a:ext cx="1042716" cy="260679"/>
          </a:xfrm>
          <a:prstGeom prst="rect">
            <a:avLst/>
          </a:prstGeom>
        </p:spPr>
      </p:pic>
      <p:pic>
        <p:nvPicPr>
          <p:cNvPr id="28" name="Control 1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29" name="Control 2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0" name="Control 3" hidden="1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1" name="Control 4" hidden="1">
            <a:extLst>
              <a:ext uri="{63B3BB69-23CF-44E3-9099-C40C66FF867C}">
                <a14:compatExt xmlns:a14="http://schemas.microsoft.com/office/drawing/2010/main" spid="_x0000_s102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2" name="Control 5" hidden="1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3" name="Control 6" hidden="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4" name="Control 7" hidden="1">
            <a:extLst>
              <a:ext uri="{63B3BB69-23CF-44E3-9099-C40C66FF867C}">
                <a14:compatExt xmlns:a14="http://schemas.microsoft.com/office/drawing/2010/main" spid="_x0000_s103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5" name="Control 8" hidden="1">
            <a:extLst>
              <a:ext uri="{63B3BB69-23CF-44E3-9099-C40C66FF867C}">
                <a14:compatExt xmlns:a14="http://schemas.microsoft.com/office/drawing/2010/main" spid="_x0000_s103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6" name="Control 9" hidden="1">
            <a:extLst>
              <a:ext uri="{63B3BB69-23CF-44E3-9099-C40C66FF867C}">
                <a14:compatExt xmlns:a14="http://schemas.microsoft.com/office/drawing/2010/main" spid="_x0000_s103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7" name="Control 10" hidden="1">
            <a:extLst>
              <a:ext uri="{63B3BB69-23CF-44E3-9099-C40C66FF867C}">
                <a14:compatExt xmlns:a14="http://schemas.microsoft.com/office/drawing/2010/main" spid="_x0000_s103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8" name="Control 11" hidden="1">
            <a:extLst>
              <a:ext uri="{63B3BB69-23CF-44E3-9099-C40C66FF867C}">
                <a14:compatExt xmlns:a14="http://schemas.microsoft.com/office/drawing/2010/main" spid="_x0000_s1035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39" name="Control 12" hidden="1">
            <a:extLst>
              <a:ext uri="{63B3BB69-23CF-44E3-9099-C40C66FF867C}">
                <a14:compatExt xmlns:a14="http://schemas.microsoft.com/office/drawing/2010/main" spid="_x0000_s1036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0" name="Control 13" hidden="1">
            <a:extLst>
              <a:ext uri="{63B3BB69-23CF-44E3-9099-C40C66FF867C}">
                <a14:compatExt xmlns:a14="http://schemas.microsoft.com/office/drawing/2010/main" spid="_x0000_s103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1" name="Control 14" hidden="1">
            <a:extLst>
              <a:ext uri="{63B3BB69-23CF-44E3-9099-C40C66FF867C}">
                <a14:compatExt xmlns:a14="http://schemas.microsoft.com/office/drawing/2010/main" spid="_x0000_s103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2" name="Control 15" hidden="1">
            <a:extLst>
              <a:ext uri="{63B3BB69-23CF-44E3-9099-C40C66FF867C}">
                <a14:compatExt xmlns:a14="http://schemas.microsoft.com/office/drawing/2010/main" spid="_x0000_s103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3" name="Control 16" hidden="1">
            <a:extLst>
              <a:ext uri="{63B3BB69-23CF-44E3-9099-C40C66FF867C}">
                <a14:compatExt xmlns:a14="http://schemas.microsoft.com/office/drawing/2010/main" spid="_x0000_s104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4" name="Control 17" hidden="1">
            <a:extLst>
              <a:ext uri="{63B3BB69-23CF-44E3-9099-C40C66FF867C}">
                <a14:compatExt xmlns:a14="http://schemas.microsoft.com/office/drawing/2010/main" spid="_x0000_s104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5" name="Control 18" hidden="1">
            <a:extLst>
              <a:ext uri="{63B3BB69-23CF-44E3-9099-C40C66FF867C}">
                <a14:compatExt xmlns:a14="http://schemas.microsoft.com/office/drawing/2010/main" spid="_x0000_s104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6" name="Control 19" hidden="1">
            <a:extLst>
              <a:ext uri="{63B3BB69-23CF-44E3-9099-C40C66FF867C}">
                <a14:compatExt xmlns:a14="http://schemas.microsoft.com/office/drawing/2010/main" spid="_x0000_s1043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7" name="Control 20" hidden="1">
            <a:extLst>
              <a:ext uri="{63B3BB69-23CF-44E3-9099-C40C66FF867C}">
                <a14:compatExt xmlns:a14="http://schemas.microsoft.com/office/drawing/2010/main" spid="_x0000_s1044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8" name="Control 21" hidden="1">
            <a:extLst>
              <a:ext uri="{63B3BB69-23CF-44E3-9099-C40C66FF867C}">
                <a14:compatExt xmlns:a14="http://schemas.microsoft.com/office/drawing/2010/main" spid="_x0000_s104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5" y="1564290"/>
            <a:ext cx="1058039" cy="264510"/>
          </a:xfrm>
          <a:prstGeom prst="rect">
            <a:avLst/>
          </a:prstGeom>
        </p:spPr>
      </p:pic>
      <p:pic>
        <p:nvPicPr>
          <p:cNvPr id="49" name="Control 1" hidden="1">
            <a:extLst>
              <a:ext uri="{63B3BB69-23CF-44E3-9099-C40C66FF867C}">
                <a14:compatExt xmlns:a14="http://schemas.microsoft.com/office/drawing/2010/main" spid="_x0000_s2049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0" name="Control 2" hidden="1">
            <a:extLst>
              <a:ext uri="{63B3BB69-23CF-44E3-9099-C40C66FF867C}">
                <a14:compatExt xmlns:a14="http://schemas.microsoft.com/office/drawing/2010/main" spid="_x0000_s205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1" name="Control 3" hidden="1">
            <a:extLst>
              <a:ext uri="{63B3BB69-23CF-44E3-9099-C40C66FF867C}">
                <a14:compatExt xmlns:a14="http://schemas.microsoft.com/office/drawing/2010/main" spid="_x0000_s205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2" name="Control 4" hidden="1">
            <a:extLst>
              <a:ext uri="{63B3BB69-23CF-44E3-9099-C40C66FF867C}">
                <a14:compatExt xmlns:a14="http://schemas.microsoft.com/office/drawing/2010/main" spid="_x0000_s205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3" name="Control 5" hidden="1">
            <a:extLst>
              <a:ext uri="{63B3BB69-23CF-44E3-9099-C40C66FF867C}">
                <a14:compatExt xmlns:a14="http://schemas.microsoft.com/office/drawing/2010/main" spid="_x0000_s2053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4" name="Control 6" hidden="1">
            <a:extLst>
              <a:ext uri="{63B3BB69-23CF-44E3-9099-C40C66FF867C}">
                <a14:compatExt xmlns:a14="http://schemas.microsoft.com/office/drawing/2010/main" spid="_x0000_s2054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5" name="Control 7" hidden="1">
            <a:extLst>
              <a:ext uri="{63B3BB69-23CF-44E3-9099-C40C66FF867C}">
                <a14:compatExt xmlns:a14="http://schemas.microsoft.com/office/drawing/2010/main" spid="_x0000_s2055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6" name="Control 8" hidden="1">
            <a:extLst>
              <a:ext uri="{63B3BB69-23CF-44E3-9099-C40C66FF867C}">
                <a14:compatExt xmlns:a14="http://schemas.microsoft.com/office/drawing/2010/main" spid="_x0000_s205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7" name="Control 9" hidden="1">
            <a:extLst>
              <a:ext uri="{63B3BB69-23CF-44E3-9099-C40C66FF867C}">
                <a14:compatExt xmlns:a14="http://schemas.microsoft.com/office/drawing/2010/main" spid="_x0000_s205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8" name="Control 10" hidden="1">
            <a:extLst>
              <a:ext uri="{63B3BB69-23CF-44E3-9099-C40C66FF867C}">
                <a14:compatExt xmlns:a14="http://schemas.microsoft.com/office/drawing/2010/main" spid="_x0000_s205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59" name="Control 11" hidden="1">
            <a:extLst>
              <a:ext uri="{63B3BB69-23CF-44E3-9099-C40C66FF867C}">
                <a14:compatExt xmlns:a14="http://schemas.microsoft.com/office/drawing/2010/main" spid="_x0000_s2059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0" name="Control 12" hidden="1">
            <a:extLst>
              <a:ext uri="{63B3BB69-23CF-44E3-9099-C40C66FF867C}">
                <a14:compatExt xmlns:a14="http://schemas.microsoft.com/office/drawing/2010/main" spid="_x0000_s206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1" name="Control 13" hidden="1">
            <a:extLst>
              <a:ext uri="{63B3BB69-23CF-44E3-9099-C40C66FF867C}">
                <a14:compatExt xmlns:a14="http://schemas.microsoft.com/office/drawing/2010/main" spid="_x0000_s206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2" name="Control 14" hidden="1">
            <a:extLst>
              <a:ext uri="{63B3BB69-23CF-44E3-9099-C40C66FF867C}">
                <a14:compatExt xmlns:a14="http://schemas.microsoft.com/office/drawing/2010/main" spid="_x0000_s2062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3" name="Control 15" hidden="1">
            <a:extLst>
              <a:ext uri="{63B3BB69-23CF-44E3-9099-C40C66FF867C}">
                <a14:compatExt xmlns:a14="http://schemas.microsoft.com/office/drawing/2010/main" spid="_x0000_s2063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4" name="Control 16" hidden="1">
            <a:extLst>
              <a:ext uri="{63B3BB69-23CF-44E3-9099-C40C66FF867C}">
                <a14:compatExt xmlns:a14="http://schemas.microsoft.com/office/drawing/2010/main" spid="_x0000_s2064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5" name="Control 17" hidden="1">
            <a:extLst>
              <a:ext uri="{63B3BB69-23CF-44E3-9099-C40C66FF867C}">
                <a14:compatExt xmlns:a14="http://schemas.microsoft.com/office/drawing/2010/main" spid="_x0000_s2065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6" name="Control 18" hidden="1">
            <a:extLst>
              <a:ext uri="{63B3BB69-23CF-44E3-9099-C40C66FF867C}">
                <a14:compatExt xmlns:a14="http://schemas.microsoft.com/office/drawing/2010/main" spid="_x0000_s206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7" name="Control 19" hidden="1">
            <a:extLst>
              <a:ext uri="{63B3BB69-23CF-44E3-9099-C40C66FF867C}">
                <a14:compatExt xmlns:a14="http://schemas.microsoft.com/office/drawing/2010/main" spid="_x0000_s206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8" name="Control 20" hidden="1">
            <a:extLst>
              <a:ext uri="{63B3BB69-23CF-44E3-9099-C40C66FF867C}">
                <a14:compatExt xmlns:a14="http://schemas.microsoft.com/office/drawing/2010/main" spid="_x0000_s2068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69" name="Control 21" hidden="1">
            <a:extLst>
              <a:ext uri="{63B3BB69-23CF-44E3-9099-C40C66FF867C}">
                <a14:compatExt xmlns:a14="http://schemas.microsoft.com/office/drawing/2010/main" spid="_x0000_s2069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6" y="1105134"/>
            <a:ext cx="1034940" cy="258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50336C7-7794-BC2F-233E-63BB215C2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387" y="2509520"/>
            <a:ext cx="8697194" cy="2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899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14" y="350129"/>
            <a:ext cx="788511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CUHC Grant Revenue 2023-2024 Academic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F93695-F70D-DB8A-531A-9798EDF1E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72467"/>
              </p:ext>
            </p:extLst>
          </p:nvPr>
        </p:nvGraphicFramePr>
        <p:xfrm>
          <a:off x="701515" y="1065320"/>
          <a:ext cx="7528087" cy="5115798"/>
        </p:xfrm>
        <a:graphic>
          <a:graphicData uri="http://schemas.openxmlformats.org/drawingml/2006/table">
            <a:tbl>
              <a:tblPr/>
              <a:tblGrid>
                <a:gridCol w="2325203">
                  <a:extLst>
                    <a:ext uri="{9D8B030D-6E8A-4147-A177-3AD203B41FA5}">
                      <a16:colId xmlns:a16="http://schemas.microsoft.com/office/drawing/2014/main" val="2331347"/>
                    </a:ext>
                  </a:extLst>
                </a:gridCol>
                <a:gridCol w="1062955">
                  <a:extLst>
                    <a:ext uri="{9D8B030D-6E8A-4147-A177-3AD203B41FA5}">
                      <a16:colId xmlns:a16="http://schemas.microsoft.com/office/drawing/2014/main" val="2410036534"/>
                    </a:ext>
                  </a:extLst>
                </a:gridCol>
                <a:gridCol w="1417273">
                  <a:extLst>
                    <a:ext uri="{9D8B030D-6E8A-4147-A177-3AD203B41FA5}">
                      <a16:colId xmlns:a16="http://schemas.microsoft.com/office/drawing/2014/main" val="2643569447"/>
                    </a:ext>
                  </a:extLst>
                </a:gridCol>
                <a:gridCol w="1305383">
                  <a:extLst>
                    <a:ext uri="{9D8B030D-6E8A-4147-A177-3AD203B41FA5}">
                      <a16:colId xmlns:a16="http://schemas.microsoft.com/office/drawing/2014/main" val="3343154962"/>
                    </a:ext>
                  </a:extLst>
                </a:gridCol>
                <a:gridCol w="1417273">
                  <a:extLst>
                    <a:ext uri="{9D8B030D-6E8A-4147-A177-3AD203B41FA5}">
                      <a16:colId xmlns:a16="http://schemas.microsoft.com/office/drawing/2014/main" val="1360321257"/>
                    </a:ext>
                  </a:extLst>
                </a:gridCol>
              </a:tblGrid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C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C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C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C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36050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Anesthesiology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$118,562.00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$118,562.00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00211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$401,464.23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$897,864.22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$1,299,328.45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0838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$782,572.32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$11,923,446.34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$12,002,018.98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70443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Neurology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$15,830.00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$55,830.00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64865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Neurosurgery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$72,932.93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$72,932.93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57359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 Gyn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$35,242.00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$406,089.39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$441,331.39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50540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Orthopaedics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1171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Pediatrics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$89,187.70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$676,764.00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$765,951.70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32831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PM&amp;R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$10,640.00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$13,140.00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91085"/>
                  </a:ext>
                </a:extLst>
              </a:tr>
              <a:tr h="592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Psychiatry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$365,933.37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$3,648,667.96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$4,014,601.33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86888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Radiology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$144,007.50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$144,007.50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17773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$781,483.39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$781,483.39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35658"/>
                  </a:ext>
                </a:extLst>
              </a:tr>
              <a:tr h="592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54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$408,675.37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$2,830,769.46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$16,891,418.21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4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$19,722,187.67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1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920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531321" y="1678314"/>
            <a:ext cx="8305800" cy="114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203D"/>
              </a:buClr>
              <a:buSzPts val="4800"/>
              <a:buFont typeface="Trebuchet MS"/>
              <a:buNone/>
            </a:pPr>
            <a:r>
              <a:rPr lang="en-US" sz="48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State of the Medical School</a:t>
            </a:r>
            <a:br>
              <a:rPr lang="en-US" sz="36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744003" y="2699003"/>
            <a:ext cx="7880435" cy="21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 Annette C. Reboli, M.D.</a:t>
            </a:r>
            <a:b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Dean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   Professor of Medicine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Tenured Professor of  </a:t>
            </a: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Biomedical Sciences</a:t>
            </a:r>
            <a:br>
              <a:rPr lang="en-US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F6B1BF-4A4F-7C22-4FAF-481C90D9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88" y="3429000"/>
            <a:ext cx="1738340" cy="21729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 idx="4294967295"/>
          </p:nvPr>
        </p:nvSpPr>
        <p:spPr>
          <a:xfrm>
            <a:off x="741363" y="239808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Diversity and the Learning Environment</a:t>
            </a:r>
            <a:endParaRPr dirty="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4294967295"/>
          </p:nvPr>
        </p:nvSpPr>
        <p:spPr>
          <a:xfrm>
            <a:off x="345688" y="1371600"/>
            <a:ext cx="8541834" cy="53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2023-2024 Highlights of  Committee Work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Committee emphasizes the importance of outlining the expectations of understanding and supporting diversity, equity and inclusion during all interactions with colleagues, learners, and patients at CMSRU/CUHC.  The Office of Diversity and Community Affairs is headlining these initiatives during orientation and on-boarding of new faculty.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Committee supports providing meaningful resources &amp; programmatic investment in D/E/I leadership and opportunities for growth within CMSRU and CUHC units, divisions, and departments.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Committee supports implementation of the formal recommendations of the Office of Medical Education’s Ad Hoc subcommittee on Racism in Medicine. 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2024-2025 Future Goals &amp; Plans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Civil discourse skills can empower everyone in the learning environment and are a critical component of an environment that contributes to and supports inclusion and belonging. Develop and recommend appropriate opportunities to teach and enhance these skills.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lang="en-US" sz="2000" b="0" i="0" u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000" b="0" i="0" u="none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</a:pPr>
            <a:endParaRPr dirty="0"/>
          </a:p>
        </p:txBody>
      </p:sp>
      <p:sp>
        <p:nvSpPr>
          <p:cNvPr id="185" name="Google Shape;185;p11"/>
          <p:cNvSpPr txBox="1"/>
          <p:nvPr/>
        </p:nvSpPr>
        <p:spPr>
          <a:xfrm>
            <a:off x="2033587" y="741362"/>
            <a:ext cx="50958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Fay Young, MD, Committee Chair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 idx="4294967295"/>
          </p:nvPr>
        </p:nvSpPr>
        <p:spPr>
          <a:xfrm>
            <a:off x="801688" y="330218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Positive Learning Environment Committee</a:t>
            </a:r>
            <a:endParaRPr sz="3200" dirty="0"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4294967295"/>
          </p:nvPr>
        </p:nvSpPr>
        <p:spPr>
          <a:xfrm>
            <a:off x="525462" y="1744662"/>
            <a:ext cx="8437562" cy="461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2023-2024 Highlights of Committee Work </a:t>
            </a:r>
            <a:br>
              <a:rPr lang="en-US" sz="24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CUH Community education – ”Cultivating a positive learning environment”: 15 min educational talks given to faculty in following departments: Department of General Surgery Faculty; Cooper Heart Institute Faculty &amp; Fellows; Heme/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Onc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Faculty; Emergency Medicine Faculty; Anesthesia; OBGYN; Radiology; Pediatrics. </a:t>
            </a:r>
            <a:b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Distribution of Tip Sheet for Positive Learning Environment to CUH Faculty.</a:t>
            </a:r>
            <a:b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Monitoring of learning environment with mistreatment survey. Anonymous survey of trainees (residents and students) which asks about mistreatment in the learning environment.  Survey distributed at 6-month intervals. Initial data presented during PLEC meetings.  </a:t>
            </a:r>
            <a:b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 of learning environment reports. Identified the OR/nursing staff as a source of areas of weakness in the learning environment. </a:t>
            </a:r>
            <a:b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8505824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</a:pPr>
            <a:endParaRPr lang="en-US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</a:pPr>
            <a:endParaRPr dirty="0"/>
          </a:p>
        </p:txBody>
      </p:sp>
      <p:sp>
        <p:nvSpPr>
          <p:cNvPr id="203" name="Google Shape;203;p13"/>
          <p:cNvSpPr txBox="1"/>
          <p:nvPr/>
        </p:nvSpPr>
        <p:spPr>
          <a:xfrm>
            <a:off x="1616075" y="1264520"/>
            <a:ext cx="62563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Kristina Williams, MD, Committee Chair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649287" y="327025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None/>
            </a:pPr>
            <a:r>
              <a:rPr lang="en-US" sz="29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Positive Learning Environment Committee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911225" y="1154092"/>
            <a:ext cx="7775575" cy="406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2024-2025 Future Goals and Plans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sym typeface="Trebuchet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Continue community education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Create resident education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Create education for OR/RN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Plan for ongoing education and circulation of “tip sheet”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Trebuchet MS"/>
              </a:rPr>
              <a:t>Continue review of learning environment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61218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1076324"/>
          </a:xfrm>
        </p:spPr>
        <p:txBody>
          <a:bodyPr>
            <a:normAutofit/>
          </a:bodyPr>
          <a:lstStyle/>
          <a:p>
            <a:pPr algn="ctr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Library Informatics Committee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Meena Khandelwal, MD, Committee Chair 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8CE65-A90B-44C0-71A4-3E63C7B9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863" y="1403349"/>
            <a:ext cx="8329961" cy="4953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2023-2024 Highlights of Committee Work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Dean Reboli charged the committee and asked that a Task Force be formed to develop recommendations for AI in Medical Education both undergraduate and graduate.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-  Committee had several brainstorming discussions in advance of asking for volunteers for the AI Task Force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-  A Google drive was created and populated with informational materials that included: contributions from each 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  committee member, examples of student &amp; resident use of AI, key articles, AI policies from other institutions, and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  slides from an AI presentation by a committee member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-  AI Recommendation shared with the wider committee and voted on during joint meeting of committee &amp; task force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  in April before sharing with Dean Reboli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Committee reviewed the Rowan University Libraries support for Open Access Publishing and how to best promote the Read &amp; Publish/Transformative Agreements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Committee reviewed original plan for the new Library/Learner Hub in Tower A, the first building in the Cooper Project Dream Expansion [new plan with many changes has since been proposed, May 2024]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Committee members were invited to a visit from the CEO from the British Publishing Group (BMJ), UK, in March to share a Data Storytelling Session of Cooper/CMSRU impact on the wider community, share a roadmap for BMJ Best Practice, and to talk about the new Read &amp; Publish agreement with Rowan University.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>
            <a:spLocks noGrp="1"/>
          </p:cNvSpPr>
          <p:nvPr>
            <p:ph type="title" idx="4294967295"/>
          </p:nvPr>
        </p:nvSpPr>
        <p:spPr>
          <a:xfrm>
            <a:off x="638175" y="323850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Conflict of Interest Committee</a:t>
            </a:r>
            <a:endParaRPr dirty="0"/>
          </a:p>
        </p:txBody>
      </p:sp>
      <p:sp>
        <p:nvSpPr>
          <p:cNvPr id="423" name="Google Shape;423;p24"/>
          <p:cNvSpPr txBox="1">
            <a:spLocks noGrp="1"/>
          </p:cNvSpPr>
          <p:nvPr>
            <p:ph type="body" idx="4294967295"/>
          </p:nvPr>
        </p:nvSpPr>
        <p:spPr>
          <a:xfrm>
            <a:off x="638175" y="1737694"/>
            <a:ext cx="7867650" cy="40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Highlights of  Committee Work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COI education at the UME, GME, and CME levels.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Future Goals and Plans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Continued training of students, residents, and faculty on recognizing COI, since CMSRU policies on COI cannot be enforced in non-CMSRU sites.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endParaRPr dirty="0"/>
          </a:p>
        </p:txBody>
      </p:sp>
      <p:sp>
        <p:nvSpPr>
          <p:cNvPr id="424" name="Google Shape;424;p24"/>
          <p:cNvSpPr txBox="1"/>
          <p:nvPr/>
        </p:nvSpPr>
        <p:spPr>
          <a:xfrm>
            <a:off x="1695450" y="857250"/>
            <a:ext cx="6280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Goodman, MD, Committee Chair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>
            <a:spLocks noGrp="1"/>
          </p:cNvSpPr>
          <p:nvPr>
            <p:ph type="title" idx="4294967295"/>
          </p:nvPr>
        </p:nvSpPr>
        <p:spPr>
          <a:xfrm>
            <a:off x="629444" y="338177"/>
            <a:ext cx="7885112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Continuous Quality Improvement Committee</a:t>
            </a:r>
            <a:endParaRPr dirty="0"/>
          </a:p>
        </p:txBody>
      </p:sp>
      <p:sp>
        <p:nvSpPr>
          <p:cNvPr id="423" name="Google Shape;423;p24"/>
          <p:cNvSpPr txBox="1">
            <a:spLocks noGrp="1"/>
          </p:cNvSpPr>
          <p:nvPr>
            <p:ph type="body" idx="4294967295"/>
          </p:nvPr>
        </p:nvSpPr>
        <p:spPr>
          <a:xfrm>
            <a:off x="763394" y="2020617"/>
            <a:ext cx="7867650" cy="40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Highlights of  Committee Work 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Standing Committee - held first meeting on May 17, 2024.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was charged by the Dean and reviewed its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responsibilities.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Future Goals and Plans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Begin monitoring and evaluating CMSRU programs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Ensure committee work and processes are efficient, feasible and useful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endParaRPr dirty="0"/>
          </a:p>
        </p:txBody>
      </p:sp>
      <p:sp>
        <p:nvSpPr>
          <p:cNvPr id="424" name="Google Shape;424;p24"/>
          <p:cNvSpPr txBox="1"/>
          <p:nvPr/>
        </p:nvSpPr>
        <p:spPr>
          <a:xfrm>
            <a:off x="1714303" y="1331987"/>
            <a:ext cx="6280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 Joshi, DO, MBA, Committee Chair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87756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title" idx="4294967295"/>
          </p:nvPr>
        </p:nvSpPr>
        <p:spPr>
          <a:xfrm>
            <a:off x="629444" y="311150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Rules of Procedure</a:t>
            </a:r>
            <a:endParaRPr dirty="0"/>
          </a:p>
        </p:txBody>
      </p:sp>
      <p:sp>
        <p:nvSpPr>
          <p:cNvPr id="430" name="Google Shape;430;p25"/>
          <p:cNvSpPr txBox="1">
            <a:spLocks noGrp="1"/>
          </p:cNvSpPr>
          <p:nvPr>
            <p:ph type="body" idx="4294967295"/>
          </p:nvPr>
        </p:nvSpPr>
        <p:spPr>
          <a:xfrm>
            <a:off x="877887" y="1679575"/>
            <a:ext cx="7808913" cy="433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2023-2024 Highlights of  Committee Work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reviews and approves requested changes to </a:t>
            </a:r>
            <a:r>
              <a:rPr lang="en-US" sz="200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CMSRU Bylaws.  </a:t>
            </a:r>
            <a:br>
              <a:rPr lang="en-US" sz="200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Most significant change was removal of Hearing Body for Student Rights Committee.  An Ad Hoc committee will be formed if/when necessary.  </a:t>
            </a:r>
            <a:br>
              <a:rPr lang="en-US" sz="2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</a:b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XII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Committees – language added regarding time intensive committees and rotation off committee and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to same c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ommittee.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5"/>
          <p:cNvSpPr txBox="1"/>
          <p:nvPr/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rebuchet MS"/>
              <a:buNone/>
            </a:pPr>
            <a:endParaRPr dirty="0"/>
          </a:p>
        </p:txBody>
      </p:sp>
      <p:sp>
        <p:nvSpPr>
          <p:cNvPr id="432" name="Google Shape;432;p25"/>
          <p:cNvSpPr txBox="1"/>
          <p:nvPr/>
        </p:nvSpPr>
        <p:spPr>
          <a:xfrm>
            <a:off x="1705769" y="808154"/>
            <a:ext cx="57324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Manoj Pandey, PhD, Committee Chair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 txBox="1">
            <a:spLocks noGrp="1"/>
          </p:cNvSpPr>
          <p:nvPr>
            <p:ph type="title"/>
          </p:nvPr>
        </p:nvSpPr>
        <p:spPr>
          <a:xfrm>
            <a:off x="649287" y="327025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Special Acknowledgements </a:t>
            </a:r>
            <a:endParaRPr dirty="0"/>
          </a:p>
        </p:txBody>
      </p:sp>
      <p:sp>
        <p:nvSpPr>
          <p:cNvPr id="438" name="Google Shape;438;p26"/>
          <p:cNvSpPr txBox="1">
            <a:spLocks noGrp="1"/>
          </p:cNvSpPr>
          <p:nvPr>
            <p:ph type="body" idx="1"/>
          </p:nvPr>
        </p:nvSpPr>
        <p:spPr>
          <a:xfrm>
            <a:off x="512762" y="1752600"/>
            <a:ext cx="8358187" cy="433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Annette Reboli, MD, Dean, CMSRU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 Houshmand, PhD, President, Rowan University 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 Lowman, PhD, Provost, Rowan University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Anthony Mazzarelli, MD, JD, MBE, Co-President/CEO, CUHC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Kevin O’Dowd, JD, Co-President/CEO, CUHC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 Peatman, MBA, Director, Faculty Affairs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0734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>
            <a:spLocks noGrp="1"/>
          </p:cNvSpPr>
          <p:nvPr>
            <p:ph type="ctrTitle"/>
          </p:nvPr>
        </p:nvSpPr>
        <p:spPr>
          <a:xfrm>
            <a:off x="484187" y="2106612"/>
            <a:ext cx="8305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203D"/>
              </a:buClr>
              <a:buSzPts val="4800"/>
              <a:buFont typeface="Trebuchet MS"/>
              <a:buNone/>
            </a:pPr>
            <a:br>
              <a:rPr lang="en-US" sz="48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  </a:t>
            </a:r>
            <a:br>
              <a:rPr lang="en-US" sz="36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ctrTitle"/>
          </p:nvPr>
        </p:nvSpPr>
        <p:spPr>
          <a:xfrm>
            <a:off x="484187" y="1404937"/>
            <a:ext cx="8305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203D"/>
              </a:buClr>
              <a:buSzPts val="4800"/>
              <a:buFont typeface="Trebuchet MS"/>
              <a:buNone/>
            </a:pPr>
            <a:br>
              <a:rPr lang="en-US" sz="48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Assembly Update </a:t>
            </a:r>
            <a:br>
              <a:rPr lang="en-US" sz="3600" b="1" i="0" u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1" i="0" u="none" dirty="0">
                <a:solidFill>
                  <a:srgbClr val="C2203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  <p:sp>
        <p:nvSpPr>
          <p:cNvPr id="132" name="Google Shape;132;p4"/>
          <p:cNvSpPr txBox="1">
            <a:spLocks noGrp="1"/>
          </p:cNvSpPr>
          <p:nvPr>
            <p:ph type="subTitle" idx="1"/>
          </p:nvPr>
        </p:nvSpPr>
        <p:spPr>
          <a:xfrm>
            <a:off x="759528" y="3596540"/>
            <a:ext cx="7924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Roland Schwarting, M.D.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Assembly President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Professor of Pathology</a:t>
            </a:r>
            <a:br>
              <a:rPr lang="en-US" b="1" i="0" u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533400"/>
          </a:xfrm>
        </p:spPr>
        <p:txBody>
          <a:bodyPr/>
          <a:lstStyle/>
          <a:p>
            <a:pPr algn="ctr"/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Faculty Assembly Executive Members 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65CC-78E3-434B-94F2-EDFB0C80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50" y="1752600"/>
            <a:ext cx="7808913" cy="37274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BE309-F019-AE6D-57A2-D6A35A5B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1485584"/>
            <a:ext cx="8870623" cy="39678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533400"/>
          </a:xfrm>
        </p:spPr>
        <p:txBody>
          <a:bodyPr/>
          <a:lstStyle/>
          <a:p>
            <a:pPr algn="ctr"/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Admissions Committee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608184-4521-013C-FEA5-7998ACAC8408}"/>
              </a:ext>
            </a:extLst>
          </p:cNvPr>
          <p:cNvSpPr txBox="1"/>
          <p:nvPr/>
        </p:nvSpPr>
        <p:spPr>
          <a:xfrm>
            <a:off x="1880405" y="836909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Gary E. Stahl, MD, Committee Chair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1FBBE-5137-02DF-EBDB-375924BB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167" y="1768474"/>
            <a:ext cx="7392970" cy="4762501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2023-2024 Highlights of Committee Work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 Class of 2028 students </a:t>
            </a: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(4660 applications received)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committee meetings &amp; 16 interview days </a:t>
            </a: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(354 candidates interviewed)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open houses for accepted students (Dec &amp; Mar)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CMSRU Class of 2028 metrics: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-12700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Class size – 113 </a:t>
            </a:r>
          </a:p>
          <a:p>
            <a:pPr marL="457200" marR="0" lvl="1" indent="-12700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71% of accepted students from NJ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-12700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overall GPA – 3.86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-12700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science GPA – 3.82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-127000" algn="l" defTabSz="6858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MCAT – 512 (83%ile)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611187" y="336173"/>
            <a:ext cx="78851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Admissions Committee</a:t>
            </a:r>
            <a:endParaRPr dirty="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687387" y="955675"/>
            <a:ext cx="7808912" cy="494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sz="24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2024-2025 Future Goals and Plans </a:t>
            </a:r>
            <a:endParaRPr lang="en-US" sz="14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endParaRPr lang="en-US" sz="12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goal of the committee continues to be recruitment of a diverse population of students who have demonstrated academic readiness for medical school, as well as a match to the CMSRU mission.  </a:t>
            </a:r>
          </a:p>
          <a:p>
            <a:pPr marL="0" indent="0"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admissions process will continue to utilize a holistic approach when considering candidates. </a:t>
            </a:r>
            <a:endParaRPr sz="20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533400"/>
          </a:xfrm>
        </p:spPr>
        <p:txBody>
          <a:bodyPr/>
          <a:lstStyle/>
          <a:p>
            <a:pPr algn="ctr"/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Curriculum Committee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ADAA8-EB4A-7676-A76A-20A262082D33}"/>
              </a:ext>
            </a:extLst>
          </p:cNvPr>
          <p:cNvSpPr txBox="1"/>
          <p:nvPr/>
        </p:nvSpPr>
        <p:spPr>
          <a:xfrm>
            <a:off x="2064470" y="836909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Ritesh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Patel, MD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Committee Chair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DC352-F7B2-0544-6699-F31E0D33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5" y="1546239"/>
            <a:ext cx="8516850" cy="44748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630237" y="161925"/>
            <a:ext cx="78835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Committee</a:t>
            </a:r>
            <a:endParaRPr dirty="0"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630237" y="970756"/>
            <a:ext cx="8372361" cy="454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2024-2025 Future Goals and Plans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ts val="2100"/>
              <a:buNone/>
            </a:pPr>
            <a:endParaRPr sz="2000" dirty="0">
              <a:solidFill>
                <a:schemeClr val="tx1"/>
              </a:solidFill>
              <a:latin typeface="+mn-lt"/>
            </a:endParaRP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Implement a new curriculum sequence for the M-2 year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Review the current exam review process to identify areas for improvement</a:t>
            </a:r>
            <a:b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and efficiency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Encourage course directors to develop new ALG cases to expand the</a:t>
            </a:r>
            <a:b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repertoire.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Continuously evaluate the curriculum to add flexibility that enhances</a:t>
            </a:r>
            <a:b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student success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Expand the diversity and scale of scholarly concentrations available to</a:t>
            </a:r>
            <a:b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students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Conduct faculty development sessions to enhance the skills and </a:t>
            </a:r>
            <a:b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preparedness of CMSRU faculty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9B1D2F-018E-A75E-5A9D-36D6D11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7025"/>
            <a:ext cx="7885112" cy="533400"/>
          </a:xfrm>
        </p:spPr>
        <p:txBody>
          <a:bodyPr/>
          <a:lstStyle/>
          <a:p>
            <a:pPr algn="ctr"/>
            <a:r>
              <a:rPr lang="en-US" sz="32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Academic Standing Committee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65CC-78E3-434B-94F2-EDFB0C80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50" y="1752600"/>
            <a:ext cx="7808913" cy="372745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2023-2024 Highlights of Committee Work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Raising of the classes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Decisions regarding Academic and Non-academic probation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Recommending candidates for CMSRU class of 2024 graduation to the Departmental Chairs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Professionalism reviews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Dismissal reviews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Reviews for extension for Step1 exam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Approving changes to the GPA policy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284E5C6-CF5D-DE8F-098D-2C84C0B0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23378-44B7-6126-170A-DE263EE799A0}"/>
              </a:ext>
            </a:extLst>
          </p:cNvPr>
          <p:cNvSpPr txBox="1"/>
          <p:nvPr/>
        </p:nvSpPr>
        <p:spPr>
          <a:xfrm>
            <a:off x="1947917" y="836909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Sandy Nairn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MD, Committee Chair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CMSRU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MSRU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MSR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MSRU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2468</Words>
  <Application>Microsoft Office PowerPoint</Application>
  <PresentationFormat>On-screen Show (4:3)</PresentationFormat>
  <Paragraphs>348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Aptos Display</vt:lpstr>
      <vt:lpstr>Aptos Narrow</vt:lpstr>
      <vt:lpstr>Arial</vt:lpstr>
      <vt:lpstr>Calibri</vt:lpstr>
      <vt:lpstr>Symbol</vt:lpstr>
      <vt:lpstr>Trebuchet MS</vt:lpstr>
      <vt:lpstr>Wingdings</vt:lpstr>
      <vt:lpstr>1_CMSRU template</vt:lpstr>
      <vt:lpstr>6_CMSRU template</vt:lpstr>
      <vt:lpstr>Office Theme</vt:lpstr>
      <vt:lpstr>CMSRU template</vt:lpstr>
      <vt:lpstr>7_CMSRU template</vt:lpstr>
      <vt:lpstr> Faculty Assembly Annual Meeting  </vt:lpstr>
      <vt:lpstr>State of the Medical School  </vt:lpstr>
      <vt:lpstr> Faculty Assembly Update   </vt:lpstr>
      <vt:lpstr>Faculty Assembly Executive Members </vt:lpstr>
      <vt:lpstr>Admissions Committee</vt:lpstr>
      <vt:lpstr>Admissions Committee</vt:lpstr>
      <vt:lpstr>Curriculum Committee</vt:lpstr>
      <vt:lpstr>Curriculum Committee</vt:lpstr>
      <vt:lpstr>Academic Standing Committee</vt:lpstr>
      <vt:lpstr>Advisory Committee on Appointments &amp; Promotions </vt:lpstr>
      <vt:lpstr>PowerPoint Presentation</vt:lpstr>
      <vt:lpstr>Nominations &amp; Elections Committee </vt:lpstr>
      <vt:lpstr>PowerPoint Presentation</vt:lpstr>
      <vt:lpstr>PowerPoint Presentation</vt:lpstr>
      <vt:lpstr>Faculty Development Committee</vt:lpstr>
      <vt:lpstr>Research Committee Christopher Jones, MD, Committee Chair  </vt:lpstr>
      <vt:lpstr>CMSRU Active External Grant Awards – BMS Faculty 2023-2024  </vt:lpstr>
      <vt:lpstr>CMSRU Active Grant Awards – Non-BMS Faculty 2023-2024 </vt:lpstr>
      <vt:lpstr>CUHC Grant Revenue 2023-2024 Academic Year</vt:lpstr>
      <vt:lpstr>Diversity and the Learning Environment</vt:lpstr>
      <vt:lpstr>Positive Learning Environment Committee</vt:lpstr>
      <vt:lpstr>Positive Learning Environment Committee</vt:lpstr>
      <vt:lpstr>Library Informatics Committee Meena Khandelwal, MD, Committee Chair </vt:lpstr>
      <vt:lpstr>Conflict of Interest Committee</vt:lpstr>
      <vt:lpstr>Continuous Quality Improvement Committee</vt:lpstr>
      <vt:lpstr>Rules of Procedure</vt:lpstr>
      <vt:lpstr>Special Acknowledgements </vt:lpstr>
      <vt:lpstr> Thank You!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Assembly Annual Meeting</dc:title>
  <dc:creator>kocher-william</dc:creator>
  <cp:lastModifiedBy>Peatman, Anne Marie</cp:lastModifiedBy>
  <cp:revision>38</cp:revision>
  <cp:lastPrinted>2023-07-13T18:24:01Z</cp:lastPrinted>
  <dcterms:created xsi:type="dcterms:W3CDTF">2012-01-12T18:36:34Z</dcterms:created>
  <dcterms:modified xsi:type="dcterms:W3CDTF">2024-10-28T20:12:09Z</dcterms:modified>
</cp:coreProperties>
</file>